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5" r:id="rId3"/>
    <p:sldId id="300" r:id="rId4"/>
    <p:sldId id="301" r:id="rId5"/>
    <p:sldId id="291" r:id="rId6"/>
    <p:sldId id="292" r:id="rId7"/>
    <p:sldId id="304" r:id="rId8"/>
    <p:sldId id="305" r:id="rId9"/>
    <p:sldId id="302" r:id="rId10"/>
    <p:sldId id="316" r:id="rId11"/>
    <p:sldId id="306" r:id="rId12"/>
    <p:sldId id="327" r:id="rId13"/>
    <p:sldId id="320" r:id="rId14"/>
    <p:sldId id="307" r:id="rId15"/>
    <p:sldId id="323" r:id="rId16"/>
    <p:sldId id="332" r:id="rId17"/>
    <p:sldId id="326" r:id="rId18"/>
    <p:sldId id="309" r:id="rId19"/>
    <p:sldId id="325" r:id="rId20"/>
    <p:sldId id="318" r:id="rId21"/>
    <p:sldId id="334" r:id="rId22"/>
    <p:sldId id="308" r:id="rId23"/>
    <p:sldId id="310" r:id="rId24"/>
    <p:sldId id="322" r:id="rId25"/>
    <p:sldId id="311" r:id="rId26"/>
    <p:sldId id="317" r:id="rId27"/>
    <p:sldId id="324" r:id="rId28"/>
    <p:sldId id="329" r:id="rId29"/>
    <p:sldId id="331" r:id="rId30"/>
    <p:sldId id="319" r:id="rId31"/>
    <p:sldId id="312" r:id="rId32"/>
    <p:sldId id="321" r:id="rId33"/>
    <p:sldId id="328" r:id="rId34"/>
    <p:sldId id="313" r:id="rId35"/>
    <p:sldId id="314" r:id="rId36"/>
    <p:sldId id="330" r:id="rId37"/>
    <p:sldId id="315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6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9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0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EB57-6C09-4D8B-A775-B5FEDBFFF415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B6A9-D887-40C4-A24A-26717B24D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EB57-6C09-4D8B-A775-B5FEDBFFF415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B6A9-D887-40C4-A24A-26717B24D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EB57-6C09-4D8B-A775-B5FEDBFFF415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B6A9-D887-40C4-A24A-26717B24D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EB57-6C09-4D8B-A775-B5FEDBFFF415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B6A9-D887-40C4-A24A-26717B24D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EB57-6C09-4D8B-A775-B5FEDBFFF415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B6A9-D887-40C4-A24A-26717B24D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EB57-6C09-4D8B-A775-B5FEDBFFF415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B6A9-D887-40C4-A24A-26717B24D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EB57-6C09-4D8B-A775-B5FEDBFFF415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B6A9-D887-40C4-A24A-26717B24D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EB57-6C09-4D8B-A775-B5FEDBFFF415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B6A9-D887-40C4-A24A-26717B24D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EB57-6C09-4D8B-A775-B5FEDBFFF415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B6A9-D887-40C4-A24A-26717B24D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EB57-6C09-4D8B-A775-B5FEDBFFF415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B6A9-D887-40C4-A24A-26717B24D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EB57-6C09-4D8B-A775-B5FEDBFFF415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9B6A9-D887-40C4-A24A-26717B24D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DEB57-6C09-4D8B-A775-B5FEDBFFF415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9B6A9-D887-40C4-A24A-26717B24DE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15Years_IACCGH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2438400"/>
            <a:ext cx="2519664" cy="1935726"/>
          </a:xfrm>
          <a:prstGeom prst="rect">
            <a:avLst/>
          </a:prstGeom>
        </p:spPr>
      </p:pic>
    </p:spTree>
  </p:cSld>
  <p:clrMapOvr>
    <a:masterClrMapping/>
  </p:clrMapOvr>
  <p:transition advTm="836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94360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 smtClean="0">
                <a:solidFill>
                  <a:srgbClr val="C00000"/>
                </a:solidFill>
                <a:cs typeface="Arial" pitchFamily="34" charset="0"/>
              </a:rPr>
              <a:t>INDO-AMERICAN CHAMBER OF COMMERCE </a:t>
            </a:r>
            <a:r>
              <a:rPr lang="en-US" sz="1200" spc="300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OF GREATER HOUSTON</a:t>
            </a:r>
            <a:endParaRPr lang="en-US" sz="1200" spc="3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495800" y="4191000"/>
            <a:ext cx="4419600" cy="762000"/>
          </a:xfrm>
        </p:spPr>
        <p:txBody>
          <a:bodyPr>
            <a:normAutofit fontScale="90000"/>
          </a:bodyPr>
          <a:lstStyle/>
          <a:p>
            <a:r>
              <a:rPr lang="en-US" sz="2400" b="1" smtClean="0"/>
              <a:t>IACCGH Inaugural Networking Works Event</a:t>
            </a:r>
            <a:br>
              <a:rPr lang="en-US" sz="2400" b="1" smtClean="0"/>
            </a:br>
            <a:r>
              <a:rPr lang="en-US" sz="2400" b="1" smtClean="0"/>
              <a:t/>
            </a:r>
            <a:br>
              <a:rPr lang="en-US" sz="2400" b="1" smtClean="0"/>
            </a:br>
            <a:r>
              <a:rPr lang="en-US" sz="2400" b="1" smtClean="0"/>
              <a:t>January 6, 2015 </a:t>
            </a:r>
          </a:p>
        </p:txBody>
      </p:sp>
      <p:pic>
        <p:nvPicPr>
          <p:cNvPr id="7" name="Picture 5" descr="16040492597_e85e0a0a95_z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05200"/>
            <a:ext cx="38862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16224446701_72f1890488_z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3900" y="762000"/>
            <a:ext cx="39973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15606379023_f467818ab8_z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762000"/>
            <a:ext cx="39624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36"/>
          <p:cNvSpPr txBox="1">
            <a:spLocks/>
          </p:cNvSpPr>
          <p:nvPr/>
        </p:nvSpPr>
        <p:spPr>
          <a:xfrm>
            <a:off x="457200" y="1119188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Tours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Two options: </a:t>
            </a:r>
          </a:p>
          <a:p>
            <a:pPr marL="3429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tour of TxDot for our top sponsors</a:t>
            </a:r>
          </a:p>
          <a:p>
            <a:pPr marL="3429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Port of Houston tour to commemorate its centennial celebrations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7" name="Shape 13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1675" y="3787775"/>
            <a:ext cx="23717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 138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038" y="3787775"/>
            <a:ext cx="19240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52400" y="3962400"/>
            <a:ext cx="4724400" cy="1828800"/>
          </a:xfrm>
        </p:spPr>
        <p:txBody>
          <a:bodyPr/>
          <a:lstStyle/>
          <a:p>
            <a:r>
              <a:rPr lang="en-US" sz="2000" b="1" dirty="0" smtClean="0"/>
              <a:t>IACCGH host inbound delegation from IACC - Mumbai</a:t>
            </a:r>
            <a:br>
              <a:rPr lang="en-US" sz="2000" b="1" dirty="0" smtClean="0"/>
            </a:br>
            <a:r>
              <a:rPr lang="en-US" sz="2000" b="1" dirty="0" smtClean="0"/>
              <a:t>President , U.S – India Business Council July 9-10, 2015</a:t>
            </a:r>
            <a:endParaRPr lang="en-US" sz="4000" b="1" dirty="0" smtClean="0"/>
          </a:p>
        </p:txBody>
      </p:sp>
      <p:pic>
        <p:nvPicPr>
          <p:cNvPr id="8" name="Picture 7" descr="19489131989_959be360cf_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85800"/>
            <a:ext cx="3881348" cy="2590800"/>
          </a:xfrm>
          <a:prstGeom prst="rect">
            <a:avLst/>
          </a:prstGeom>
        </p:spPr>
      </p:pic>
      <p:pic>
        <p:nvPicPr>
          <p:cNvPr id="10" name="Picture 9" descr="19676464215_5a6bf701a6_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429000"/>
            <a:ext cx="3810000" cy="2543174"/>
          </a:xfrm>
          <a:prstGeom prst="rect">
            <a:avLst/>
          </a:prstGeom>
        </p:spPr>
      </p:pic>
      <p:pic>
        <p:nvPicPr>
          <p:cNvPr id="11" name="Picture 10" descr="19676645776_0a4b6fc9c7_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4343400" cy="2894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0" y="5638800"/>
            <a:ext cx="8382000" cy="457200"/>
          </a:xfrm>
        </p:spPr>
        <p:txBody>
          <a:bodyPr/>
          <a:lstStyle/>
          <a:p>
            <a:r>
              <a:rPr lang="en-US" sz="2200" b="1" dirty="0" smtClean="0"/>
              <a:t>Tour of Houston </a:t>
            </a:r>
            <a:r>
              <a:rPr lang="en-US" sz="2200" b="1" dirty="0" err="1" smtClean="0"/>
              <a:t>Transtar</a:t>
            </a:r>
            <a:r>
              <a:rPr lang="en-US" sz="2200" b="1" dirty="0" smtClean="0"/>
              <a:t>| March 24, 2015</a:t>
            </a:r>
            <a:endParaRPr lang="en-US" b="1" dirty="0" smtClean="0"/>
          </a:p>
        </p:txBody>
      </p:sp>
      <p:pic>
        <p:nvPicPr>
          <p:cNvPr id="8" name="Picture 7" descr="17011892527_66c517caf0_k.jpg"/>
          <p:cNvPicPr>
            <a:picLocks noChangeAspect="1"/>
          </p:cNvPicPr>
          <p:nvPr/>
        </p:nvPicPr>
        <p:blipFill>
          <a:blip r:embed="rId3" cstate="print"/>
          <a:srcRect t="17287"/>
          <a:stretch>
            <a:fillRect/>
          </a:stretch>
        </p:blipFill>
        <p:spPr>
          <a:xfrm>
            <a:off x="4114800" y="3276600"/>
            <a:ext cx="4114800" cy="2271764"/>
          </a:xfrm>
          <a:prstGeom prst="rect">
            <a:avLst/>
          </a:prstGeom>
        </p:spPr>
      </p:pic>
      <p:pic>
        <p:nvPicPr>
          <p:cNvPr id="10" name="Picture 9" descr="17193236426_06e161fe97_k.jpg"/>
          <p:cNvPicPr>
            <a:picLocks noChangeAspect="1"/>
          </p:cNvPicPr>
          <p:nvPr/>
        </p:nvPicPr>
        <p:blipFill>
          <a:blip r:embed="rId4" cstate="print"/>
          <a:srcRect t="8826"/>
          <a:stretch>
            <a:fillRect/>
          </a:stretch>
        </p:blipFill>
        <p:spPr>
          <a:xfrm>
            <a:off x="4114800" y="685800"/>
            <a:ext cx="4114800" cy="2500483"/>
          </a:xfrm>
          <a:prstGeom prst="rect">
            <a:avLst/>
          </a:prstGeom>
        </p:spPr>
      </p:pic>
      <p:pic>
        <p:nvPicPr>
          <p:cNvPr id="11" name="Picture 10" descr="17193101176_3182fd9b47_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" y="685800"/>
            <a:ext cx="3200400" cy="4801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43"/>
          <p:cNvSpPr txBox="1">
            <a:spLocks/>
          </p:cNvSpPr>
          <p:nvPr/>
        </p:nvSpPr>
        <p:spPr>
          <a:xfrm>
            <a:off x="609600" y="152400"/>
            <a:ext cx="7772400" cy="1470025"/>
          </a:xfrm>
          <a:prstGeom prst="rect">
            <a:avLst/>
          </a:prstGeom>
        </p:spPr>
        <p:txBody>
          <a:bodyPr vert="horz" lIns="91440" tIns="45700" rIns="91440" bIns="457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Distinguished Lecture Series</a:t>
            </a:r>
          </a:p>
        </p:txBody>
      </p:sp>
      <p:sp>
        <p:nvSpPr>
          <p:cNvPr id="11" name="Shape 144"/>
          <p:cNvSpPr txBox="1">
            <a:spLocks/>
          </p:cNvSpPr>
          <p:nvPr/>
        </p:nvSpPr>
        <p:spPr>
          <a:xfrm>
            <a:off x="381000" y="1676400"/>
            <a:ext cx="8458200" cy="3962400"/>
          </a:xfrm>
          <a:prstGeom prst="rect">
            <a:avLst/>
          </a:prstGeom>
        </p:spPr>
        <p:txBody>
          <a:bodyPr vert="horz" lIns="91440" tIns="45700" rIns="91440" bIns="45700" rtlCol="0">
            <a:noAutofit/>
          </a:bodyPr>
          <a:lstStyle/>
          <a:p>
            <a:pPr marL="457200" marR="0" lvl="0" indent="-419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Will continue to invite leaders in their fields to share their life lessons and expertise</a:t>
            </a:r>
          </a:p>
          <a:p>
            <a:pPr marL="4572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Three lectures planned </a:t>
            </a:r>
          </a:p>
          <a:p>
            <a:pPr marL="4572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Names to be added</a:t>
            </a:r>
          </a:p>
          <a:p>
            <a:pPr marL="457200" marR="0" lvl="0" indent="-25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279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28600" y="3962400"/>
            <a:ext cx="4724400" cy="1828800"/>
          </a:xfrm>
        </p:spPr>
        <p:txBody>
          <a:bodyPr/>
          <a:lstStyle/>
          <a:p>
            <a:r>
              <a:rPr lang="en-US" sz="2000" b="1" dirty="0" smtClean="0"/>
              <a:t>IACCGH Distinguished Lecture featuring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2000" b="1" dirty="0" smtClean="0"/>
              <a:t>Dr. </a:t>
            </a:r>
            <a:r>
              <a:rPr lang="en-US" sz="2000" b="1" dirty="0" err="1" smtClean="0"/>
              <a:t>Mukesh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Aghi</a:t>
            </a:r>
            <a:r>
              <a:rPr lang="en-US" sz="2000" b="1" dirty="0" smtClean="0"/>
              <a:t>, </a:t>
            </a:r>
            <a:br>
              <a:rPr lang="en-US" sz="2000" b="1" dirty="0" smtClean="0"/>
            </a:br>
            <a:r>
              <a:rPr lang="en-US" sz="2000" b="1" dirty="0" smtClean="0"/>
              <a:t>President , U.S – India Business Council June  30, 2015</a:t>
            </a:r>
            <a:endParaRPr lang="en-US" sz="4000" b="1" dirty="0" smtClean="0"/>
          </a:p>
        </p:txBody>
      </p:sp>
      <p:pic>
        <p:nvPicPr>
          <p:cNvPr id="8" name="Picture 7" descr="19141974400_e1bf170963_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838200"/>
            <a:ext cx="3886200" cy="2590168"/>
          </a:xfrm>
          <a:prstGeom prst="rect">
            <a:avLst/>
          </a:prstGeom>
        </p:spPr>
      </p:pic>
      <p:pic>
        <p:nvPicPr>
          <p:cNvPr id="10" name="Picture 9" descr="18708387054_bf69d1329c_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762000"/>
            <a:ext cx="4573117" cy="3048000"/>
          </a:xfrm>
          <a:prstGeom prst="rect">
            <a:avLst/>
          </a:prstGeom>
        </p:spPr>
      </p:pic>
      <p:pic>
        <p:nvPicPr>
          <p:cNvPr id="11" name="Picture 10" descr="19331198325_8a94031e68_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8602" y="3733800"/>
            <a:ext cx="3924703" cy="195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609600" y="52578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IACCGH Distinguished Lecture featuring </a:t>
            </a: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Neil Bush</a:t>
            </a:r>
            <a:b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Oct 13, 2015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21555594103_f40679fd26_o.jpg"/>
          <p:cNvPicPr>
            <a:picLocks noChangeAspect="1"/>
          </p:cNvPicPr>
          <p:nvPr/>
        </p:nvPicPr>
        <p:blipFill>
          <a:blip r:embed="rId3" cstate="print"/>
          <a:srcRect t="17835" b="7259"/>
          <a:stretch>
            <a:fillRect/>
          </a:stretch>
        </p:blipFill>
        <p:spPr>
          <a:xfrm>
            <a:off x="381000" y="3200400"/>
            <a:ext cx="3810000" cy="1905000"/>
          </a:xfrm>
          <a:prstGeom prst="rect">
            <a:avLst/>
          </a:prstGeom>
        </p:spPr>
      </p:pic>
      <p:pic>
        <p:nvPicPr>
          <p:cNvPr id="11" name="Picture 10" descr="22187024811_6167860565_o.jpg"/>
          <p:cNvPicPr>
            <a:picLocks noChangeAspect="1"/>
          </p:cNvPicPr>
          <p:nvPr/>
        </p:nvPicPr>
        <p:blipFill>
          <a:blip r:embed="rId4" cstate="print"/>
          <a:srcRect l="19337" r="14691"/>
          <a:stretch>
            <a:fillRect/>
          </a:stretch>
        </p:blipFill>
        <p:spPr>
          <a:xfrm>
            <a:off x="4495800" y="838200"/>
            <a:ext cx="4222739" cy="4267200"/>
          </a:xfrm>
          <a:prstGeom prst="rect">
            <a:avLst/>
          </a:prstGeom>
        </p:spPr>
      </p:pic>
      <p:pic>
        <p:nvPicPr>
          <p:cNvPr id="12" name="Picture 11" descr="21989605149_e205a07740_o.jpg"/>
          <p:cNvPicPr>
            <a:picLocks noChangeAspect="1"/>
          </p:cNvPicPr>
          <p:nvPr/>
        </p:nvPicPr>
        <p:blipFill>
          <a:blip r:embed="rId5" cstate="print"/>
          <a:srcRect b="13000"/>
          <a:stretch>
            <a:fillRect/>
          </a:stretch>
        </p:blipFill>
        <p:spPr>
          <a:xfrm>
            <a:off x="381000" y="838200"/>
            <a:ext cx="38100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403826" y="3352800"/>
            <a:ext cx="4740173" cy="2209800"/>
          </a:xfrm>
        </p:spPr>
        <p:txBody>
          <a:bodyPr/>
          <a:lstStyle/>
          <a:p>
            <a:r>
              <a:rPr lang="en-US" sz="2000" b="1" dirty="0" smtClean="0"/>
              <a:t>IACCGH Distinguished Lecture featuring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2000" b="1" dirty="0" smtClean="0"/>
              <a:t>Charles McClelland , </a:t>
            </a:r>
            <a:br>
              <a:rPr lang="en-US" sz="2000" b="1" dirty="0" smtClean="0"/>
            </a:br>
            <a:r>
              <a:rPr lang="en-US" sz="2000" b="1" dirty="0" smtClean="0"/>
              <a:t>Chief of Police of the City of Houston</a:t>
            </a:r>
            <a:r>
              <a:rPr lang="en-US" sz="2000" b="1" dirty="0"/>
              <a:t>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June  30, 2015</a:t>
            </a:r>
            <a:endParaRPr lang="en-US" sz="4000" b="1" dirty="0" smtClean="0"/>
          </a:p>
        </p:txBody>
      </p:sp>
      <p:pic>
        <p:nvPicPr>
          <p:cNvPr id="8" name="Picture 7" descr="19995276860_dd0c3234fd_k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38"/>
          <a:stretch/>
        </p:blipFill>
        <p:spPr>
          <a:xfrm>
            <a:off x="5791200" y="685800"/>
            <a:ext cx="3053461" cy="2438400"/>
          </a:xfrm>
          <a:prstGeom prst="rect">
            <a:avLst/>
          </a:prstGeom>
        </p:spPr>
      </p:pic>
      <p:pic>
        <p:nvPicPr>
          <p:cNvPr id="10" name="Picture 9" descr="19996703669_443f215a7d_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76600"/>
            <a:ext cx="4038600" cy="2695686"/>
          </a:xfrm>
          <a:prstGeom prst="rect">
            <a:avLst/>
          </a:prstGeom>
        </p:spPr>
      </p:pic>
      <p:pic>
        <p:nvPicPr>
          <p:cNvPr id="11" name="Picture 10" descr="20188993701_077931a9a7_z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5181600" cy="2404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49"/>
          <p:cNvSpPr txBox="1">
            <a:spLocks/>
          </p:cNvSpPr>
          <p:nvPr/>
        </p:nvSpPr>
        <p:spPr>
          <a:xfrm>
            <a:off x="609600" y="457200"/>
            <a:ext cx="7772400" cy="1470025"/>
          </a:xfrm>
          <a:prstGeom prst="rect">
            <a:avLst/>
          </a:prstGeom>
        </p:spPr>
        <p:txBody>
          <a:bodyPr vert="horz" lIns="91440" tIns="45700" rIns="91440" bIns="457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Women Mean Business</a:t>
            </a:r>
          </a:p>
        </p:txBody>
      </p:sp>
      <p:sp>
        <p:nvSpPr>
          <p:cNvPr id="5" name="Shape 150"/>
          <p:cNvSpPr txBox="1">
            <a:spLocks/>
          </p:cNvSpPr>
          <p:nvPr/>
        </p:nvSpPr>
        <p:spPr>
          <a:xfrm>
            <a:off x="0" y="1676400"/>
            <a:ext cx="9144000" cy="4195763"/>
          </a:xfrm>
          <a:prstGeom prst="rect">
            <a:avLst/>
          </a:prstGeom>
        </p:spPr>
        <p:txBody>
          <a:bodyPr vert="horz" lIns="91440" tIns="45700" rIns="91440" bIns="45700" rtlCol="0" anchor="t">
            <a:noAutofit/>
          </a:bodyPr>
          <a:lstStyle/>
          <a:p>
            <a:pPr marL="342900" indent="-342900">
              <a:buSzPct val="164000"/>
              <a:buFont typeface="Arial" pitchFamily="34" charset="0"/>
              <a:buChar char="•"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 encourage leadership skills, confidence building techniques and networking opportunities for women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64000"/>
              <a:buFont typeface="Arial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64000"/>
              <a:buFont typeface="Arial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Two events planned:</a:t>
            </a:r>
          </a:p>
          <a:p>
            <a:pPr marL="45720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Programs to be planned and executed by President Elect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Joya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Shukla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Ping Sun/Rice University, Sabrina Singh, NASA scientist to conduct one WMB event</a:t>
            </a:r>
          </a:p>
          <a:p>
            <a:pPr marL="457200" marR="0" lvl="0" indent="-4000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Dean of the University of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St.Thomas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Business School,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Beena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George to conduct the second WMB event</a:t>
            </a:r>
          </a:p>
          <a:p>
            <a:pPr marL="342900" marR="0" lvl="0" indent="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  <a:p>
            <a:pPr marL="457200" marR="0" lvl="0" indent="-25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382000" cy="457200"/>
          </a:xfrm>
        </p:spPr>
        <p:txBody>
          <a:bodyPr/>
          <a:lstStyle/>
          <a:p>
            <a:r>
              <a:rPr lang="en-US" sz="2200" b="1" dirty="0" smtClean="0"/>
              <a:t>Women Mean Business | April 29, 2015</a:t>
            </a:r>
            <a:endParaRPr lang="en-US" b="1" dirty="0" smtClean="0"/>
          </a:p>
        </p:txBody>
      </p:sp>
      <p:pic>
        <p:nvPicPr>
          <p:cNvPr id="8" name="Picture 7" descr="17301985836_319d7a87c4_k.jpg"/>
          <p:cNvPicPr>
            <a:picLocks noChangeAspect="1"/>
          </p:cNvPicPr>
          <p:nvPr/>
        </p:nvPicPr>
        <p:blipFill>
          <a:blip r:embed="rId3" cstate="print"/>
          <a:srcRect t="10002"/>
          <a:stretch>
            <a:fillRect/>
          </a:stretch>
        </p:blipFill>
        <p:spPr>
          <a:xfrm>
            <a:off x="609600" y="762000"/>
            <a:ext cx="3657600" cy="2193965"/>
          </a:xfrm>
          <a:prstGeom prst="rect">
            <a:avLst/>
          </a:prstGeom>
        </p:spPr>
      </p:pic>
      <p:pic>
        <p:nvPicPr>
          <p:cNvPr id="10" name="Picture 9" descr="17327913845_3f7255777d_k.jpg"/>
          <p:cNvPicPr>
            <a:picLocks noChangeAspect="1"/>
          </p:cNvPicPr>
          <p:nvPr/>
        </p:nvPicPr>
        <p:blipFill>
          <a:blip r:embed="rId4" cstate="print"/>
          <a:srcRect t="13161"/>
          <a:stretch>
            <a:fillRect/>
          </a:stretch>
        </p:blipFill>
        <p:spPr>
          <a:xfrm>
            <a:off x="4572000" y="762000"/>
            <a:ext cx="3816779" cy="2209093"/>
          </a:xfrm>
          <a:prstGeom prst="rect">
            <a:avLst/>
          </a:prstGeom>
        </p:spPr>
      </p:pic>
      <p:pic>
        <p:nvPicPr>
          <p:cNvPr id="11" name="Picture 10" descr="17301775456_03aa68a395_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3048000"/>
            <a:ext cx="6629400" cy="2612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36666"/>
              <a:buFont typeface="Arial"/>
              <a:buNone/>
              <a:defRPr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IACCGH: Innovating to maximize business opportunities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dirty="0"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5638800"/>
            <a:ext cx="8382000" cy="457200"/>
          </a:xfrm>
        </p:spPr>
        <p:txBody>
          <a:bodyPr/>
          <a:lstStyle/>
          <a:p>
            <a:r>
              <a:rPr lang="en-US" sz="2200" b="1" dirty="0" smtClean="0"/>
              <a:t>Women Mean Business | February 24, 2015</a:t>
            </a:r>
            <a:endParaRPr lang="en-US" b="1" dirty="0" smtClean="0"/>
          </a:p>
        </p:txBody>
      </p:sp>
      <p:pic>
        <p:nvPicPr>
          <p:cNvPr id="12" name="Picture 11" descr="CHITRA&amp; NEE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762000"/>
            <a:ext cx="3657600" cy="2387600"/>
          </a:xfrm>
          <a:prstGeom prst="rect">
            <a:avLst/>
          </a:prstGeom>
        </p:spPr>
      </p:pic>
      <p:pic>
        <p:nvPicPr>
          <p:cNvPr id="13" name="Picture 12" descr="16433062217_601bc4900e_k.jpg"/>
          <p:cNvPicPr>
            <a:picLocks noChangeAspect="1"/>
          </p:cNvPicPr>
          <p:nvPr/>
        </p:nvPicPr>
        <p:blipFill>
          <a:blip r:embed="rId4" cstate="print"/>
          <a:srcRect l="1960" t="8811" r="3942" b="8954"/>
          <a:stretch>
            <a:fillRect/>
          </a:stretch>
        </p:blipFill>
        <p:spPr>
          <a:xfrm>
            <a:off x="4419600" y="762000"/>
            <a:ext cx="4049486" cy="2362200"/>
          </a:xfrm>
          <a:prstGeom prst="rect">
            <a:avLst/>
          </a:prstGeom>
        </p:spPr>
      </p:pic>
      <p:pic>
        <p:nvPicPr>
          <p:cNvPr id="14" name="Picture 13" descr="16452943830_3d637f3722_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6400" y="3276600"/>
            <a:ext cx="5910983" cy="2346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382000" cy="457200"/>
          </a:xfrm>
        </p:spPr>
        <p:txBody>
          <a:bodyPr/>
          <a:lstStyle/>
          <a:p>
            <a:r>
              <a:rPr lang="en-US" sz="2200" b="1" dirty="0" smtClean="0"/>
              <a:t>Women Mean Business | February 24, 2015</a:t>
            </a:r>
            <a:endParaRPr lang="en-US" b="1" dirty="0" smtClean="0"/>
          </a:p>
        </p:txBody>
      </p:sp>
      <p:pic>
        <p:nvPicPr>
          <p:cNvPr id="6" name="Picture 5" descr="22138400824_ce1582fe84_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685800"/>
            <a:ext cx="3543049" cy="2361456"/>
          </a:xfrm>
          <a:prstGeom prst="rect">
            <a:avLst/>
          </a:prstGeom>
        </p:spPr>
      </p:pic>
      <p:pic>
        <p:nvPicPr>
          <p:cNvPr id="7" name="Picture 6" descr="22735211526_3a7e5a8ef4_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685800"/>
            <a:ext cx="3543049" cy="2361456"/>
          </a:xfrm>
          <a:prstGeom prst="rect">
            <a:avLst/>
          </a:prstGeom>
        </p:spPr>
      </p:pic>
      <p:pic>
        <p:nvPicPr>
          <p:cNvPr id="8" name="Picture 7" descr="22760950295_04a8f9a2e8_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600" y="3124200"/>
            <a:ext cx="5943600" cy="2550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5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008294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en-US" sz="3600" dirty="0" smtClean="0">
                <a:latin typeface="Calibri" pitchFamily="34" charset="0"/>
                <a:cs typeface="Arial" charset="0"/>
                <a:sym typeface="Calibri" pitchFamily="34" charset="0"/>
              </a:rPr>
              <a:t>Mentoring Programs for Women</a:t>
            </a:r>
          </a:p>
        </p:txBody>
      </p:sp>
      <p:sp>
        <p:nvSpPr>
          <p:cNvPr id="5" name="Shape 156"/>
          <p:cNvSpPr txBox="1">
            <a:spLocks/>
          </p:cNvSpPr>
          <p:nvPr/>
        </p:nvSpPr>
        <p:spPr>
          <a:xfrm>
            <a:off x="457200" y="1905000"/>
            <a:ext cx="8229600" cy="3992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Two events planned to offer real time advice for the real world</a:t>
            </a:r>
          </a:p>
          <a:p>
            <a:pPr marL="457200" marR="0" lvl="0" indent="-419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Program to be planned and executed by President Elect –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Joya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Shukla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Francene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Young, Dean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Latha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Ramchand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conduct two mentoring sessions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1"/>
          <p:cNvSpPr txBox="1">
            <a:spLocks/>
          </p:cNvSpPr>
          <p:nvPr/>
        </p:nvSpPr>
        <p:spPr>
          <a:xfrm>
            <a:off x="609600" y="533400"/>
            <a:ext cx="7772400" cy="1066800"/>
          </a:xfrm>
          <a:prstGeom prst="rect">
            <a:avLst/>
          </a:prstGeom>
        </p:spPr>
        <p:txBody>
          <a:bodyPr vert="horz" lIns="91440" tIns="45700" rIns="91440" bIns="457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Power Breakfast Dialogues</a:t>
            </a:r>
          </a:p>
        </p:txBody>
      </p:sp>
      <p:sp>
        <p:nvSpPr>
          <p:cNvPr id="8" name="Shape 162"/>
          <p:cNvSpPr txBox="1">
            <a:spLocks/>
          </p:cNvSpPr>
          <p:nvPr/>
        </p:nvSpPr>
        <p:spPr>
          <a:xfrm>
            <a:off x="228600" y="1676400"/>
            <a:ext cx="8610600" cy="3962400"/>
          </a:xfrm>
          <a:prstGeom prst="rect">
            <a:avLst/>
          </a:prstGeom>
        </p:spPr>
        <p:txBody>
          <a:bodyPr vert="horz" lIns="91440" tIns="45700" rIns="91440" bIns="4570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Members meet elected officials/decision makers in a small group setting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Possibilities include:</a:t>
            </a:r>
          </a:p>
          <a:p>
            <a:pPr marL="457200" marR="0" lvl="0" indent="-419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Sheriff Adrian Garcia</a:t>
            </a:r>
          </a:p>
          <a:p>
            <a:pPr marL="457200" marR="0" lvl="0" indent="-419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Mayor Pro-Tem of Houston - Ed Gonzalez</a:t>
            </a:r>
          </a:p>
          <a:p>
            <a:pPr marL="457200" marR="0" lvl="0" indent="-419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Mayor of Sugar Land - James Thompson</a:t>
            </a:r>
          </a:p>
          <a:p>
            <a:pPr marL="457200" marR="0" lvl="0" indent="-419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More names to be added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52400" y="5715000"/>
            <a:ext cx="7467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Power Breakfast with Mayor Pro-Tem Ed Gonzalez| March 26, 2015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16596572264_604a2e8783_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1600200"/>
            <a:ext cx="4571999" cy="3051720"/>
          </a:xfrm>
          <a:prstGeom prst="rect">
            <a:avLst/>
          </a:prstGeom>
        </p:spPr>
      </p:pic>
      <p:pic>
        <p:nvPicPr>
          <p:cNvPr id="10" name="Picture 9" descr="17193055386_a3c7141e0f_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685800"/>
            <a:ext cx="3657600" cy="2387017"/>
          </a:xfrm>
          <a:prstGeom prst="rect">
            <a:avLst/>
          </a:prstGeom>
        </p:spPr>
      </p:pic>
      <p:pic>
        <p:nvPicPr>
          <p:cNvPr id="11" name="Picture 10" descr="17217239012_5fe29023fe_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200400"/>
            <a:ext cx="3657377" cy="2437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7"/>
          <p:cNvSpPr txBox="1">
            <a:spLocks/>
          </p:cNvSpPr>
          <p:nvPr/>
        </p:nvSpPr>
        <p:spPr>
          <a:xfrm>
            <a:off x="0" y="685800"/>
            <a:ext cx="9144000" cy="1066800"/>
          </a:xfrm>
          <a:prstGeom prst="rect">
            <a:avLst/>
          </a:prstGeom>
        </p:spPr>
        <p:txBody>
          <a:bodyPr vert="horz" lIns="91440" tIns="45700" rIns="91440" bIns="457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Community / Small Biz Outreach</a:t>
            </a:r>
          </a:p>
        </p:txBody>
      </p:sp>
      <p:sp>
        <p:nvSpPr>
          <p:cNvPr id="8" name="Shape 168"/>
          <p:cNvSpPr txBox="1">
            <a:spLocks/>
          </p:cNvSpPr>
          <p:nvPr/>
        </p:nvSpPr>
        <p:spPr>
          <a:xfrm>
            <a:off x="228600" y="1905000"/>
            <a:ext cx="8686800" cy="3962400"/>
          </a:xfrm>
          <a:prstGeom prst="rect">
            <a:avLst/>
          </a:prstGeom>
        </p:spPr>
        <p:txBody>
          <a:bodyPr vert="horz" lIns="91440" tIns="45700" rIns="91440" bIns="4570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Planned events:</a:t>
            </a:r>
          </a:p>
          <a:p>
            <a:pPr marL="4572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Indian Tax Laws Seminar on  January 25, 2015</a:t>
            </a:r>
          </a:p>
          <a:p>
            <a:pPr marL="4572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HCC Katy Campus in February</a:t>
            </a:r>
          </a:p>
          <a:p>
            <a:pPr marL="4572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HCC Sugar Land Campus in April/May</a:t>
            </a:r>
          </a:p>
          <a:p>
            <a:pPr marL="4572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Wallis State Bank in Q2</a:t>
            </a:r>
          </a:p>
          <a:p>
            <a:pPr marL="4572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HCC at 610 &amp; 59</a:t>
            </a:r>
          </a:p>
          <a:p>
            <a:pPr marL="4572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Budget Update by Ernst &amp; Young</a:t>
            </a:r>
          </a:p>
          <a:p>
            <a:pPr marL="914400" marR="0" lvl="1" indent="-279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81000" y="5486400"/>
            <a:ext cx="8382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Small Business Outreach</a:t>
            </a:r>
            <a:b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February 12, 2015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 descr="Small Busines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3124200"/>
            <a:ext cx="5656980" cy="2286000"/>
          </a:xfrm>
          <a:prstGeom prst="rect">
            <a:avLst/>
          </a:prstGeom>
        </p:spPr>
      </p:pic>
      <p:pic>
        <p:nvPicPr>
          <p:cNvPr id="13" name="Picture 12" descr="Small Business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1143000"/>
            <a:ext cx="2743200" cy="1828800"/>
          </a:xfrm>
          <a:prstGeom prst="rect">
            <a:avLst/>
          </a:prstGeom>
        </p:spPr>
      </p:pic>
      <p:pic>
        <p:nvPicPr>
          <p:cNvPr id="14" name="Picture 13" descr="Small Business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1143000"/>
            <a:ext cx="2739600" cy="1826400"/>
          </a:xfrm>
          <a:prstGeom prst="rect">
            <a:avLst/>
          </a:prstGeom>
        </p:spPr>
      </p:pic>
      <p:pic>
        <p:nvPicPr>
          <p:cNvPr id="15" name="Picture 14" descr="Small Business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1143000"/>
            <a:ext cx="27432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382000" cy="457200"/>
          </a:xfrm>
        </p:spPr>
        <p:txBody>
          <a:bodyPr/>
          <a:lstStyle/>
          <a:p>
            <a:r>
              <a:rPr lang="en-US" sz="2200" b="1" dirty="0" smtClean="0"/>
              <a:t>Small Business Outreach| May 20, 2015</a:t>
            </a:r>
            <a:endParaRPr lang="en-US" b="1" dirty="0" smtClean="0"/>
          </a:p>
        </p:txBody>
      </p:sp>
      <p:pic>
        <p:nvPicPr>
          <p:cNvPr id="8" name="Picture 7" descr="17746408714_e428eebae2_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57200" y="838200"/>
            <a:ext cx="3400065" cy="2266157"/>
          </a:xfrm>
          <a:prstGeom prst="rect">
            <a:avLst/>
          </a:prstGeom>
        </p:spPr>
      </p:pic>
      <p:pic>
        <p:nvPicPr>
          <p:cNvPr id="10" name="Picture 9" descr="18181065268_8e77beee8f_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114800" y="1524000"/>
            <a:ext cx="4886162" cy="3261417"/>
          </a:xfrm>
          <a:prstGeom prst="rect">
            <a:avLst/>
          </a:prstGeom>
        </p:spPr>
      </p:pic>
      <p:pic>
        <p:nvPicPr>
          <p:cNvPr id="11" name="Picture 10" descr="17746615584_3705da8a5a_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276600"/>
            <a:ext cx="3543049" cy="236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28600" y="3962400"/>
            <a:ext cx="8229600" cy="1828800"/>
          </a:xfrm>
        </p:spPr>
        <p:txBody>
          <a:bodyPr/>
          <a:lstStyle/>
          <a:p>
            <a:r>
              <a:rPr lang="en-US" sz="2000" b="1" dirty="0" smtClean="0"/>
              <a:t>IACCGH Small Business Outreach</a:t>
            </a:r>
            <a:br>
              <a:rPr lang="en-US" sz="2000" b="1" dirty="0" smtClean="0"/>
            </a:br>
            <a:r>
              <a:rPr lang="en-US" sz="2000" b="1" dirty="0" smtClean="0"/>
              <a:t>HCC West Loop Campus</a:t>
            </a:r>
            <a:br>
              <a:rPr lang="en-US" sz="2000" b="1" dirty="0" smtClean="0"/>
            </a:br>
            <a:r>
              <a:rPr lang="en-US" sz="2000" b="1" dirty="0" smtClean="0"/>
              <a:t>August 26, 2015</a:t>
            </a:r>
            <a:endParaRPr lang="en-US" sz="4000" b="1" dirty="0" smtClean="0"/>
          </a:p>
        </p:txBody>
      </p:sp>
      <p:pic>
        <p:nvPicPr>
          <p:cNvPr id="8" name="Picture 7" descr="20726529310_ba38468fda_k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79" r="11683"/>
          <a:stretch/>
        </p:blipFill>
        <p:spPr>
          <a:xfrm>
            <a:off x="3124200" y="914400"/>
            <a:ext cx="2677835" cy="2895600"/>
          </a:xfrm>
          <a:prstGeom prst="rect">
            <a:avLst/>
          </a:prstGeom>
        </p:spPr>
      </p:pic>
      <p:pic>
        <p:nvPicPr>
          <p:cNvPr id="10" name="Picture 9" descr="20904813252_91f3636dd9_k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38" r="19544"/>
          <a:stretch/>
        </p:blipFill>
        <p:spPr>
          <a:xfrm>
            <a:off x="6172200" y="914400"/>
            <a:ext cx="2743200" cy="2933853"/>
          </a:xfrm>
          <a:prstGeom prst="rect">
            <a:avLst/>
          </a:prstGeom>
        </p:spPr>
      </p:pic>
      <p:pic>
        <p:nvPicPr>
          <p:cNvPr id="11" name="Picture 10" descr="20904890412_df7713a2f4_k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769" r="13623"/>
          <a:stretch/>
        </p:blipFill>
        <p:spPr>
          <a:xfrm>
            <a:off x="152400" y="914399"/>
            <a:ext cx="2667000" cy="2885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609600" y="4648200"/>
            <a:ext cx="8229600" cy="1371600"/>
          </a:xfrm>
        </p:spPr>
        <p:txBody>
          <a:bodyPr/>
          <a:lstStyle/>
          <a:p>
            <a:r>
              <a:rPr lang="en-US" sz="2000" b="1" dirty="0" smtClean="0"/>
              <a:t>IACCGH Supports the Rice University Indo-American Business Club, </a:t>
            </a:r>
            <a:br>
              <a:rPr lang="en-US" sz="2000" b="1" dirty="0" smtClean="0"/>
            </a:br>
            <a:r>
              <a:rPr lang="en-US" sz="2000" b="1" dirty="0" smtClean="0"/>
              <a:t>September 2, 2015</a:t>
            </a:r>
            <a:endParaRPr lang="en-US" sz="4000" b="1" dirty="0" smtClean="0"/>
          </a:p>
        </p:txBody>
      </p:sp>
      <p:pic>
        <p:nvPicPr>
          <p:cNvPr id="8" name="Picture 7" descr="20528174174_022011a482_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4343400" cy="2895600"/>
          </a:xfrm>
          <a:prstGeom prst="rect">
            <a:avLst/>
          </a:prstGeom>
        </p:spPr>
      </p:pic>
      <p:pic>
        <p:nvPicPr>
          <p:cNvPr id="10" name="Picture 9" descr="20529628763_bc357c4961_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71600"/>
            <a:ext cx="4344459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1"/>
          <p:cNvSpPr txBox="1">
            <a:spLocks noGrp="1"/>
          </p:cNvSpPr>
          <p:nvPr>
            <p:ph type="title"/>
          </p:nvPr>
        </p:nvSpPr>
        <p:spPr>
          <a:xfrm>
            <a:off x="382588" y="293688"/>
            <a:ext cx="8229600" cy="11430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en-US" sz="3600" dirty="0" smtClean="0">
                <a:latin typeface="Calibri" pitchFamily="34" charset="0"/>
                <a:cs typeface="Arial" charset="0"/>
                <a:sym typeface="Calibri" pitchFamily="34" charset="0"/>
              </a:rPr>
              <a:t>By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</a:p>
        </p:txBody>
      </p:sp>
      <p:sp>
        <p:nvSpPr>
          <p:cNvPr id="7" name="Shape 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457200" indent="-4191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•"/>
              <a:defRPr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Energizing Houston in business, education, healthcare and energy</a:t>
            </a:r>
          </a:p>
          <a:p>
            <a:pPr marL="457200" indent="-4191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•"/>
              <a:defRPr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Connecting nations, businesses and people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dirty="0"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 txBox="1">
            <a:spLocks/>
          </p:cNvSpPr>
          <p:nvPr/>
        </p:nvSpPr>
        <p:spPr>
          <a:xfrm>
            <a:off x="381000" y="5029200"/>
            <a:ext cx="838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Tax Laws Seminar | January 25, 2015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7" descr="_BD89636.JPG"/>
          <p:cNvPicPr>
            <a:picLocks noChangeAspect="1"/>
          </p:cNvPicPr>
          <p:nvPr/>
        </p:nvPicPr>
        <p:blipFill>
          <a:blip r:embed="rId3" cstate="print"/>
          <a:srcRect t="6522" b="10869"/>
          <a:stretch>
            <a:fillRect/>
          </a:stretch>
        </p:blipFill>
        <p:spPr bwMode="auto">
          <a:xfrm>
            <a:off x="180474" y="1828800"/>
            <a:ext cx="4543926" cy="250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16537871496_a0b9d31a21_k.jpg"/>
          <p:cNvPicPr>
            <a:picLocks noChangeAspect="1"/>
          </p:cNvPicPr>
          <p:nvPr/>
        </p:nvPicPr>
        <p:blipFill>
          <a:blip r:embed="rId4" cstate="print"/>
          <a:srcRect t="2913"/>
          <a:stretch>
            <a:fillRect/>
          </a:stretch>
        </p:blipFill>
        <p:spPr>
          <a:xfrm>
            <a:off x="5029200" y="1828800"/>
            <a:ext cx="3924384" cy="2539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3"/>
          <p:cNvSpPr txBox="1">
            <a:spLocks noGrp="1"/>
          </p:cNvSpPr>
          <p:nvPr>
            <p:ph type="title"/>
          </p:nvPr>
        </p:nvSpPr>
        <p:spPr>
          <a:xfrm>
            <a:off x="0" y="7620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en-US" sz="3500" smtClean="0">
                <a:latin typeface="Calibri" pitchFamily="34" charset="0"/>
                <a:cs typeface="Arial" charset="0"/>
                <a:sym typeface="Calibri" pitchFamily="34" charset="0"/>
              </a:rPr>
              <a:t>Connecting for Growth </a:t>
            </a:r>
            <a:br>
              <a:rPr lang="en-US" sz="3500" smtClean="0">
                <a:latin typeface="Calibri" pitchFamily="34" charset="0"/>
                <a:cs typeface="Arial" charset="0"/>
                <a:sym typeface="Calibri" pitchFamily="34" charset="0"/>
              </a:rPr>
            </a:br>
            <a:r>
              <a:rPr lang="en-US" sz="3500" smtClean="0">
                <a:latin typeface="Calibri" pitchFamily="34" charset="0"/>
                <a:cs typeface="Arial" charset="0"/>
                <a:sym typeface="Calibri" pitchFamily="34" charset="0"/>
              </a:rPr>
              <a:t>Trade Delegation to India</a:t>
            </a:r>
          </a:p>
        </p:txBody>
      </p:sp>
      <p:sp>
        <p:nvSpPr>
          <p:cNvPr id="5" name="Shape 174"/>
          <p:cNvSpPr txBox="1">
            <a:spLocks/>
          </p:cNvSpPr>
          <p:nvPr/>
        </p:nvSpPr>
        <p:spPr>
          <a:xfrm>
            <a:off x="457200" y="2032001"/>
            <a:ext cx="4038600" cy="292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Calibri" pitchFamily="34" charset="0"/>
              </a:rPr>
              <a:t>Will facilitate Mayor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Calibri" pitchFamily="34" charset="0"/>
              </a:rPr>
              <a:t>Annise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Calibri" pitchFamily="34" charset="0"/>
              </a:rPr>
              <a:t> Parker’s trade delegation to India in April.</a:t>
            </a:r>
          </a:p>
        </p:txBody>
      </p:sp>
      <p:pic>
        <p:nvPicPr>
          <p:cNvPr id="6" name="Shape 175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975" y="2759075"/>
            <a:ext cx="3806825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382000" cy="457200"/>
          </a:xfrm>
        </p:spPr>
        <p:txBody>
          <a:bodyPr/>
          <a:lstStyle/>
          <a:p>
            <a:r>
              <a:rPr lang="en-US" sz="2200" b="1" dirty="0" smtClean="0"/>
              <a:t>Doctors Reception| April  16, 2015</a:t>
            </a:r>
            <a:endParaRPr lang="en-US" b="1" dirty="0" smtClean="0"/>
          </a:p>
        </p:txBody>
      </p:sp>
      <p:pic>
        <p:nvPicPr>
          <p:cNvPr id="8" name="Picture 7" descr="17032383609_9120b15426_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3429000"/>
            <a:ext cx="5791200" cy="2270671"/>
          </a:xfrm>
          <a:prstGeom prst="rect">
            <a:avLst/>
          </a:prstGeom>
        </p:spPr>
      </p:pic>
      <p:pic>
        <p:nvPicPr>
          <p:cNvPr id="10" name="Picture 9" descr="17217619141_3f9becfc4e_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762000"/>
            <a:ext cx="3809777" cy="2539231"/>
          </a:xfrm>
          <a:prstGeom prst="rect">
            <a:avLst/>
          </a:prstGeom>
        </p:spPr>
      </p:pic>
      <p:pic>
        <p:nvPicPr>
          <p:cNvPr id="11" name="Picture 10" descr="17011078987_061cec1318_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762000"/>
            <a:ext cx="3810000" cy="2539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362200" y="4343400"/>
            <a:ext cx="4724400" cy="1828800"/>
          </a:xfrm>
        </p:spPr>
        <p:txBody>
          <a:bodyPr/>
          <a:lstStyle/>
          <a:p>
            <a:r>
              <a:rPr lang="en-US" sz="2000" b="1" dirty="0" smtClean="0"/>
              <a:t>Sanjay </a:t>
            </a:r>
            <a:r>
              <a:rPr lang="en-US" sz="2000" b="1" dirty="0" err="1" smtClean="0"/>
              <a:t>Ramabhadran</a:t>
            </a:r>
            <a:r>
              <a:rPr lang="en-US" sz="2000" b="1" dirty="0" smtClean="0"/>
              <a:t> appointed to the METRO Board</a:t>
            </a:r>
            <a:br>
              <a:rPr lang="en-US" sz="2000" b="1" dirty="0" smtClean="0"/>
            </a:br>
            <a:r>
              <a:rPr lang="en-US" sz="2000" b="1" dirty="0" smtClean="0"/>
              <a:t>August 16, 2015</a:t>
            </a:r>
            <a:endParaRPr lang="en-US" sz="4000" b="1" dirty="0" smtClean="0"/>
          </a:p>
        </p:txBody>
      </p:sp>
      <p:pic>
        <p:nvPicPr>
          <p:cNvPr id="8" name="Picture 7" descr="19485117260_5d5ad500cd_k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30" r="15971"/>
          <a:stretch/>
        </p:blipFill>
        <p:spPr>
          <a:xfrm>
            <a:off x="5638800" y="762000"/>
            <a:ext cx="3297775" cy="3429000"/>
          </a:xfrm>
          <a:prstGeom prst="rect">
            <a:avLst/>
          </a:prstGeom>
        </p:spPr>
      </p:pic>
      <p:pic>
        <p:nvPicPr>
          <p:cNvPr id="10" name="Picture 9" descr="19486661549_309956b6b9_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5142523" cy="342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0"/>
          <p:cNvSpPr txBox="1">
            <a:spLocks noGrp="1"/>
          </p:cNvSpPr>
          <p:nvPr>
            <p:ph type="title"/>
          </p:nvPr>
        </p:nvSpPr>
        <p:spPr>
          <a:xfrm>
            <a:off x="228600" y="838200"/>
            <a:ext cx="8686800" cy="13716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sz="3600" smtClean="0">
                <a:latin typeface="Calibri" pitchFamily="34" charset="0"/>
                <a:cs typeface="Arial" charset="0"/>
                <a:sym typeface="Calibri" pitchFamily="34" charset="0"/>
              </a:rPr>
              <a:t>Broadening the scope of our activities with two new programs</a:t>
            </a:r>
          </a:p>
        </p:txBody>
      </p:sp>
      <p:sp>
        <p:nvSpPr>
          <p:cNvPr id="5" name="Shape 181"/>
          <p:cNvSpPr txBox="1">
            <a:spLocks/>
          </p:cNvSpPr>
          <p:nvPr/>
        </p:nvSpPr>
        <p:spPr>
          <a:xfrm>
            <a:off x="457200" y="2209801"/>
            <a:ext cx="8229600" cy="327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Student Internship Program 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talks with Houston Universities and Indian companies for US students to intern at Indian companies</a:t>
            </a:r>
          </a:p>
          <a:p>
            <a:pPr marL="342900" marR="0" lvl="0" indent="-152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Energy Meet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Members from the energy field meet and greet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86"/>
          <p:cNvSpPr txBox="1">
            <a:spLocks/>
          </p:cNvSpPr>
          <p:nvPr/>
        </p:nvSpPr>
        <p:spPr>
          <a:xfrm>
            <a:off x="609600" y="762000"/>
            <a:ext cx="7772400" cy="990600"/>
          </a:xfrm>
          <a:prstGeom prst="rect">
            <a:avLst/>
          </a:prstGeom>
        </p:spPr>
        <p:txBody>
          <a:bodyPr vert="horz" lIns="91440" tIns="45700" rIns="91440" bIns="457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Gala </a:t>
            </a:r>
          </a:p>
        </p:txBody>
      </p:sp>
      <p:sp>
        <p:nvSpPr>
          <p:cNvPr id="8" name="Shape 187"/>
          <p:cNvSpPr txBox="1">
            <a:spLocks/>
          </p:cNvSpPr>
          <p:nvPr/>
        </p:nvSpPr>
        <p:spPr>
          <a:xfrm>
            <a:off x="228600" y="1905000"/>
            <a:ext cx="8686800" cy="2438400"/>
          </a:xfrm>
          <a:prstGeom prst="rect">
            <a:avLst/>
          </a:prstGeom>
        </p:spPr>
        <p:txBody>
          <a:bodyPr vert="horz" lIns="91440" tIns="45700" rIns="91440" bIns="4570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Our Biggest Event of the Year - the Gala, to be held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Q3/Q4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Keynote Speaker to be decided</a:t>
            </a:r>
          </a:p>
          <a:p>
            <a:pPr marL="457200" marR="0" lvl="0" indent="-279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609600" y="4648200"/>
            <a:ext cx="8229600" cy="1371600"/>
          </a:xfrm>
        </p:spPr>
        <p:txBody>
          <a:bodyPr/>
          <a:lstStyle/>
          <a:p>
            <a:r>
              <a:rPr lang="en-US" sz="2000" b="1" dirty="0" smtClean="0"/>
              <a:t>IACCGH 16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Annual Gala</a:t>
            </a:r>
            <a:br>
              <a:rPr lang="en-US" sz="2000" b="1" dirty="0" smtClean="0"/>
            </a:br>
            <a:r>
              <a:rPr lang="en-US" sz="2000" b="1" dirty="0" smtClean="0"/>
              <a:t>September 19, 2015</a:t>
            </a:r>
            <a:endParaRPr lang="en-US" sz="4000" b="1" dirty="0" smtClean="0"/>
          </a:p>
        </p:txBody>
      </p:sp>
      <p:pic>
        <p:nvPicPr>
          <p:cNvPr id="8" name="Picture 7" descr="p1488389927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685800"/>
            <a:ext cx="2819400" cy="4229100"/>
          </a:xfrm>
          <a:prstGeom prst="rect">
            <a:avLst/>
          </a:prstGeom>
        </p:spPr>
      </p:pic>
      <p:pic>
        <p:nvPicPr>
          <p:cNvPr id="10" name="Picture 9" descr="p1488405999-3.jpg"/>
          <p:cNvPicPr>
            <a:picLocks noChangeAspect="1"/>
          </p:cNvPicPr>
          <p:nvPr/>
        </p:nvPicPr>
        <p:blipFill>
          <a:blip r:embed="rId4" cstate="print"/>
          <a:srcRect l="5714" t="21410" b="1513"/>
          <a:stretch>
            <a:fillRect/>
          </a:stretch>
        </p:blipFill>
        <p:spPr>
          <a:xfrm>
            <a:off x="228600" y="1752600"/>
            <a:ext cx="54483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92"/>
          <p:cNvSpPr txBox="1">
            <a:spLocks/>
          </p:cNvSpPr>
          <p:nvPr/>
        </p:nvSpPr>
        <p:spPr>
          <a:xfrm>
            <a:off x="457200" y="1981200"/>
            <a:ext cx="8229600" cy="2773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addition, continue to partner with other economic agencies, educate the business community, offer volunteering opportunities to our members and be the voice of the Indo American community</a:t>
            </a:r>
          </a:p>
          <a:p>
            <a:pPr marL="342900" marR="0" lvl="0" indent="38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97"/>
          <p:cNvSpPr txBox="1">
            <a:spLocks/>
          </p:cNvSpPr>
          <p:nvPr/>
        </p:nvSpPr>
        <p:spPr>
          <a:xfrm>
            <a:off x="0" y="73818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Cheers to a wonderful and exciting 2015!</a:t>
            </a:r>
          </a:p>
        </p:txBody>
      </p:sp>
      <p:pic>
        <p:nvPicPr>
          <p:cNvPr id="7" name="Shape 198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362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94360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 smtClean="0">
                <a:solidFill>
                  <a:srgbClr val="C00000"/>
                </a:solidFill>
                <a:cs typeface="Arial" pitchFamily="34" charset="0"/>
              </a:rPr>
              <a:t>INDO-AMERICAN CHAMBER OF COMMERCE </a:t>
            </a:r>
            <a:r>
              <a:rPr lang="en-US" sz="1200" spc="300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OF GREATER HOUSTON</a:t>
            </a:r>
            <a:endParaRPr lang="en-US" sz="1200" spc="3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Shape 97"/>
          <p:cNvSpPr txBox="1">
            <a:spLocks/>
          </p:cNvSpPr>
          <p:nvPr/>
        </p:nvSpPr>
        <p:spPr>
          <a:xfrm>
            <a:off x="0" y="1981200"/>
            <a:ext cx="9144000" cy="2274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Thank you 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for 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your trust and confidence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</a:b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2"/>
          <p:cNvSpPr txBox="1">
            <a:spLocks/>
          </p:cNvSpPr>
          <p:nvPr/>
        </p:nvSpPr>
        <p:spPr>
          <a:xfrm>
            <a:off x="609600" y="152400"/>
            <a:ext cx="7772400" cy="1470025"/>
          </a:xfrm>
          <a:prstGeom prst="rect">
            <a:avLst/>
          </a:prstGeom>
        </p:spPr>
        <p:txBody>
          <a:bodyPr vert="horz" lIns="91440" tIns="45700" rIns="91440" bIns="457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A great team to work with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Arial" charset="0"/>
              <a:sym typeface="Calibri" pitchFamily="34" charset="0"/>
            </a:endParaRPr>
          </a:p>
        </p:txBody>
      </p:sp>
      <p:sp>
        <p:nvSpPr>
          <p:cNvPr id="9" name="Shape 103"/>
          <p:cNvSpPr txBox="1">
            <a:spLocks/>
          </p:cNvSpPr>
          <p:nvPr/>
        </p:nvSpPr>
        <p:spPr>
          <a:xfrm>
            <a:off x="381000" y="1524000"/>
            <a:ext cx="8382000" cy="4630738"/>
          </a:xfrm>
          <a:prstGeom prst="rect">
            <a:avLst/>
          </a:prstGeom>
        </p:spPr>
        <p:txBody>
          <a:bodyPr vert="horz" lIns="91440" tIns="45700" rIns="91440" bIns="45700" rtlCol="0">
            <a:noAutofit/>
          </a:bodyPr>
          <a:lstStyle/>
          <a:p>
            <a:pPr marL="342900" marR="0" lvl="0" indent="-12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Board of Directors</a:t>
            </a:r>
          </a:p>
          <a:p>
            <a:pPr marL="342900" marR="0" lvl="0" indent="-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Past President Sanjay Ramabhadran</a:t>
            </a:r>
          </a:p>
          <a:p>
            <a:pPr marL="342900" marR="0" lvl="0" indent="-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President Elect for 2016 – Joya Shukla</a:t>
            </a:r>
          </a:p>
          <a:p>
            <a:pPr marL="342900" marR="0" lvl="0" indent="-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Secretary Allen Richards</a:t>
            </a:r>
          </a:p>
          <a:p>
            <a:pPr marL="342900" marR="0" lvl="0" indent="-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Our “financial wizard” Treasurer Swapan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Dhairyawan</a:t>
            </a:r>
          </a:p>
          <a:p>
            <a:pPr marL="342900" marR="0" lvl="0" indent="-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“glue” of the Chamber – Executive Director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Jagdip Ahluwalia</a:t>
            </a:r>
          </a:p>
          <a:p>
            <a:pPr marL="457200" marR="0" lvl="0" indent="-25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08"/>
          <p:cNvSpPr txBox="1">
            <a:spLocks/>
          </p:cNvSpPr>
          <p:nvPr/>
        </p:nvSpPr>
        <p:spPr>
          <a:xfrm>
            <a:off x="0" y="25019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Suggestions, ideas, 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advice are greatly appreciated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en-US" sz="3600" dirty="0" smtClean="0">
                <a:latin typeface="Calibri" pitchFamily="34" charset="0"/>
                <a:cs typeface="Arial" charset="0"/>
                <a:sym typeface="Calibri" pitchFamily="34" charset="0"/>
              </a:rPr>
              <a:t>Our Plan</a:t>
            </a:r>
          </a:p>
        </p:txBody>
      </p:sp>
      <p:sp>
        <p:nvSpPr>
          <p:cNvPr id="7" name="Shape 1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457200" indent="-4191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•"/>
              <a:defRPr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Past Presidents, BOD and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Jagdip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have laid a strong foundation of events.</a:t>
            </a:r>
          </a:p>
          <a:p>
            <a:pPr marL="457200" indent="-4191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•"/>
              <a:defRPr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sustain and strengthen these events.</a:t>
            </a:r>
          </a:p>
          <a:p>
            <a:pPr marL="457200" indent="-4191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•"/>
              <a:defRPr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Will introduce two new programs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dirty="0"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en-US" sz="3600" dirty="0" smtClean="0">
                <a:latin typeface="Calibri" pitchFamily="34" charset="0"/>
                <a:cs typeface="Arial" charset="0"/>
                <a:sym typeface="Calibri" pitchFamily="34" charset="0"/>
              </a:rPr>
              <a:t>Our Plan</a:t>
            </a:r>
          </a:p>
        </p:txBody>
      </p:sp>
      <p:sp>
        <p:nvSpPr>
          <p:cNvPr id="10" name="Shape 1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457200" indent="-4191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000">
                <a:solidFill>
                  <a:schemeClr val="dk1"/>
                </a:solidFill>
                <a:sym typeface="Arial"/>
              </a:rPr>
              <a:t>Aiming for two programs each month</a:t>
            </a:r>
          </a:p>
          <a:p>
            <a:pPr marL="457200" indent="-4191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3000">
                <a:solidFill>
                  <a:schemeClr val="dk1"/>
                </a:solidFill>
                <a:sym typeface="Arial"/>
              </a:rPr>
              <a:t>Things do go off script with last minute </a:t>
            </a:r>
          </a:p>
          <a:p>
            <a:pPr marL="45720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000">
                <a:solidFill>
                  <a:schemeClr val="dk1"/>
                </a:solidFill>
                <a:sym typeface="Arial"/>
              </a:rPr>
              <a:t>cancellations, will have 6 back up plans for such an eventuality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30"/>
          <p:cNvSpPr txBox="1">
            <a:spLocks/>
          </p:cNvSpPr>
          <p:nvPr/>
        </p:nvSpPr>
        <p:spPr>
          <a:xfrm>
            <a:off x="381000" y="206375"/>
            <a:ext cx="8382000" cy="1470025"/>
          </a:xfrm>
          <a:prstGeom prst="rect">
            <a:avLst/>
          </a:prstGeom>
        </p:spPr>
        <p:txBody>
          <a:bodyPr vert="horz" lIns="91440" tIns="45700" rIns="91440" bIns="457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  <a:sym typeface="Calibri" pitchFamily="34" charset="0"/>
              </a:rPr>
              <a:t>Networking doesn’t just work, it ROCKS!</a:t>
            </a:r>
          </a:p>
        </p:txBody>
      </p:sp>
      <p:sp>
        <p:nvSpPr>
          <p:cNvPr id="9" name="Shape 131"/>
          <p:cNvSpPr txBox="1">
            <a:spLocks/>
          </p:cNvSpPr>
          <p:nvPr/>
        </p:nvSpPr>
        <p:spPr>
          <a:xfrm>
            <a:off x="228600" y="1676400"/>
            <a:ext cx="8686800" cy="3962400"/>
          </a:xfrm>
          <a:prstGeom prst="rect">
            <a:avLst/>
          </a:prstGeom>
        </p:spPr>
        <p:txBody>
          <a:bodyPr vert="horz" lIns="91440" tIns="45700" rIns="91440" bIns="45700" rtlCol="0">
            <a:noAutofit/>
          </a:bodyPr>
          <a:lstStyle/>
          <a:p>
            <a:pPr marL="457200" marR="0" lvl="0" indent="-419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Our Inaugural “Networking Works” event is at City Hall on January 6th.</a:t>
            </a:r>
          </a:p>
          <a:p>
            <a:pPr marL="457200" marR="0" lvl="0" indent="-419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Will try to get Council members, the Mayor and the Pro-Tem to participate in our event.</a:t>
            </a:r>
          </a:p>
          <a:p>
            <a:pPr marL="457200" marR="0" lvl="0" indent="-4191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Will honor Manuel Gonzalez from SBA and Nya Igambi from the Department of Commerce, Houston at the event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  <a:p>
            <a:pPr marL="914400" marR="0" lvl="1" indent="-279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669</Words>
  <Application>Microsoft Office PowerPoint</Application>
  <PresentationFormat>On-screen Show (4:3)</PresentationFormat>
  <Paragraphs>97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By </vt:lpstr>
      <vt:lpstr>Slide 4</vt:lpstr>
      <vt:lpstr>Slide 5</vt:lpstr>
      <vt:lpstr>Slide 6</vt:lpstr>
      <vt:lpstr>Our Plan</vt:lpstr>
      <vt:lpstr>Our Plan</vt:lpstr>
      <vt:lpstr>Slide 9</vt:lpstr>
      <vt:lpstr>IACCGH Inaugural Networking Works Event  January 6, 2015 </vt:lpstr>
      <vt:lpstr>Slide 11</vt:lpstr>
      <vt:lpstr>IACCGH host inbound delegation from IACC - Mumbai President , U.S – India Business Council July 9-10, 2015</vt:lpstr>
      <vt:lpstr>Tour of Houston Transtar| March 24, 2015</vt:lpstr>
      <vt:lpstr>Slide 14</vt:lpstr>
      <vt:lpstr>IACCGH Distinguished Lecture featuring  Dr. Mukesh Aghi,  President , U.S – India Business Council June  30, 2015</vt:lpstr>
      <vt:lpstr>Slide 16</vt:lpstr>
      <vt:lpstr>IACCGH Distinguished Lecture featuring  Charles McClelland ,  Chief of Police of the City of Houston  June  30, 2015</vt:lpstr>
      <vt:lpstr>Slide 18</vt:lpstr>
      <vt:lpstr>Women Mean Business | April 29, 2015</vt:lpstr>
      <vt:lpstr>Women Mean Business | February 24, 2015</vt:lpstr>
      <vt:lpstr>Women Mean Business | February 24, 2015</vt:lpstr>
      <vt:lpstr>Mentoring Programs for Women</vt:lpstr>
      <vt:lpstr>Slide 23</vt:lpstr>
      <vt:lpstr>Slide 24</vt:lpstr>
      <vt:lpstr>Slide 25</vt:lpstr>
      <vt:lpstr>Slide 26</vt:lpstr>
      <vt:lpstr>Small Business Outreach| May 20, 2015</vt:lpstr>
      <vt:lpstr>IACCGH Small Business Outreach HCC West Loop Campus August 26, 2015</vt:lpstr>
      <vt:lpstr>IACCGH Supports the Rice University Indo-American Business Club,  September 2, 2015</vt:lpstr>
      <vt:lpstr>Slide 30</vt:lpstr>
      <vt:lpstr>Connecting for Growth  Trade Delegation to India</vt:lpstr>
      <vt:lpstr>Doctors Reception| April  16, 2015</vt:lpstr>
      <vt:lpstr>Sanjay Ramabhadran appointed to the METRO Board August 16, 2015</vt:lpstr>
      <vt:lpstr>Broadening the scope of our activities with two new programs</vt:lpstr>
      <vt:lpstr>Slide 35</vt:lpstr>
      <vt:lpstr>IACCGH 16th Annual Gala September 19, 2015</vt:lpstr>
      <vt:lpstr>Slide 37</vt:lpstr>
      <vt:lpstr>Slide 38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 ON AMERICAN TAX LAWS AS APPLICABLE TO Tax payers who own/control overseas assets,  entity selection, overview of 2015 Changes &amp; retirement planning</dc:title>
  <dc:creator>Admin</dc:creator>
  <cp:lastModifiedBy>Admin</cp:lastModifiedBy>
  <cp:revision>91</cp:revision>
  <dcterms:created xsi:type="dcterms:W3CDTF">2015-01-22T17:22:48Z</dcterms:created>
  <dcterms:modified xsi:type="dcterms:W3CDTF">2015-12-09T22:26:44Z</dcterms:modified>
</cp:coreProperties>
</file>