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tif" ContentType="image/t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sldIdLst>
    <p:sldId id="317" r:id="rId2"/>
    <p:sldId id="338" r:id="rId3"/>
    <p:sldId id="269" r:id="rId4"/>
    <p:sldId id="296" r:id="rId5"/>
    <p:sldId id="327" r:id="rId6"/>
    <p:sldId id="328" r:id="rId7"/>
    <p:sldId id="273" r:id="rId8"/>
    <p:sldId id="278" r:id="rId9"/>
    <p:sldId id="285" r:id="rId10"/>
    <p:sldId id="305" r:id="rId11"/>
    <p:sldId id="306" r:id="rId12"/>
    <p:sldId id="257" r:id="rId13"/>
    <p:sldId id="280" r:id="rId14"/>
    <p:sldId id="274" r:id="rId15"/>
    <p:sldId id="326" r:id="rId16"/>
    <p:sldId id="264" r:id="rId17"/>
    <p:sldId id="289" r:id="rId18"/>
    <p:sldId id="321" r:id="rId19"/>
    <p:sldId id="290" r:id="rId20"/>
    <p:sldId id="291" r:id="rId21"/>
    <p:sldId id="324" r:id="rId22"/>
    <p:sldId id="322" r:id="rId23"/>
    <p:sldId id="325" r:id="rId24"/>
    <p:sldId id="318" r:id="rId25"/>
    <p:sldId id="330" r:id="rId26"/>
    <p:sldId id="329" r:id="rId27"/>
    <p:sldId id="331" r:id="rId28"/>
    <p:sldId id="319" r:id="rId29"/>
    <p:sldId id="332" r:id="rId30"/>
    <p:sldId id="333" r:id="rId31"/>
    <p:sldId id="334" r:id="rId32"/>
    <p:sldId id="335" r:id="rId33"/>
    <p:sldId id="336" r:id="rId34"/>
    <p:sldId id="337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F9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8995" autoAdjust="0"/>
  </p:normalViewPr>
  <p:slideViewPr>
    <p:cSldViewPr snapToGrid="0" snapToObjects="1">
      <p:cViewPr varScale="1">
        <p:scale>
          <a:sx n="84" d="100"/>
          <a:sy n="84" d="100"/>
        </p:scale>
        <p:origin x="-44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F6E5F7-A44F-DD45-9053-6BD94E437EAC}" type="datetimeFigureOut">
              <a:rPr lang="en-US" smtClean="0"/>
              <a:t>4/11/18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DBD89D-AD6F-6B4E-A573-85B72E158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475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298BC-EBF3-B445-ACC4-D5A136E6B2A9}" type="datetimeFigureOut">
              <a:rPr lang="en-US" smtClean="0"/>
              <a:t>4/11/18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008E2-D048-D348-A42C-597513B49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182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298BC-EBF3-B445-ACC4-D5A136E6B2A9}" type="datetimeFigureOut">
              <a:rPr lang="en-US" smtClean="0"/>
              <a:t>4/11/18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008E2-D048-D348-A42C-597513B49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5799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298BC-EBF3-B445-ACC4-D5A136E6B2A9}" type="datetimeFigureOut">
              <a:rPr lang="en-US" smtClean="0"/>
              <a:t>4/11/18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008E2-D048-D348-A42C-597513B49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6701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itle Text"/>
          <p:cNvSpPr txBox="1">
            <a:spLocks noGrp="1"/>
          </p:cNvSpPr>
          <p:nvPr>
            <p:ph type="title"/>
          </p:nvPr>
        </p:nvSpPr>
        <p:spPr>
          <a:xfrm>
            <a:off x="669726" y="178593"/>
            <a:ext cx="7804548" cy="1518048"/>
          </a:xfrm>
          <a:prstGeom prst="rect">
            <a:avLst/>
          </a:prstGeom>
        </p:spPr>
        <p:txBody>
          <a:bodyPr lIns="35718" tIns="35718" rIns="35718" bIns="35718">
            <a:normAutofit/>
          </a:bodyPr>
          <a:lstStyle>
            <a:lvl1pPr defTabSz="410765">
              <a:defRPr sz="56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01" name="Body Level One…"/>
          <p:cNvSpPr txBox="1">
            <a:spLocks noGrp="1"/>
          </p:cNvSpPr>
          <p:nvPr>
            <p:ph type="body" idx="1"/>
          </p:nvPr>
        </p:nvSpPr>
        <p:spPr>
          <a:xfrm>
            <a:off x="669726" y="1821656"/>
            <a:ext cx="7804548" cy="4420196"/>
          </a:xfrm>
          <a:prstGeom prst="rect">
            <a:avLst/>
          </a:prstGeom>
        </p:spPr>
        <p:txBody>
          <a:bodyPr lIns="35718" tIns="35718" rIns="35718" bIns="35718" anchor="ctr">
            <a:normAutofit/>
          </a:bodyPr>
          <a:lstStyle>
            <a:lvl1pPr marL="304131" indent="-304131" defTabSz="410765">
              <a:spcBef>
                <a:spcPts val="2900"/>
              </a:spcBef>
              <a:buSzPct val="75000"/>
              <a:buFontTx/>
              <a:defRPr sz="26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8631" indent="-304131" defTabSz="410765">
              <a:spcBef>
                <a:spcPts val="2900"/>
              </a:spcBef>
              <a:buSzPct val="75000"/>
              <a:buFontTx/>
              <a:buChar char="•"/>
              <a:defRPr sz="26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93131" indent="-304131" defTabSz="410765">
              <a:spcBef>
                <a:spcPts val="2900"/>
              </a:spcBef>
              <a:buSzPct val="75000"/>
              <a:buFontTx/>
              <a:defRPr sz="26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37631" indent="-304131" defTabSz="410765">
              <a:spcBef>
                <a:spcPts val="2900"/>
              </a:spcBef>
              <a:buSzPct val="75000"/>
              <a:buFontTx/>
              <a:buChar char="•"/>
              <a:defRPr sz="26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82131" indent="-304131" defTabSz="410765">
              <a:spcBef>
                <a:spcPts val="2900"/>
              </a:spcBef>
              <a:buSzPct val="75000"/>
              <a:buFontTx/>
              <a:buChar char="•"/>
              <a:defRPr sz="26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40732" y="6509742"/>
            <a:ext cx="253607" cy="249238"/>
          </a:xfrm>
          <a:prstGeom prst="rect">
            <a:avLst/>
          </a:prstGeom>
        </p:spPr>
        <p:txBody>
          <a:bodyPr lIns="35718" tIns="35718" rIns="35718" bIns="35718" anchor="t"/>
          <a:lstStyle>
            <a:lvl1pPr algn="ctr" defTabSz="410765">
              <a:defRPr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3940967"/>
      </p:ext>
    </p:extLst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298BC-EBF3-B445-ACC4-D5A136E6B2A9}" type="datetimeFigureOut">
              <a:rPr lang="en-US" smtClean="0"/>
              <a:t>4/11/18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008E2-D048-D348-A42C-597513B49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103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298BC-EBF3-B445-ACC4-D5A136E6B2A9}" type="datetimeFigureOut">
              <a:rPr lang="en-US" smtClean="0"/>
              <a:t>4/11/18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008E2-D048-D348-A42C-597513B49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233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298BC-EBF3-B445-ACC4-D5A136E6B2A9}" type="datetimeFigureOut">
              <a:rPr lang="en-US" smtClean="0"/>
              <a:t>4/11/18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008E2-D048-D348-A42C-597513B49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055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298BC-EBF3-B445-ACC4-D5A136E6B2A9}" type="datetimeFigureOut">
              <a:rPr lang="en-US" smtClean="0"/>
              <a:t>4/11/18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008E2-D048-D348-A42C-597513B49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85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298BC-EBF3-B445-ACC4-D5A136E6B2A9}" type="datetimeFigureOut">
              <a:rPr lang="en-US" smtClean="0"/>
              <a:t>4/11/18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008E2-D048-D348-A42C-597513B49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7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298BC-EBF3-B445-ACC4-D5A136E6B2A9}" type="datetimeFigureOut">
              <a:rPr lang="en-US" smtClean="0"/>
              <a:t>4/11/18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008E2-D048-D348-A42C-597513B49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9940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298BC-EBF3-B445-ACC4-D5A136E6B2A9}" type="datetimeFigureOut">
              <a:rPr lang="en-US" smtClean="0"/>
              <a:t>4/11/18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008E2-D048-D348-A42C-597513B49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411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298BC-EBF3-B445-ACC4-D5A136E6B2A9}" type="datetimeFigureOut">
              <a:rPr lang="en-US" smtClean="0"/>
              <a:t>4/11/18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008E2-D048-D348-A42C-597513B49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627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5298BC-EBF3-B445-ACC4-D5A136E6B2A9}" type="datetimeFigureOut">
              <a:rPr lang="en-US" smtClean="0"/>
              <a:t>4/11/18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8008E2-D048-D348-A42C-597513B49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563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Relationship Id="rId3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Relationship Id="rId3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png"/><Relationship Id="rId3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5.png"/><Relationship Id="rId3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jpeg"/><Relationship Id="rId7" Type="http://schemas.openxmlformats.org/officeDocument/2006/relationships/image" Target="../media/image12.jpeg"/><Relationship Id="rId8" Type="http://schemas.openxmlformats.org/officeDocument/2006/relationships/image" Target="../media/image13.ti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hyperlink" Target="http://www.americanheritage.com/articles/magazine/it/2006/1/2006_1_34_print.shtml" TargetMode="External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g"/><Relationship Id="rId3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3015084"/>
            <a:ext cx="914400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/>
                <a:cs typeface="Times New Roman"/>
              </a:rPr>
              <a:t>Indo-American Chamber Of Commerce Distinguished Lecture </a:t>
            </a:r>
            <a:r>
              <a:rPr lang="en-US" sz="3600" b="1" dirty="0" smtClean="0">
                <a:latin typeface="Times New Roman"/>
                <a:cs typeface="Times New Roman"/>
              </a:rPr>
              <a:t>Lunch</a:t>
            </a:r>
          </a:p>
          <a:p>
            <a:pPr algn="ctr"/>
            <a:endParaRPr lang="en-US" sz="1200" dirty="0">
              <a:latin typeface="Times New Roman"/>
              <a:cs typeface="Times New Roman"/>
            </a:endParaRPr>
          </a:p>
          <a:p>
            <a:pPr algn="ctr"/>
            <a:r>
              <a:rPr lang="en-US" sz="3600" b="1" i="1" dirty="0">
                <a:latin typeface="Times New Roman"/>
                <a:cs typeface="Times New Roman"/>
              </a:rPr>
              <a:t>Pumps &amp; Pipes </a:t>
            </a:r>
            <a:r>
              <a:rPr lang="en-US" sz="3600" b="1" i="1" dirty="0" smtClean="0">
                <a:latin typeface="Times New Roman"/>
                <a:cs typeface="Times New Roman"/>
              </a:rPr>
              <a:t>Collaboration</a:t>
            </a:r>
          </a:p>
          <a:p>
            <a:pPr algn="ctr"/>
            <a:r>
              <a:rPr lang="en-US" sz="3600" b="1" i="1" dirty="0" smtClean="0">
                <a:latin typeface="Times New Roman"/>
                <a:cs typeface="Times New Roman"/>
              </a:rPr>
              <a:t>&amp; International Programs</a:t>
            </a:r>
          </a:p>
          <a:p>
            <a:pPr algn="ctr"/>
            <a:endParaRPr lang="en-US" sz="1200" dirty="0">
              <a:latin typeface="Times New Roman"/>
              <a:cs typeface="Times New Roman"/>
            </a:endParaRPr>
          </a:p>
          <a:p>
            <a:pPr algn="ctr"/>
            <a:r>
              <a:rPr lang="en-US" sz="3200" dirty="0" smtClean="0">
                <a:latin typeface="Times New Roman"/>
                <a:cs typeface="Times New Roman"/>
              </a:rPr>
              <a:t>March </a:t>
            </a:r>
            <a:r>
              <a:rPr lang="en-US" sz="3200" dirty="0">
                <a:latin typeface="Times New Roman"/>
                <a:cs typeface="Times New Roman"/>
              </a:rPr>
              <a:t>28, </a:t>
            </a:r>
            <a:r>
              <a:rPr lang="en-US" sz="3200" dirty="0" smtClean="0">
                <a:latin typeface="Times New Roman"/>
                <a:cs typeface="Times New Roman"/>
              </a:rPr>
              <a:t>2018</a:t>
            </a:r>
            <a:endParaRPr lang="en-US" sz="3200" dirty="0">
              <a:latin typeface="Times New Roman"/>
              <a:cs typeface="Times New Roman"/>
            </a:endParaRPr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75" y="457200"/>
            <a:ext cx="2968347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escription: P&amp;P Mission Patch Logo - Transparen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1" b="5321"/>
          <a:stretch>
            <a:fillRect/>
          </a:stretch>
        </p:blipFill>
        <p:spPr bwMode="auto">
          <a:xfrm>
            <a:off x="5868913" y="457200"/>
            <a:ext cx="2590272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0239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0" y="30480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CCFFCC"/>
                </a:solidFill>
                <a:latin typeface="Arial"/>
                <a:cs typeface="Arial"/>
              </a:rPr>
              <a:t>Medical Biofilm Eradication</a:t>
            </a:r>
          </a:p>
          <a:p>
            <a:pPr algn="ctr"/>
            <a:r>
              <a:rPr lang="en-US" sz="2800" dirty="0" smtClean="0">
                <a:solidFill>
                  <a:srgbClr val="CCFFCC"/>
                </a:solidFill>
                <a:latin typeface="Arial"/>
                <a:cs typeface="Arial"/>
              </a:rPr>
              <a:t>JSC Collaborators: Integrated Medical Model Team</a:t>
            </a:r>
            <a:endParaRPr lang="en-US" sz="2800" dirty="0">
              <a:solidFill>
                <a:srgbClr val="CCFFCC"/>
              </a:solidFill>
              <a:latin typeface="Arial"/>
              <a:cs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415664" y="1454527"/>
            <a:ext cx="6312673" cy="5093004"/>
            <a:chOff x="1241755" y="1454527"/>
            <a:chExt cx="6312673" cy="509300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4803" t="7851" r="5197" b="7604"/>
            <a:stretch/>
          </p:blipFill>
          <p:spPr>
            <a:xfrm>
              <a:off x="3331719" y="1454527"/>
              <a:ext cx="4211311" cy="2632943"/>
            </a:xfrm>
            <a:prstGeom prst="rect">
              <a:avLst/>
            </a:prstGeom>
            <a:ln>
              <a:solidFill>
                <a:srgbClr val="CCFFCC"/>
              </a:solidFill>
            </a:ln>
          </p:spPr>
        </p:pic>
        <p:sp>
          <p:nvSpPr>
            <p:cNvPr id="3" name="TextBox 2"/>
            <p:cNvSpPr txBox="1"/>
            <p:nvPr/>
          </p:nvSpPr>
          <p:spPr>
            <a:xfrm>
              <a:off x="6244742" y="1454527"/>
              <a:ext cx="1309686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latin typeface="Arial"/>
                  <a:cs typeface="Arial"/>
                </a:rPr>
                <a:t>Catheter</a:t>
              </a:r>
            </a:p>
            <a:p>
              <a:pPr algn="ctr"/>
              <a:r>
                <a:rPr lang="en-US" sz="2000" dirty="0" smtClean="0">
                  <a:latin typeface="Arial"/>
                  <a:cs typeface="Arial"/>
                </a:rPr>
                <a:t>Test Rig</a:t>
              </a:r>
              <a:endParaRPr lang="en-US" sz="2000" dirty="0">
                <a:latin typeface="Arial"/>
                <a:cs typeface="Arial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41755" y="1454527"/>
              <a:ext cx="1940714" cy="2632943"/>
            </a:xfrm>
            <a:prstGeom prst="rect">
              <a:avLst/>
            </a:prstGeom>
            <a:ln>
              <a:solidFill>
                <a:srgbClr val="CCFFCC"/>
              </a:solidFill>
            </a:ln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/>
            <a:srcRect t="24890"/>
            <a:stretch/>
          </p:blipFill>
          <p:spPr>
            <a:xfrm>
              <a:off x="1241756" y="4194083"/>
              <a:ext cx="3384123" cy="2353448"/>
            </a:xfrm>
            <a:prstGeom prst="rect">
              <a:avLst/>
            </a:prstGeom>
            <a:ln>
              <a:solidFill>
                <a:srgbClr val="CCFFCC"/>
              </a:solidFill>
            </a:ln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/>
            <a:srcRect t="18220" b="15993"/>
            <a:stretch/>
          </p:blipFill>
          <p:spPr>
            <a:xfrm>
              <a:off x="4784990" y="4194083"/>
              <a:ext cx="2758926" cy="2353448"/>
            </a:xfrm>
            <a:prstGeom prst="rect">
              <a:avLst/>
            </a:prstGeom>
            <a:ln>
              <a:solidFill>
                <a:srgbClr val="CCFFCC"/>
              </a:solidFill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4784990" y="4320374"/>
              <a:ext cx="2758040" cy="461665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Staphylococcus E</a:t>
              </a:r>
              <a:r>
                <a:rPr lang="en-US" sz="1200" dirty="0" smtClean="0">
                  <a:latin typeface="Arial"/>
                  <a:cs typeface="Arial"/>
                </a:rPr>
                <a:t>pidermidis Biofilm</a:t>
              </a:r>
            </a:p>
            <a:p>
              <a:pPr algn="ctr"/>
              <a:r>
                <a:rPr lang="en-US" sz="1200" dirty="0" smtClean="0">
                  <a:latin typeface="Arial"/>
                  <a:cs typeface="Arial"/>
                </a:rPr>
                <a:t>On Dialysis Catheter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7596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 descr="Another_AST_Bacterial_Corrosion_Problem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056730"/>
            <a:ext cx="3291162" cy="2469716"/>
          </a:xfrm>
          <a:prstGeom prst="rect">
            <a:avLst/>
          </a:prstGeom>
          <a:noFill/>
          <a:ln w="9525">
            <a:solidFill>
              <a:srgbClr val="CCFF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73423"/>
            <a:ext cx="9144000" cy="792162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rgbClr val="CCFFCC"/>
                </a:solidFill>
                <a:latin typeface="Arial"/>
                <a:cs typeface="Arial"/>
              </a:rPr>
              <a:t>Pipeline Biofilm Infection</a:t>
            </a:r>
            <a:endParaRPr lang="en-US" sz="4000" dirty="0">
              <a:solidFill>
                <a:srgbClr val="CCFFCC"/>
              </a:solidFill>
              <a:latin typeface="Arial"/>
              <a:cs typeface="Arial"/>
            </a:endParaRPr>
          </a:p>
        </p:txBody>
      </p:sp>
      <p:pic>
        <p:nvPicPr>
          <p:cNvPr id="1026" name="Picture 2" descr="http://camstent.net/wp-content/uploads/2012/08/Urinary-tract-biofilm-Donlan-200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" t="7662" r="5650" b="17293"/>
          <a:stretch/>
        </p:blipFill>
        <p:spPr bwMode="auto">
          <a:xfrm>
            <a:off x="300566" y="2635998"/>
            <a:ext cx="3759201" cy="2497667"/>
          </a:xfrm>
          <a:prstGeom prst="rect">
            <a:avLst/>
          </a:prstGeom>
          <a:noFill/>
          <a:ln>
            <a:solidFill>
              <a:srgbClr val="CCFF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m001084-0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185863"/>
            <a:ext cx="3291162" cy="2465563"/>
          </a:xfrm>
          <a:prstGeom prst="rect">
            <a:avLst/>
          </a:prstGeom>
          <a:noFill/>
          <a:ln w="9525">
            <a:solidFill>
              <a:srgbClr val="CCFF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Arrow 5"/>
          <p:cNvSpPr/>
          <p:nvPr/>
        </p:nvSpPr>
        <p:spPr>
          <a:xfrm>
            <a:off x="4206571" y="3444804"/>
            <a:ext cx="1163944" cy="868114"/>
          </a:xfrm>
          <a:prstGeom prst="rightArrow">
            <a:avLst>
              <a:gd name="adj1" fmla="val 50000"/>
              <a:gd name="adj2" fmla="val 60934"/>
            </a:avLst>
          </a:prstGeom>
          <a:solidFill>
            <a:schemeClr val="bg1"/>
          </a:solidFill>
          <a:ln>
            <a:solidFill>
              <a:srgbClr val="CC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3"/>
          <p:cNvSpPr txBox="1">
            <a:spLocks/>
          </p:cNvSpPr>
          <p:nvPr/>
        </p:nvSpPr>
        <p:spPr>
          <a:xfrm>
            <a:off x="0" y="5464354"/>
            <a:ext cx="556260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chemeClr val="accent6"/>
                </a:solidFill>
                <a:latin typeface="Arial"/>
                <a:cs typeface="Arial"/>
              </a:rPr>
              <a:t>Major Cause Of Oil Spills</a:t>
            </a:r>
            <a:endParaRPr lang="en-US" sz="3200" dirty="0">
              <a:solidFill>
                <a:schemeClr val="accent6"/>
              </a:solidFill>
              <a:latin typeface="Arial"/>
              <a:cs typeface="Arial"/>
            </a:endParaRPr>
          </a:p>
        </p:txBody>
      </p:sp>
      <p:sp>
        <p:nvSpPr>
          <p:cNvPr id="12" name="Title 3"/>
          <p:cNvSpPr txBox="1">
            <a:spLocks/>
          </p:cNvSpPr>
          <p:nvPr/>
        </p:nvSpPr>
        <p:spPr>
          <a:xfrm>
            <a:off x="0" y="1502285"/>
            <a:ext cx="556260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i="1" dirty="0" smtClean="0">
                <a:solidFill>
                  <a:srgbClr val="FFFF00"/>
                </a:solidFill>
                <a:latin typeface="Arial"/>
                <a:cs typeface="Arial"/>
              </a:rPr>
              <a:t>Microbial Induced Corrosion</a:t>
            </a:r>
            <a:endParaRPr lang="en-US" sz="3200" i="1" dirty="0">
              <a:solidFill>
                <a:srgbClr val="FFFF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11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ace &amp; Subsea Training - Grea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8" r="564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5482105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762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Space And Subsea Engineering</a:t>
            </a:r>
          </a:p>
          <a:p>
            <a:pPr algn="ctr"/>
            <a:r>
              <a:rPr lang="en-US" sz="3600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762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Training Side-By-Side In The NBL</a:t>
            </a:r>
            <a:endParaRPr lang="en-US" sz="3600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76200">
                  <a:schemeClr val="tx1">
                    <a:alpha val="75000"/>
                  </a:schemeClr>
                </a:glo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0428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uca Parmitano &amp; EVA Spacesui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1904"/>
          </a:xfrm>
          <a:prstGeom prst="rect">
            <a:avLst/>
          </a:prstGeom>
        </p:spPr>
      </p:pic>
      <p:pic>
        <p:nvPicPr>
          <p:cNvPr id="5" name="Picture 4" descr="P&amp;P Mission Patch Logo - Transparen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79675" cy="206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804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88" t="1358" r="17097" b="2479"/>
          <a:stretch/>
        </p:blipFill>
        <p:spPr bwMode="auto">
          <a:xfrm>
            <a:off x="0" y="1261872"/>
            <a:ext cx="9144000" cy="5596128"/>
          </a:xfrm>
          <a:prstGeom prst="rect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0"/>
            <a:ext cx="9143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CCFFCC"/>
                </a:solidFill>
                <a:latin typeface="Times New Roman"/>
                <a:cs typeface="Times New Roman"/>
              </a:rPr>
              <a:t>Dr. Bill Kline Educates</a:t>
            </a:r>
          </a:p>
          <a:p>
            <a:pPr algn="ctr"/>
            <a:r>
              <a:rPr lang="en-US" sz="3600" dirty="0" smtClean="0">
                <a:solidFill>
                  <a:srgbClr val="CCFFCC"/>
                </a:solidFill>
                <a:latin typeface="Times New Roman"/>
                <a:cs typeface="Times New Roman"/>
              </a:rPr>
              <a:t>DeBakey High School Students </a:t>
            </a:r>
            <a:r>
              <a:rPr lang="en-US" sz="2800" dirty="0" smtClean="0">
                <a:solidFill>
                  <a:srgbClr val="CCFFCC"/>
                </a:solidFill>
                <a:latin typeface="Times New Roman"/>
                <a:cs typeface="Times New Roman"/>
              </a:rPr>
              <a:t>@</a:t>
            </a:r>
            <a:r>
              <a:rPr lang="en-US" sz="3600" dirty="0" smtClean="0">
                <a:solidFill>
                  <a:srgbClr val="CCFFCC"/>
                </a:solidFill>
                <a:latin typeface="Times New Roman"/>
                <a:cs typeface="Times New Roman"/>
              </a:rPr>
              <a:t> P&amp;P 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1928" y="6176246"/>
            <a:ext cx="3041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December 3, 2012</a:t>
            </a:r>
          </a:p>
        </p:txBody>
      </p:sp>
    </p:spTree>
    <p:extLst>
      <p:ext uri="{BB962C8B-B14F-4D97-AF65-F5344CB8AC3E}">
        <p14:creationId xmlns:p14="http://schemas.microsoft.com/office/powerpoint/2010/main" val="3001848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" y="675194"/>
            <a:ext cx="9143999" cy="6049266"/>
            <a:chOff x="1" y="675194"/>
            <a:chExt cx="9143999" cy="6049266"/>
          </a:xfrm>
        </p:grpSpPr>
        <p:sp>
          <p:nvSpPr>
            <p:cNvPr id="6" name="TextBox 5"/>
            <p:cNvSpPr txBox="1"/>
            <p:nvPr/>
          </p:nvSpPr>
          <p:spPr>
            <a:xfrm>
              <a:off x="1255131" y="1685043"/>
              <a:ext cx="7132098" cy="3816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The Village School</a:t>
              </a:r>
            </a:p>
            <a:p>
              <a:r>
                <a:rPr lang="en-US" sz="3600" dirty="0">
                  <a:latin typeface="Times New Roman"/>
                  <a:cs typeface="Times New Roman"/>
                </a:rPr>
                <a:t> </a:t>
              </a:r>
              <a:r>
                <a:rPr lang="en-US" sz="3600" dirty="0" smtClean="0">
                  <a:latin typeface="Times New Roman"/>
                  <a:cs typeface="Times New Roman"/>
                </a:rPr>
                <a:t>    </a:t>
              </a:r>
              <a:r>
                <a:rPr lang="en-US" sz="3200" dirty="0" smtClean="0">
                  <a:latin typeface="Times New Roman"/>
                  <a:cs typeface="Times New Roman"/>
                </a:rPr>
                <a:t>P&amp;P Academy</a:t>
              </a:r>
            </a:p>
            <a:p>
              <a:endParaRPr lang="en-US" dirty="0">
                <a:latin typeface="Times New Roman"/>
                <a:cs typeface="Times New Roman"/>
              </a:endParaRPr>
            </a:p>
            <a:p>
              <a:r>
                <a:rPr lang="en-US" sz="3200" b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Houston Independent School District</a:t>
              </a:r>
            </a:p>
            <a:p>
              <a:r>
                <a:rPr lang="en-US" sz="3600" dirty="0" smtClean="0">
                  <a:latin typeface="Times New Roman"/>
                  <a:cs typeface="Times New Roman"/>
                </a:rPr>
                <a:t>     </a:t>
              </a:r>
              <a:r>
                <a:rPr lang="en-US" sz="3200" dirty="0" smtClean="0">
                  <a:latin typeface="Times New Roman"/>
                  <a:cs typeface="Times New Roman"/>
                </a:rPr>
                <a:t>P&amp;P Mentorship Program</a:t>
              </a:r>
            </a:p>
            <a:p>
              <a:endParaRPr lang="en-US" dirty="0">
                <a:latin typeface="Times New Roman"/>
                <a:cs typeface="Times New Roman"/>
              </a:endParaRPr>
            </a:p>
            <a:p>
              <a:r>
                <a:rPr lang="en-US" sz="3200" b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DeLucas Program</a:t>
              </a:r>
              <a:r>
                <a:rPr lang="en-US" sz="3200" b="1" dirty="0" smtClean="0">
                  <a:latin typeface="Times New Roman"/>
                  <a:cs typeface="Times New Roman"/>
                </a:rPr>
                <a:t> </a:t>
              </a:r>
              <a:r>
                <a:rPr lang="en-US" sz="2400" dirty="0" smtClean="0">
                  <a:latin typeface="Times New Roman"/>
                  <a:cs typeface="Times New Roman"/>
                </a:rPr>
                <a:t>(With Aerospace Corp.)</a:t>
              </a:r>
            </a:p>
            <a:p>
              <a:r>
                <a:rPr lang="en-US" sz="3600" dirty="0" smtClean="0">
                  <a:latin typeface="Times New Roman"/>
                  <a:cs typeface="Times New Roman"/>
                </a:rPr>
                <a:t>     </a:t>
              </a:r>
              <a:r>
                <a:rPr lang="en-US" sz="3200" dirty="0" smtClean="0">
                  <a:latin typeface="Times New Roman"/>
                  <a:cs typeface="Times New Roman"/>
                </a:rPr>
                <a:t>Scholarships</a:t>
              </a:r>
              <a:endParaRPr lang="en-US" sz="3200" dirty="0">
                <a:latin typeface="Times New Roman"/>
                <a:cs typeface="Times New Roman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" y="675194"/>
              <a:ext cx="91439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smtClean="0">
                  <a:latin typeface="Times New Roman"/>
                  <a:cs typeface="Times New Roman"/>
                </a:rPr>
                <a:t>Pumps &amp; Pipes</a:t>
              </a:r>
              <a:r>
                <a:rPr lang="en-US" sz="2800" baseline="40000" dirty="0" smtClean="0">
                  <a:latin typeface="Times New Roman"/>
                  <a:cs typeface="Times New Roman"/>
                </a:rPr>
                <a:t>®</a:t>
              </a:r>
              <a:r>
                <a:rPr lang="en-US" sz="3600" dirty="0" smtClean="0">
                  <a:latin typeface="Times New Roman"/>
                  <a:cs typeface="Times New Roman"/>
                </a:rPr>
                <a:t> </a:t>
              </a:r>
              <a:r>
                <a:rPr lang="en-US" sz="4000" dirty="0" smtClean="0">
                  <a:latin typeface="Times New Roman"/>
                  <a:cs typeface="Times New Roman"/>
                </a:rPr>
                <a:t>Education Program</a:t>
              </a:r>
              <a:endParaRPr lang="en-US" sz="4000" dirty="0">
                <a:latin typeface="Times New Roman"/>
                <a:cs typeface="Times New Roman"/>
              </a:endParaRPr>
            </a:p>
          </p:txBody>
        </p:sp>
        <p:pic>
          <p:nvPicPr>
            <p:cNvPr id="5" name="Picture 4" descr="P&amp;P Mission Patch Logo - Transparent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528" y="4895660"/>
              <a:ext cx="1843747" cy="18288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88532" y="4895660"/>
              <a:ext cx="1853250" cy="1828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86079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252573"/>
            <a:ext cx="9144000" cy="6471887"/>
            <a:chOff x="0" y="252573"/>
            <a:chExt cx="9144000" cy="6471887"/>
          </a:xfrm>
        </p:grpSpPr>
        <p:sp>
          <p:nvSpPr>
            <p:cNvPr id="2" name="TextBox 1"/>
            <p:cNvSpPr txBox="1"/>
            <p:nvPr/>
          </p:nvSpPr>
          <p:spPr>
            <a:xfrm>
              <a:off x="0" y="252573"/>
              <a:ext cx="9144000" cy="1969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i="1" dirty="0" smtClean="0">
                  <a:latin typeface="Times New Roman"/>
                  <a:cs typeface="Times New Roman"/>
                </a:rPr>
                <a:t>Pumps &amp; Pipes</a:t>
              </a:r>
              <a:r>
                <a:rPr lang="en-US" sz="2800" baseline="66000" dirty="0" smtClean="0">
                  <a:latin typeface="Arial"/>
                  <a:cs typeface="Arial"/>
                </a:rPr>
                <a:t>®</a:t>
              </a:r>
              <a:r>
                <a:rPr lang="en-US" sz="3200" baseline="66000" dirty="0" smtClean="0">
                  <a:latin typeface="Arial"/>
                  <a:cs typeface="Arial"/>
                </a:rPr>
                <a:t> </a:t>
              </a:r>
              <a:endParaRPr lang="en-US" sz="3200" dirty="0">
                <a:latin typeface="Arial"/>
                <a:cs typeface="Arial"/>
              </a:endParaRPr>
            </a:p>
            <a:p>
              <a:pPr algn="ctr"/>
              <a:r>
                <a:rPr lang="en-US" sz="4000" dirty="0" smtClean="0">
                  <a:latin typeface="Times New Roman"/>
                  <a:cs typeface="Times New Roman"/>
                </a:rPr>
                <a:t>A Society Of Curious People</a:t>
              </a:r>
            </a:p>
            <a:p>
              <a:pPr algn="ctr"/>
              <a:r>
                <a:rPr lang="en-US" sz="3400" b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Coming Together To Share &amp; Learn About</a:t>
              </a:r>
              <a:endParaRPr lang="en-US" sz="3400" b="1" dirty="0">
                <a:solidFill>
                  <a:srgbClr val="0000FF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0" y="2269641"/>
              <a:ext cx="9144000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FFE97B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3200" dirty="0" smtClean="0">
                  <a:solidFill>
                    <a:srgbClr val="FFE97B"/>
                  </a:solidFill>
                  <a:latin typeface="Times New Roman"/>
                  <a:cs typeface="Times New Roman"/>
                </a:rPr>
                <a:t>                     </a:t>
              </a:r>
              <a:r>
                <a:rPr lang="en-US" sz="3600" b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S</a:t>
              </a:r>
              <a:r>
                <a:rPr lang="en-US" sz="3200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cience Discoveries</a:t>
              </a:r>
            </a:p>
            <a:p>
              <a:r>
                <a:rPr lang="en-US" sz="3200" dirty="0">
                  <a:solidFill>
                    <a:srgbClr val="00000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3200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                     </a:t>
              </a:r>
              <a:r>
                <a:rPr lang="en-US" sz="3600" b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T</a:t>
              </a:r>
              <a:r>
                <a:rPr lang="en-US" sz="3200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echnology Breakthroughs</a:t>
              </a:r>
            </a:p>
            <a:p>
              <a:r>
                <a:rPr lang="en-US" sz="3200" dirty="0">
                  <a:solidFill>
                    <a:srgbClr val="00000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3200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                     </a:t>
              </a:r>
              <a:r>
                <a:rPr lang="en-US" sz="3600" b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E</a:t>
              </a:r>
              <a:r>
                <a:rPr lang="en-US" sz="3200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ngineering Marvels</a:t>
              </a:r>
            </a:p>
            <a:p>
              <a:r>
                <a:rPr lang="en-US" sz="3200" dirty="0">
                  <a:solidFill>
                    <a:srgbClr val="00000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3200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                     </a:t>
              </a:r>
              <a:r>
                <a:rPr lang="en-US" sz="3600" b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A</a:t>
              </a:r>
              <a:r>
                <a:rPr lang="en-US" sz="3200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rtistic Creativity</a:t>
              </a:r>
            </a:p>
            <a:p>
              <a:r>
                <a:rPr lang="en-US" sz="3200" dirty="0">
                  <a:solidFill>
                    <a:srgbClr val="00000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3200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                     </a:t>
              </a:r>
              <a:r>
                <a:rPr lang="en-US" sz="3600" b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M</a:t>
              </a:r>
              <a:r>
                <a:rPr lang="en-US" sz="3200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ath Analytics &amp; Models</a:t>
              </a:r>
            </a:p>
          </p:txBody>
        </p:sp>
        <p:pic>
          <p:nvPicPr>
            <p:cNvPr id="7" name="Picture 6" descr="P&amp;P Mission Patch Logo - Transparent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528" y="4895660"/>
              <a:ext cx="1843747" cy="18288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88532" y="4895660"/>
              <a:ext cx="1853250" cy="182880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831014" y="5317641"/>
              <a:ext cx="535751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i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What’s New!   What’s Next!</a:t>
              </a:r>
            </a:p>
            <a:p>
              <a:pPr algn="ctr"/>
              <a:r>
                <a:rPr lang="en-US" sz="3200" b="1" i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Be A Mentor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8520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" y="0"/>
            <a:ext cx="9144001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-41116" y="317519"/>
            <a:ext cx="9185116" cy="6228645"/>
            <a:chOff x="-41116" y="580849"/>
            <a:chExt cx="9185116" cy="6228645"/>
          </a:xfrm>
        </p:grpSpPr>
        <p:sp>
          <p:nvSpPr>
            <p:cNvPr id="842" name="TextBox 841"/>
            <p:cNvSpPr txBox="1"/>
            <p:nvPr/>
          </p:nvSpPr>
          <p:spPr>
            <a:xfrm>
              <a:off x="0" y="580849"/>
              <a:ext cx="9144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i="1" dirty="0" smtClean="0">
                  <a:latin typeface="Arial"/>
                  <a:cs typeface="Arial"/>
                </a:rPr>
                <a:t>Pumps &amp; Pipes Global Audience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6650836" y="6419088"/>
              <a:ext cx="22883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/>
                  <a:cs typeface="Arial"/>
                </a:rPr>
                <a:t>USTREAM Analytics</a:t>
              </a:r>
              <a:endParaRPr lang="en-US" dirty="0">
                <a:latin typeface="Arial"/>
                <a:cs typeface="Arial"/>
              </a:endParaRPr>
            </a:p>
          </p:txBody>
        </p:sp>
        <p:pic>
          <p:nvPicPr>
            <p:cNvPr id="6" name="Picture 5" descr="World Map 4.png"/>
            <p:cNvPicPr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78" t="22707" r="4443"/>
            <a:stretch/>
          </p:blipFill>
          <p:spPr>
            <a:xfrm>
              <a:off x="-1" y="2135383"/>
              <a:ext cx="9144001" cy="4519910"/>
            </a:xfrm>
            <a:prstGeom prst="rect">
              <a:avLst/>
            </a:prstGeom>
          </p:spPr>
        </p:pic>
        <p:sp>
          <p:nvSpPr>
            <p:cNvPr id="844" name="TextBox 843"/>
            <p:cNvSpPr txBox="1"/>
            <p:nvPr/>
          </p:nvSpPr>
          <p:spPr>
            <a:xfrm>
              <a:off x="-41116" y="1412108"/>
              <a:ext cx="3739005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0000FF"/>
                  </a:solidFill>
                  <a:latin typeface="Arial"/>
                  <a:cs typeface="Arial"/>
                </a:rPr>
                <a:t>50 States</a:t>
              </a:r>
            </a:p>
          </p:txBody>
        </p:sp>
        <p:sp>
          <p:nvSpPr>
            <p:cNvPr id="845" name="TextBox 844"/>
            <p:cNvSpPr txBox="1"/>
            <p:nvPr/>
          </p:nvSpPr>
          <p:spPr>
            <a:xfrm>
              <a:off x="3761057" y="1412108"/>
              <a:ext cx="452527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0000FF"/>
                  </a:solidFill>
                  <a:latin typeface="Arial"/>
                  <a:cs typeface="Arial"/>
                </a:rPr>
                <a:t>88 Countries</a:t>
              </a:r>
              <a:endParaRPr lang="en-US" sz="3200" dirty="0">
                <a:solidFill>
                  <a:srgbClr val="0000FF"/>
                </a:solidFill>
                <a:latin typeface="Arial"/>
                <a:cs typeface="Arial"/>
              </a:endParaRP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266331" y="2586985"/>
              <a:ext cx="7777975" cy="3241066"/>
              <a:chOff x="266331" y="2586985"/>
              <a:chExt cx="7777975" cy="3241066"/>
            </a:xfrm>
          </p:grpSpPr>
          <p:sp>
            <p:nvSpPr>
              <p:cNvPr id="412" name="Oval 411"/>
              <p:cNvSpPr>
                <a:spLocks noChangeAspect="1"/>
              </p:cNvSpPr>
              <p:nvPr/>
            </p:nvSpPr>
            <p:spPr>
              <a:xfrm>
                <a:off x="1615529" y="3742463"/>
                <a:ext cx="18286" cy="18286"/>
              </a:xfrm>
              <a:prstGeom prst="ellipse">
                <a:avLst/>
              </a:prstGeom>
              <a:solidFill>
                <a:srgbClr val="FFFC8B"/>
              </a:solidFill>
              <a:ln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13" name="Oval 412"/>
              <p:cNvSpPr>
                <a:spLocks noChangeAspect="1"/>
              </p:cNvSpPr>
              <p:nvPr/>
            </p:nvSpPr>
            <p:spPr>
              <a:xfrm>
                <a:off x="1611085" y="3769467"/>
                <a:ext cx="18285" cy="18285"/>
              </a:xfrm>
              <a:prstGeom prst="ellipse">
                <a:avLst/>
              </a:prstGeom>
              <a:solidFill>
                <a:srgbClr val="FFFC8B"/>
              </a:solidFill>
              <a:ln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4" name="Oval 413"/>
              <p:cNvSpPr>
                <a:spLocks noChangeAspect="1"/>
              </p:cNvSpPr>
              <p:nvPr/>
            </p:nvSpPr>
            <p:spPr>
              <a:xfrm>
                <a:off x="1617434" y="3788516"/>
                <a:ext cx="18282" cy="18282"/>
              </a:xfrm>
              <a:prstGeom prst="ellipse">
                <a:avLst/>
              </a:prstGeom>
              <a:solidFill>
                <a:srgbClr val="FFFC8B"/>
              </a:solidFill>
              <a:ln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5" name="Oval 414"/>
              <p:cNvSpPr>
                <a:spLocks noChangeAspect="1"/>
              </p:cNvSpPr>
              <p:nvPr/>
            </p:nvSpPr>
            <p:spPr>
              <a:xfrm>
                <a:off x="1614260" y="3804392"/>
                <a:ext cx="18285" cy="18285"/>
              </a:xfrm>
              <a:prstGeom prst="ellipse">
                <a:avLst/>
              </a:prstGeom>
              <a:solidFill>
                <a:srgbClr val="FFFC8B"/>
              </a:solidFill>
              <a:ln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35" name="Oval 434"/>
              <p:cNvSpPr>
                <a:spLocks noChangeAspect="1"/>
              </p:cNvSpPr>
              <p:nvPr/>
            </p:nvSpPr>
            <p:spPr>
              <a:xfrm>
                <a:off x="1874610" y="3807567"/>
                <a:ext cx="18285" cy="18285"/>
              </a:xfrm>
              <a:prstGeom prst="ellipse">
                <a:avLst/>
              </a:prstGeom>
              <a:solidFill>
                <a:srgbClr val="FFFC8B"/>
              </a:solidFill>
              <a:ln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37" name="Oval 436"/>
              <p:cNvSpPr>
                <a:spLocks noChangeAspect="1"/>
              </p:cNvSpPr>
              <p:nvPr/>
            </p:nvSpPr>
            <p:spPr>
              <a:xfrm>
                <a:off x="1874610" y="3778992"/>
                <a:ext cx="18285" cy="18285"/>
              </a:xfrm>
              <a:prstGeom prst="ellipse">
                <a:avLst/>
              </a:prstGeom>
              <a:solidFill>
                <a:srgbClr val="FFFC8B"/>
              </a:solidFill>
              <a:ln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38" name="Oval 437"/>
              <p:cNvSpPr>
                <a:spLocks noChangeAspect="1"/>
              </p:cNvSpPr>
              <p:nvPr/>
            </p:nvSpPr>
            <p:spPr>
              <a:xfrm>
                <a:off x="1846035" y="3804392"/>
                <a:ext cx="18285" cy="18285"/>
              </a:xfrm>
              <a:prstGeom prst="ellipse">
                <a:avLst/>
              </a:prstGeom>
              <a:solidFill>
                <a:srgbClr val="FFFC8B"/>
              </a:solidFill>
              <a:ln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39" name="Oval 438"/>
              <p:cNvSpPr>
                <a:spLocks noChangeAspect="1"/>
              </p:cNvSpPr>
              <p:nvPr/>
            </p:nvSpPr>
            <p:spPr>
              <a:xfrm>
                <a:off x="1801585" y="3807567"/>
                <a:ext cx="18285" cy="18285"/>
              </a:xfrm>
              <a:prstGeom prst="ellipse">
                <a:avLst/>
              </a:prstGeom>
              <a:solidFill>
                <a:srgbClr val="FFFC8B"/>
              </a:solidFill>
              <a:ln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40" name="Oval 439"/>
              <p:cNvSpPr>
                <a:spLocks noChangeAspect="1"/>
              </p:cNvSpPr>
              <p:nvPr/>
            </p:nvSpPr>
            <p:spPr>
              <a:xfrm>
                <a:off x="1817460" y="3845667"/>
                <a:ext cx="18285" cy="18285"/>
              </a:xfrm>
              <a:prstGeom prst="ellipse">
                <a:avLst/>
              </a:prstGeom>
              <a:solidFill>
                <a:srgbClr val="FFFC8B"/>
              </a:solidFill>
              <a:ln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41" name="Oval 440"/>
              <p:cNvSpPr>
                <a:spLocks noChangeAspect="1"/>
              </p:cNvSpPr>
              <p:nvPr/>
            </p:nvSpPr>
            <p:spPr>
              <a:xfrm>
                <a:off x="1849210" y="3725017"/>
                <a:ext cx="18285" cy="18285"/>
              </a:xfrm>
              <a:prstGeom prst="ellipse">
                <a:avLst/>
              </a:prstGeom>
              <a:solidFill>
                <a:srgbClr val="FFFC8B"/>
              </a:solidFill>
              <a:ln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42" name="Oval 441"/>
              <p:cNvSpPr>
                <a:spLocks noChangeAspect="1"/>
              </p:cNvSpPr>
              <p:nvPr/>
            </p:nvSpPr>
            <p:spPr>
              <a:xfrm>
                <a:off x="1922235" y="3699617"/>
                <a:ext cx="18285" cy="18285"/>
              </a:xfrm>
              <a:prstGeom prst="ellipse">
                <a:avLst/>
              </a:prstGeom>
              <a:solidFill>
                <a:srgbClr val="FFFC8B"/>
              </a:solidFill>
              <a:ln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43" name="Oval 442"/>
              <p:cNvSpPr>
                <a:spLocks noChangeAspect="1"/>
              </p:cNvSpPr>
              <p:nvPr/>
            </p:nvSpPr>
            <p:spPr>
              <a:xfrm>
                <a:off x="1900009" y="3696441"/>
                <a:ext cx="18282" cy="18282"/>
              </a:xfrm>
              <a:prstGeom prst="ellipse">
                <a:avLst/>
              </a:prstGeom>
              <a:solidFill>
                <a:srgbClr val="FFFC8B"/>
              </a:solidFill>
              <a:ln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44" name="Oval 443"/>
              <p:cNvSpPr>
                <a:spLocks noChangeAspect="1"/>
              </p:cNvSpPr>
              <p:nvPr/>
            </p:nvSpPr>
            <p:spPr>
              <a:xfrm>
                <a:off x="1903184" y="3721841"/>
                <a:ext cx="18282" cy="18282"/>
              </a:xfrm>
              <a:prstGeom prst="ellipse">
                <a:avLst/>
              </a:prstGeom>
              <a:solidFill>
                <a:srgbClr val="FFFC8B"/>
              </a:solidFill>
              <a:ln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45" name="Oval 444"/>
              <p:cNvSpPr>
                <a:spLocks/>
              </p:cNvSpPr>
              <p:nvPr/>
            </p:nvSpPr>
            <p:spPr>
              <a:xfrm>
                <a:off x="8008409" y="5367402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46" name="Oval 445"/>
              <p:cNvSpPr>
                <a:spLocks/>
              </p:cNvSpPr>
              <p:nvPr/>
            </p:nvSpPr>
            <p:spPr>
              <a:xfrm>
                <a:off x="7197860" y="4745102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47" name="Oval 446"/>
              <p:cNvSpPr>
                <a:spLocks/>
              </p:cNvSpPr>
              <p:nvPr/>
            </p:nvSpPr>
            <p:spPr>
              <a:xfrm>
                <a:off x="6906684" y="4837177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48" name="Oval 447"/>
              <p:cNvSpPr>
                <a:spLocks/>
              </p:cNvSpPr>
              <p:nvPr/>
            </p:nvSpPr>
            <p:spPr>
              <a:xfrm>
                <a:off x="6611791" y="4294291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49" name="Oval 448"/>
              <p:cNvSpPr>
                <a:spLocks/>
              </p:cNvSpPr>
              <p:nvPr/>
            </p:nvSpPr>
            <p:spPr>
              <a:xfrm>
                <a:off x="6306609" y="4535552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50" name="Oval 449"/>
              <p:cNvSpPr>
                <a:spLocks/>
              </p:cNvSpPr>
              <p:nvPr/>
            </p:nvSpPr>
            <p:spPr>
              <a:xfrm>
                <a:off x="6236759" y="4542039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51" name="Oval 450"/>
              <p:cNvSpPr>
                <a:spLocks/>
              </p:cNvSpPr>
              <p:nvPr/>
            </p:nvSpPr>
            <p:spPr>
              <a:xfrm>
                <a:off x="6267537" y="4424427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52" name="Oval 451"/>
              <p:cNvSpPr>
                <a:spLocks/>
              </p:cNvSpPr>
              <p:nvPr/>
            </p:nvSpPr>
            <p:spPr>
              <a:xfrm>
                <a:off x="6125758" y="4388308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53" name="Oval 452"/>
              <p:cNvSpPr>
                <a:spLocks/>
              </p:cNvSpPr>
              <p:nvPr/>
            </p:nvSpPr>
            <p:spPr>
              <a:xfrm>
                <a:off x="6596975" y="4179990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54" name="Oval 453"/>
              <p:cNvSpPr>
                <a:spLocks/>
              </p:cNvSpPr>
              <p:nvPr/>
            </p:nvSpPr>
            <p:spPr>
              <a:xfrm>
                <a:off x="6236759" y="4137521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55" name="Oval 454"/>
              <p:cNvSpPr>
                <a:spLocks/>
              </p:cNvSpPr>
              <p:nvPr/>
            </p:nvSpPr>
            <p:spPr>
              <a:xfrm>
                <a:off x="6014891" y="4209759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56" name="Oval 455"/>
              <p:cNvSpPr>
                <a:spLocks/>
              </p:cNvSpPr>
              <p:nvPr/>
            </p:nvSpPr>
            <p:spPr>
              <a:xfrm>
                <a:off x="5978994" y="4209896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57" name="Oval 456"/>
              <p:cNvSpPr>
                <a:spLocks/>
              </p:cNvSpPr>
              <p:nvPr/>
            </p:nvSpPr>
            <p:spPr>
              <a:xfrm>
                <a:off x="7678591" y="3929166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58" name="Oval 457"/>
              <p:cNvSpPr>
                <a:spLocks/>
              </p:cNvSpPr>
              <p:nvPr/>
            </p:nvSpPr>
            <p:spPr>
              <a:xfrm>
                <a:off x="7757966" y="3868741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59" name="Oval 458"/>
              <p:cNvSpPr>
                <a:spLocks/>
              </p:cNvSpPr>
              <p:nvPr/>
            </p:nvSpPr>
            <p:spPr>
              <a:xfrm>
                <a:off x="6161655" y="4040291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60" name="Oval 459"/>
              <p:cNvSpPr>
                <a:spLocks/>
              </p:cNvSpPr>
              <p:nvPr/>
            </p:nvSpPr>
            <p:spPr>
              <a:xfrm>
                <a:off x="6125758" y="3947225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61" name="Oval 460"/>
              <p:cNvSpPr>
                <a:spLocks/>
              </p:cNvSpPr>
              <p:nvPr/>
            </p:nvSpPr>
            <p:spPr>
              <a:xfrm>
                <a:off x="6125758" y="3976418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62" name="Oval 461"/>
              <p:cNvSpPr>
                <a:spLocks/>
              </p:cNvSpPr>
              <p:nvPr/>
            </p:nvSpPr>
            <p:spPr>
              <a:xfrm>
                <a:off x="6030004" y="3940299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63" name="Oval 462"/>
              <p:cNvSpPr>
                <a:spLocks/>
              </p:cNvSpPr>
              <p:nvPr/>
            </p:nvSpPr>
            <p:spPr>
              <a:xfrm>
                <a:off x="5677959" y="4208751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64" name="Oval 463"/>
              <p:cNvSpPr>
                <a:spLocks/>
              </p:cNvSpPr>
              <p:nvPr/>
            </p:nvSpPr>
            <p:spPr>
              <a:xfrm>
                <a:off x="5648412" y="4238520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65" name="Oval 464"/>
              <p:cNvSpPr>
                <a:spLocks/>
              </p:cNvSpPr>
              <p:nvPr/>
            </p:nvSpPr>
            <p:spPr>
              <a:xfrm>
                <a:off x="5452534" y="4220460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66" name="Oval 465"/>
              <p:cNvSpPr>
                <a:spLocks/>
              </p:cNvSpPr>
              <p:nvPr/>
            </p:nvSpPr>
            <p:spPr>
              <a:xfrm>
                <a:off x="5281084" y="4236609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67" name="Oval 466"/>
              <p:cNvSpPr>
                <a:spLocks/>
              </p:cNvSpPr>
              <p:nvPr/>
            </p:nvSpPr>
            <p:spPr>
              <a:xfrm>
                <a:off x="5277908" y="4316565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68" name="Oval 467"/>
              <p:cNvSpPr>
                <a:spLocks/>
              </p:cNvSpPr>
              <p:nvPr/>
            </p:nvSpPr>
            <p:spPr>
              <a:xfrm>
                <a:off x="5208059" y="4916689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69" name="Oval 468"/>
              <p:cNvSpPr>
                <a:spLocks/>
              </p:cNvSpPr>
              <p:nvPr/>
            </p:nvSpPr>
            <p:spPr>
              <a:xfrm>
                <a:off x="5271558" y="4968957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0" name="Oval 469"/>
              <p:cNvSpPr>
                <a:spLocks/>
              </p:cNvSpPr>
              <p:nvPr/>
            </p:nvSpPr>
            <p:spPr>
              <a:xfrm>
                <a:off x="5258857" y="5053214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1" name="Oval 470"/>
              <p:cNvSpPr>
                <a:spLocks/>
              </p:cNvSpPr>
              <p:nvPr/>
            </p:nvSpPr>
            <p:spPr>
              <a:xfrm>
                <a:off x="4360334" y="4708983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2" name="Oval 471"/>
              <p:cNvSpPr>
                <a:spLocks/>
              </p:cNvSpPr>
              <p:nvPr/>
            </p:nvSpPr>
            <p:spPr>
              <a:xfrm>
                <a:off x="4268259" y="4734657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3" name="Oval 472"/>
              <p:cNvSpPr>
                <a:spLocks/>
              </p:cNvSpPr>
              <p:nvPr/>
            </p:nvSpPr>
            <p:spPr>
              <a:xfrm>
                <a:off x="4229186" y="4571671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4" name="Oval 473"/>
              <p:cNvSpPr>
                <a:spLocks/>
              </p:cNvSpPr>
              <p:nvPr/>
            </p:nvSpPr>
            <p:spPr>
              <a:xfrm>
                <a:off x="4998509" y="5554864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5" name="Oval 474"/>
              <p:cNvSpPr>
                <a:spLocks/>
              </p:cNvSpPr>
              <p:nvPr/>
            </p:nvSpPr>
            <p:spPr>
              <a:xfrm>
                <a:off x="4980560" y="5572923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6" name="Oval 475"/>
              <p:cNvSpPr>
                <a:spLocks/>
              </p:cNvSpPr>
              <p:nvPr/>
            </p:nvSpPr>
            <p:spPr>
              <a:xfrm>
                <a:off x="4974209" y="5764414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7" name="Oval 476"/>
              <p:cNvSpPr>
                <a:spLocks/>
              </p:cNvSpPr>
              <p:nvPr/>
            </p:nvSpPr>
            <p:spPr>
              <a:xfrm>
                <a:off x="4750859" y="5791932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8" name="Oval 477"/>
              <p:cNvSpPr>
                <a:spLocks/>
              </p:cNvSpPr>
              <p:nvPr/>
            </p:nvSpPr>
            <p:spPr>
              <a:xfrm>
                <a:off x="5410286" y="3986080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9" name="Oval 478"/>
              <p:cNvSpPr>
                <a:spLocks/>
              </p:cNvSpPr>
              <p:nvPr/>
            </p:nvSpPr>
            <p:spPr>
              <a:xfrm>
                <a:off x="5392337" y="3893047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80" name="Oval 479"/>
              <p:cNvSpPr>
                <a:spLocks/>
              </p:cNvSpPr>
              <p:nvPr/>
            </p:nvSpPr>
            <p:spPr>
              <a:xfrm>
                <a:off x="5525559" y="3762344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81" name="Oval 480"/>
              <p:cNvSpPr>
                <a:spLocks/>
              </p:cNvSpPr>
              <p:nvPr/>
            </p:nvSpPr>
            <p:spPr>
              <a:xfrm>
                <a:off x="3934884" y="4626840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82" name="Oval 481"/>
              <p:cNvSpPr>
                <a:spLocks/>
              </p:cNvSpPr>
              <p:nvPr/>
            </p:nvSpPr>
            <p:spPr>
              <a:xfrm>
                <a:off x="4222835" y="4038040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83" name="Oval 482"/>
              <p:cNvSpPr>
                <a:spLocks/>
              </p:cNvSpPr>
              <p:nvPr/>
            </p:nvSpPr>
            <p:spPr>
              <a:xfrm>
                <a:off x="4080934" y="4035789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84" name="Oval 483"/>
              <p:cNvSpPr>
                <a:spLocks/>
              </p:cNvSpPr>
              <p:nvPr/>
            </p:nvSpPr>
            <p:spPr>
              <a:xfrm>
                <a:off x="4098882" y="3995571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85" name="Oval 484"/>
              <p:cNvSpPr>
                <a:spLocks/>
              </p:cNvSpPr>
              <p:nvPr/>
            </p:nvSpPr>
            <p:spPr>
              <a:xfrm>
                <a:off x="4080934" y="3976418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86" name="Oval 485"/>
              <p:cNvSpPr>
                <a:spLocks/>
              </p:cNvSpPr>
              <p:nvPr/>
            </p:nvSpPr>
            <p:spPr>
              <a:xfrm>
                <a:off x="4098882" y="3948149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87" name="Oval 486"/>
              <p:cNvSpPr>
                <a:spLocks/>
              </p:cNvSpPr>
              <p:nvPr/>
            </p:nvSpPr>
            <p:spPr>
              <a:xfrm>
                <a:off x="4134779" y="3965284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88" name="Oval 487"/>
              <p:cNvSpPr>
                <a:spLocks/>
              </p:cNvSpPr>
              <p:nvPr/>
            </p:nvSpPr>
            <p:spPr>
              <a:xfrm>
                <a:off x="4357158" y="3874987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89" name="Oval 488"/>
              <p:cNvSpPr>
                <a:spLocks/>
              </p:cNvSpPr>
              <p:nvPr/>
            </p:nvSpPr>
            <p:spPr>
              <a:xfrm>
                <a:off x="4436534" y="3912030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90" name="Oval 489"/>
              <p:cNvSpPr>
                <a:spLocks/>
              </p:cNvSpPr>
              <p:nvPr/>
            </p:nvSpPr>
            <p:spPr>
              <a:xfrm>
                <a:off x="4522259" y="3878851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91" name="Oval 490"/>
              <p:cNvSpPr>
                <a:spLocks/>
              </p:cNvSpPr>
              <p:nvPr/>
            </p:nvSpPr>
            <p:spPr>
              <a:xfrm>
                <a:off x="4180587" y="3748777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92" name="Oval 491"/>
              <p:cNvSpPr>
                <a:spLocks/>
              </p:cNvSpPr>
              <p:nvPr/>
            </p:nvSpPr>
            <p:spPr>
              <a:xfrm>
                <a:off x="4601634" y="3707232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93" name="Oval 492"/>
              <p:cNvSpPr>
                <a:spLocks/>
              </p:cNvSpPr>
              <p:nvPr/>
            </p:nvSpPr>
            <p:spPr>
              <a:xfrm>
                <a:off x="5034406" y="4053848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94" name="Oval 493"/>
              <p:cNvSpPr>
                <a:spLocks/>
              </p:cNvSpPr>
              <p:nvPr/>
            </p:nvSpPr>
            <p:spPr>
              <a:xfrm>
                <a:off x="5067127" y="4056099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95" name="Oval 494"/>
              <p:cNvSpPr>
                <a:spLocks/>
              </p:cNvSpPr>
              <p:nvPr/>
            </p:nvSpPr>
            <p:spPr>
              <a:xfrm>
                <a:off x="5057601" y="4092801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96" name="Oval 495"/>
              <p:cNvSpPr>
                <a:spLocks/>
              </p:cNvSpPr>
              <p:nvPr/>
            </p:nvSpPr>
            <p:spPr>
              <a:xfrm>
                <a:off x="5162636" y="4026264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97" name="Oval 496"/>
              <p:cNvSpPr>
                <a:spLocks/>
              </p:cNvSpPr>
              <p:nvPr/>
            </p:nvSpPr>
            <p:spPr>
              <a:xfrm>
                <a:off x="5195357" y="4017729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98" name="Oval 497"/>
              <p:cNvSpPr>
                <a:spLocks/>
              </p:cNvSpPr>
              <p:nvPr/>
            </p:nvSpPr>
            <p:spPr>
              <a:xfrm>
                <a:off x="5407110" y="3766836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99" name="Oval 498"/>
              <p:cNvSpPr>
                <a:spLocks/>
              </p:cNvSpPr>
              <p:nvPr/>
            </p:nvSpPr>
            <p:spPr>
              <a:xfrm>
                <a:off x="5410286" y="3715837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00" name="Oval 499"/>
              <p:cNvSpPr>
                <a:spLocks/>
              </p:cNvSpPr>
              <p:nvPr/>
            </p:nvSpPr>
            <p:spPr>
              <a:xfrm>
                <a:off x="5307454" y="3739751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01" name="Oval 500"/>
              <p:cNvSpPr>
                <a:spLocks/>
              </p:cNvSpPr>
              <p:nvPr/>
            </p:nvSpPr>
            <p:spPr>
              <a:xfrm>
                <a:off x="5271557" y="3739751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02" name="Oval 501"/>
              <p:cNvSpPr>
                <a:spLocks/>
              </p:cNvSpPr>
              <p:nvPr/>
            </p:nvSpPr>
            <p:spPr>
              <a:xfrm>
                <a:off x="5177408" y="3965284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03" name="Oval 502"/>
              <p:cNvSpPr>
                <a:spLocks/>
              </p:cNvSpPr>
              <p:nvPr/>
            </p:nvSpPr>
            <p:spPr>
              <a:xfrm>
                <a:off x="5120388" y="3938048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04" name="Oval 503"/>
              <p:cNvSpPr>
                <a:spLocks/>
              </p:cNvSpPr>
              <p:nvPr/>
            </p:nvSpPr>
            <p:spPr>
              <a:xfrm>
                <a:off x="5156285" y="3868741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05" name="Oval 504"/>
              <p:cNvSpPr>
                <a:spLocks/>
              </p:cNvSpPr>
              <p:nvPr/>
            </p:nvSpPr>
            <p:spPr>
              <a:xfrm>
                <a:off x="5195357" y="3733057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06" name="Oval 505"/>
              <p:cNvSpPr>
                <a:spLocks/>
              </p:cNvSpPr>
              <p:nvPr/>
            </p:nvSpPr>
            <p:spPr>
              <a:xfrm>
                <a:off x="5110862" y="3767152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07" name="Oval 506"/>
              <p:cNvSpPr>
                <a:spLocks/>
              </p:cNvSpPr>
              <p:nvPr/>
            </p:nvSpPr>
            <p:spPr>
              <a:xfrm>
                <a:off x="4909609" y="3929165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08" name="Oval 507"/>
              <p:cNvSpPr>
                <a:spLocks/>
              </p:cNvSpPr>
              <p:nvPr/>
            </p:nvSpPr>
            <p:spPr>
              <a:xfrm>
                <a:off x="5015353" y="3843656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09" name="Oval 508"/>
              <p:cNvSpPr>
                <a:spLocks/>
              </p:cNvSpPr>
              <p:nvPr/>
            </p:nvSpPr>
            <p:spPr>
              <a:xfrm>
                <a:off x="5044899" y="3751527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10" name="Oval 509"/>
              <p:cNvSpPr>
                <a:spLocks/>
              </p:cNvSpPr>
              <p:nvPr/>
            </p:nvSpPr>
            <p:spPr>
              <a:xfrm>
                <a:off x="5009002" y="3733057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11" name="Oval 510"/>
              <p:cNvSpPr>
                <a:spLocks/>
              </p:cNvSpPr>
              <p:nvPr/>
            </p:nvSpPr>
            <p:spPr>
              <a:xfrm>
                <a:off x="5010106" y="3773752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12" name="Oval 511"/>
              <p:cNvSpPr>
                <a:spLocks/>
              </p:cNvSpPr>
              <p:nvPr/>
            </p:nvSpPr>
            <p:spPr>
              <a:xfrm>
                <a:off x="4969929" y="3818202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13" name="Oval 512"/>
              <p:cNvSpPr>
                <a:spLocks/>
              </p:cNvSpPr>
              <p:nvPr/>
            </p:nvSpPr>
            <p:spPr>
              <a:xfrm>
                <a:off x="4951980" y="3787871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14" name="Oval 513"/>
              <p:cNvSpPr>
                <a:spLocks/>
              </p:cNvSpPr>
              <p:nvPr/>
            </p:nvSpPr>
            <p:spPr>
              <a:xfrm>
                <a:off x="4870536" y="3825596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15" name="Oval 514"/>
              <p:cNvSpPr>
                <a:spLocks/>
              </p:cNvSpPr>
              <p:nvPr/>
            </p:nvSpPr>
            <p:spPr>
              <a:xfrm>
                <a:off x="4834639" y="3861715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16" name="Oval 515"/>
              <p:cNvSpPr>
                <a:spLocks/>
              </p:cNvSpPr>
              <p:nvPr/>
            </p:nvSpPr>
            <p:spPr>
              <a:xfrm>
                <a:off x="4813515" y="3785620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17" name="Oval 516"/>
              <p:cNvSpPr>
                <a:spLocks/>
              </p:cNvSpPr>
              <p:nvPr/>
            </p:nvSpPr>
            <p:spPr>
              <a:xfrm>
                <a:off x="4864185" y="3744284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18" name="Oval 517"/>
              <p:cNvSpPr>
                <a:spLocks/>
              </p:cNvSpPr>
              <p:nvPr/>
            </p:nvSpPr>
            <p:spPr>
              <a:xfrm>
                <a:off x="4864185" y="3715837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19" name="Oval 518"/>
              <p:cNvSpPr>
                <a:spLocks/>
              </p:cNvSpPr>
              <p:nvPr/>
            </p:nvSpPr>
            <p:spPr>
              <a:xfrm>
                <a:off x="4786756" y="3723377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20" name="Oval 519"/>
              <p:cNvSpPr>
                <a:spLocks/>
              </p:cNvSpPr>
              <p:nvPr/>
            </p:nvSpPr>
            <p:spPr>
              <a:xfrm>
                <a:off x="4864186" y="3685354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21" name="Oval 520"/>
              <p:cNvSpPr>
                <a:spLocks/>
              </p:cNvSpPr>
              <p:nvPr/>
            </p:nvSpPr>
            <p:spPr>
              <a:xfrm>
                <a:off x="4903257" y="3691361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22" name="Oval 521"/>
              <p:cNvSpPr>
                <a:spLocks/>
              </p:cNvSpPr>
              <p:nvPr/>
            </p:nvSpPr>
            <p:spPr>
              <a:xfrm>
                <a:off x="4700059" y="3652067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23" name="Oval 522"/>
              <p:cNvSpPr>
                <a:spLocks/>
              </p:cNvSpPr>
              <p:nvPr/>
            </p:nvSpPr>
            <p:spPr>
              <a:xfrm>
                <a:off x="4732910" y="3637182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24" name="Oval 523"/>
              <p:cNvSpPr>
                <a:spLocks/>
              </p:cNvSpPr>
              <p:nvPr/>
            </p:nvSpPr>
            <p:spPr>
              <a:xfrm>
                <a:off x="4992157" y="3619122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25" name="Oval 524"/>
              <p:cNvSpPr>
                <a:spLocks/>
              </p:cNvSpPr>
              <p:nvPr/>
            </p:nvSpPr>
            <p:spPr>
              <a:xfrm>
                <a:off x="5235661" y="3481589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26" name="Oval 525"/>
              <p:cNvSpPr>
                <a:spLocks/>
              </p:cNvSpPr>
              <p:nvPr/>
            </p:nvSpPr>
            <p:spPr>
              <a:xfrm>
                <a:off x="5168986" y="3476163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27" name="Oval 526"/>
              <p:cNvSpPr>
                <a:spLocks/>
              </p:cNvSpPr>
              <p:nvPr/>
            </p:nvSpPr>
            <p:spPr>
              <a:xfrm>
                <a:off x="5198533" y="3411739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28" name="Oval 527"/>
              <p:cNvSpPr>
                <a:spLocks/>
              </p:cNvSpPr>
              <p:nvPr/>
            </p:nvSpPr>
            <p:spPr>
              <a:xfrm>
                <a:off x="5049179" y="3393679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29" name="Oval 528"/>
              <p:cNvSpPr>
                <a:spLocks/>
              </p:cNvSpPr>
              <p:nvPr/>
            </p:nvSpPr>
            <p:spPr>
              <a:xfrm>
                <a:off x="5102979" y="3534369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30" name="Oval 529"/>
              <p:cNvSpPr>
                <a:spLocks/>
              </p:cNvSpPr>
              <p:nvPr/>
            </p:nvSpPr>
            <p:spPr>
              <a:xfrm>
                <a:off x="5054426" y="3549253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31" name="Oval 530"/>
              <p:cNvSpPr>
                <a:spLocks/>
              </p:cNvSpPr>
              <p:nvPr/>
            </p:nvSpPr>
            <p:spPr>
              <a:xfrm>
                <a:off x="5021704" y="3531193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32" name="Oval 531"/>
              <p:cNvSpPr>
                <a:spLocks/>
              </p:cNvSpPr>
              <p:nvPr/>
            </p:nvSpPr>
            <p:spPr>
              <a:xfrm>
                <a:off x="4969928" y="3573663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33" name="Oval 532"/>
              <p:cNvSpPr>
                <a:spLocks/>
              </p:cNvSpPr>
              <p:nvPr/>
            </p:nvSpPr>
            <p:spPr>
              <a:xfrm>
                <a:off x="4947795" y="3527097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34" name="Oval 533"/>
              <p:cNvSpPr>
                <a:spLocks/>
              </p:cNvSpPr>
              <p:nvPr/>
            </p:nvSpPr>
            <p:spPr>
              <a:xfrm>
                <a:off x="5001597" y="3409827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35" name="Oval 534"/>
              <p:cNvSpPr>
                <a:spLocks/>
              </p:cNvSpPr>
              <p:nvPr/>
            </p:nvSpPr>
            <p:spPr>
              <a:xfrm>
                <a:off x="4921205" y="3427886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36" name="Oval 535"/>
              <p:cNvSpPr>
                <a:spLocks/>
              </p:cNvSpPr>
              <p:nvPr/>
            </p:nvSpPr>
            <p:spPr>
              <a:xfrm>
                <a:off x="4916083" y="3468443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37" name="Oval 536"/>
              <p:cNvSpPr>
                <a:spLocks/>
              </p:cNvSpPr>
              <p:nvPr/>
            </p:nvSpPr>
            <p:spPr>
              <a:xfrm>
                <a:off x="4870536" y="3494222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38" name="Oval 537"/>
              <p:cNvSpPr>
                <a:spLocks/>
              </p:cNvSpPr>
              <p:nvPr/>
            </p:nvSpPr>
            <p:spPr>
              <a:xfrm>
                <a:off x="4897081" y="3535631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39" name="Oval 538"/>
              <p:cNvSpPr>
                <a:spLocks/>
              </p:cNvSpPr>
              <p:nvPr/>
            </p:nvSpPr>
            <p:spPr>
              <a:xfrm>
                <a:off x="4921205" y="3573663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40" name="Oval 539"/>
              <p:cNvSpPr>
                <a:spLocks/>
              </p:cNvSpPr>
              <p:nvPr/>
            </p:nvSpPr>
            <p:spPr>
              <a:xfrm>
                <a:off x="4933907" y="3605686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41" name="Oval 540"/>
              <p:cNvSpPr>
                <a:spLocks/>
              </p:cNvSpPr>
              <p:nvPr/>
            </p:nvSpPr>
            <p:spPr>
              <a:xfrm>
                <a:off x="4927557" y="3633086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42" name="Oval 541"/>
              <p:cNvSpPr>
                <a:spLocks/>
              </p:cNvSpPr>
              <p:nvPr/>
            </p:nvSpPr>
            <p:spPr>
              <a:xfrm>
                <a:off x="4852587" y="3357560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43" name="Oval 542"/>
              <p:cNvSpPr>
                <a:spLocks/>
              </p:cNvSpPr>
              <p:nvPr/>
            </p:nvSpPr>
            <p:spPr>
              <a:xfrm>
                <a:off x="4837383" y="3278389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44" name="Oval 543"/>
              <p:cNvSpPr>
                <a:spLocks/>
              </p:cNvSpPr>
              <p:nvPr/>
            </p:nvSpPr>
            <p:spPr>
              <a:xfrm>
                <a:off x="4801486" y="3321441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45" name="Oval 544"/>
              <p:cNvSpPr>
                <a:spLocks/>
              </p:cNvSpPr>
              <p:nvPr/>
            </p:nvSpPr>
            <p:spPr>
              <a:xfrm>
                <a:off x="4734811" y="3329975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46" name="Oval 545"/>
              <p:cNvSpPr>
                <a:spLocks/>
              </p:cNvSpPr>
              <p:nvPr/>
            </p:nvSpPr>
            <p:spPr>
              <a:xfrm>
                <a:off x="4786669" y="3260329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47" name="Oval 546"/>
              <p:cNvSpPr>
                <a:spLocks/>
              </p:cNvSpPr>
              <p:nvPr/>
            </p:nvSpPr>
            <p:spPr>
              <a:xfrm>
                <a:off x="5222960" y="3176789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aseline="30000" dirty="0"/>
              </a:p>
            </p:txBody>
          </p:sp>
          <p:sp>
            <p:nvSpPr>
              <p:cNvPr id="548" name="Oval 547"/>
              <p:cNvSpPr>
                <a:spLocks/>
              </p:cNvSpPr>
              <p:nvPr/>
            </p:nvSpPr>
            <p:spPr>
              <a:xfrm>
                <a:off x="5049179" y="2968250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49" name="Oval 548"/>
              <p:cNvSpPr>
                <a:spLocks/>
              </p:cNvSpPr>
              <p:nvPr/>
            </p:nvSpPr>
            <p:spPr>
              <a:xfrm>
                <a:off x="4998508" y="2906914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50" name="Oval 549"/>
              <p:cNvSpPr>
                <a:spLocks/>
              </p:cNvSpPr>
              <p:nvPr/>
            </p:nvSpPr>
            <p:spPr>
              <a:xfrm>
                <a:off x="4930689" y="2860349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51" name="Oval 550"/>
              <p:cNvSpPr>
                <a:spLocks/>
              </p:cNvSpPr>
              <p:nvPr/>
            </p:nvSpPr>
            <p:spPr>
              <a:xfrm>
                <a:off x="4883150" y="2888854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52" name="Oval 551"/>
              <p:cNvSpPr>
                <a:spLocks/>
              </p:cNvSpPr>
              <p:nvPr/>
            </p:nvSpPr>
            <p:spPr>
              <a:xfrm>
                <a:off x="4897081" y="2911352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53" name="Oval 552"/>
              <p:cNvSpPr>
                <a:spLocks/>
              </p:cNvSpPr>
              <p:nvPr/>
            </p:nvSpPr>
            <p:spPr>
              <a:xfrm>
                <a:off x="4897081" y="2947471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54" name="Oval 553"/>
              <p:cNvSpPr>
                <a:spLocks/>
              </p:cNvSpPr>
              <p:nvPr/>
            </p:nvSpPr>
            <p:spPr>
              <a:xfrm>
                <a:off x="4906433" y="3000273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55" name="Oval 554"/>
              <p:cNvSpPr>
                <a:spLocks/>
              </p:cNvSpPr>
              <p:nvPr/>
            </p:nvSpPr>
            <p:spPr>
              <a:xfrm>
                <a:off x="4891185" y="3116464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56" name="Oval 555"/>
              <p:cNvSpPr>
                <a:spLocks/>
              </p:cNvSpPr>
              <p:nvPr/>
            </p:nvSpPr>
            <p:spPr>
              <a:xfrm>
                <a:off x="4915958" y="3212908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57" name="Oval 556"/>
              <p:cNvSpPr>
                <a:spLocks/>
              </p:cNvSpPr>
              <p:nvPr/>
            </p:nvSpPr>
            <p:spPr>
              <a:xfrm>
                <a:off x="4831420" y="2802139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58" name="Oval 557"/>
              <p:cNvSpPr>
                <a:spLocks/>
              </p:cNvSpPr>
              <p:nvPr/>
            </p:nvSpPr>
            <p:spPr>
              <a:xfrm>
                <a:off x="4870536" y="3212908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59" name="Oval 558"/>
              <p:cNvSpPr>
                <a:spLocks/>
              </p:cNvSpPr>
              <p:nvPr/>
            </p:nvSpPr>
            <p:spPr>
              <a:xfrm>
                <a:off x="4804704" y="3225473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60" name="Oval 559"/>
              <p:cNvSpPr>
                <a:spLocks/>
              </p:cNvSpPr>
              <p:nvPr/>
            </p:nvSpPr>
            <p:spPr>
              <a:xfrm>
                <a:off x="4755891" y="3230967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61" name="Oval 560"/>
              <p:cNvSpPr>
                <a:spLocks/>
              </p:cNvSpPr>
              <p:nvPr/>
            </p:nvSpPr>
            <p:spPr>
              <a:xfrm>
                <a:off x="4737942" y="3278389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62" name="Oval 561"/>
              <p:cNvSpPr>
                <a:spLocks/>
              </p:cNvSpPr>
              <p:nvPr/>
            </p:nvSpPr>
            <p:spPr>
              <a:xfrm>
                <a:off x="4765589" y="3303381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63" name="Oval 562"/>
              <p:cNvSpPr>
                <a:spLocks/>
              </p:cNvSpPr>
              <p:nvPr/>
            </p:nvSpPr>
            <p:spPr>
              <a:xfrm>
                <a:off x="4705177" y="3304644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64" name="Oval 563"/>
              <p:cNvSpPr>
                <a:spLocks/>
              </p:cNvSpPr>
              <p:nvPr/>
            </p:nvSpPr>
            <p:spPr>
              <a:xfrm>
                <a:off x="4705177" y="3375620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65" name="Oval 564"/>
              <p:cNvSpPr>
                <a:spLocks/>
              </p:cNvSpPr>
              <p:nvPr/>
            </p:nvSpPr>
            <p:spPr>
              <a:xfrm>
                <a:off x="4729692" y="3394942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66" name="Oval 565"/>
              <p:cNvSpPr>
                <a:spLocks/>
              </p:cNvSpPr>
              <p:nvPr/>
            </p:nvSpPr>
            <p:spPr>
              <a:xfrm>
                <a:off x="4758979" y="3404468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67" name="Oval 566"/>
              <p:cNvSpPr>
                <a:spLocks/>
              </p:cNvSpPr>
              <p:nvPr/>
            </p:nvSpPr>
            <p:spPr>
              <a:xfrm>
                <a:off x="4786669" y="3399380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68" name="Oval 567"/>
              <p:cNvSpPr>
                <a:spLocks/>
              </p:cNvSpPr>
              <p:nvPr/>
            </p:nvSpPr>
            <p:spPr>
              <a:xfrm>
                <a:off x="4819434" y="3422527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69" name="Oval 568"/>
              <p:cNvSpPr>
                <a:spLocks/>
              </p:cNvSpPr>
              <p:nvPr/>
            </p:nvSpPr>
            <p:spPr>
              <a:xfrm>
                <a:off x="4813515" y="3458103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70" name="Oval 569"/>
              <p:cNvSpPr>
                <a:spLocks/>
              </p:cNvSpPr>
              <p:nvPr/>
            </p:nvSpPr>
            <p:spPr>
              <a:xfrm>
                <a:off x="4643881" y="3400643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71" name="Oval 570"/>
              <p:cNvSpPr>
                <a:spLocks/>
              </p:cNvSpPr>
              <p:nvPr/>
            </p:nvSpPr>
            <p:spPr>
              <a:xfrm>
                <a:off x="4828288" y="3509037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72" name="Oval 571"/>
              <p:cNvSpPr>
                <a:spLocks/>
              </p:cNvSpPr>
              <p:nvPr/>
            </p:nvSpPr>
            <p:spPr>
              <a:xfrm>
                <a:off x="4747640" y="3503950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73" name="Oval 572"/>
              <p:cNvSpPr>
                <a:spLocks/>
              </p:cNvSpPr>
              <p:nvPr/>
            </p:nvSpPr>
            <p:spPr>
              <a:xfrm>
                <a:off x="4741074" y="3464005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74" name="Oval 573"/>
              <p:cNvSpPr>
                <a:spLocks/>
              </p:cNvSpPr>
              <p:nvPr/>
            </p:nvSpPr>
            <p:spPr>
              <a:xfrm>
                <a:off x="4711743" y="3486502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75" name="Oval 574"/>
              <p:cNvSpPr>
                <a:spLocks/>
              </p:cNvSpPr>
              <p:nvPr/>
            </p:nvSpPr>
            <p:spPr>
              <a:xfrm>
                <a:off x="4776927" y="3509038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76" name="Oval 575"/>
              <p:cNvSpPr>
                <a:spLocks/>
              </p:cNvSpPr>
              <p:nvPr/>
            </p:nvSpPr>
            <p:spPr>
              <a:xfrm>
                <a:off x="4708265" y="3526108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77" name="Oval 576"/>
              <p:cNvSpPr>
                <a:spLocks/>
              </p:cNvSpPr>
              <p:nvPr/>
            </p:nvSpPr>
            <p:spPr>
              <a:xfrm>
                <a:off x="4679778" y="3548331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78" name="Oval 577"/>
              <p:cNvSpPr>
                <a:spLocks/>
              </p:cNvSpPr>
              <p:nvPr/>
            </p:nvSpPr>
            <p:spPr>
              <a:xfrm>
                <a:off x="4652261" y="3555603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79" name="Oval 578"/>
              <p:cNvSpPr>
                <a:spLocks/>
              </p:cNvSpPr>
              <p:nvPr/>
            </p:nvSpPr>
            <p:spPr>
              <a:xfrm>
                <a:off x="4777618" y="3553690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80" name="Oval 579"/>
              <p:cNvSpPr>
                <a:spLocks/>
              </p:cNvSpPr>
              <p:nvPr/>
            </p:nvSpPr>
            <p:spPr>
              <a:xfrm>
                <a:off x="4729691" y="3554682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81" name="Oval 580"/>
              <p:cNvSpPr>
                <a:spLocks/>
              </p:cNvSpPr>
              <p:nvPr/>
            </p:nvSpPr>
            <p:spPr>
              <a:xfrm>
                <a:off x="4822653" y="3574004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82" name="Oval 581"/>
              <p:cNvSpPr>
                <a:spLocks/>
              </p:cNvSpPr>
              <p:nvPr/>
            </p:nvSpPr>
            <p:spPr>
              <a:xfrm>
                <a:off x="4792391" y="3609782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83" name="Oval 582"/>
              <p:cNvSpPr>
                <a:spLocks/>
              </p:cNvSpPr>
              <p:nvPr/>
            </p:nvSpPr>
            <p:spPr>
              <a:xfrm>
                <a:off x="4756494" y="3586519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84" name="Oval 583"/>
              <p:cNvSpPr>
                <a:spLocks/>
              </p:cNvSpPr>
              <p:nvPr/>
            </p:nvSpPr>
            <p:spPr>
              <a:xfrm>
                <a:off x="4393055" y="3322703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85" name="Oval 584"/>
              <p:cNvSpPr>
                <a:spLocks/>
              </p:cNvSpPr>
              <p:nvPr/>
            </p:nvSpPr>
            <p:spPr>
              <a:xfrm>
                <a:off x="4504310" y="3399380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86" name="Oval 585"/>
              <p:cNvSpPr>
                <a:spLocks/>
              </p:cNvSpPr>
              <p:nvPr/>
            </p:nvSpPr>
            <p:spPr>
              <a:xfrm>
                <a:off x="4507442" y="3458646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87" name="Oval 586"/>
              <p:cNvSpPr>
                <a:spLocks/>
              </p:cNvSpPr>
              <p:nvPr/>
            </p:nvSpPr>
            <p:spPr>
              <a:xfrm>
                <a:off x="4468413" y="3469163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88" name="Oval 587"/>
              <p:cNvSpPr>
                <a:spLocks/>
              </p:cNvSpPr>
              <p:nvPr/>
            </p:nvSpPr>
            <p:spPr>
              <a:xfrm>
                <a:off x="4222835" y="3445470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89" name="Oval 588"/>
              <p:cNvSpPr>
                <a:spLocks/>
              </p:cNvSpPr>
              <p:nvPr/>
            </p:nvSpPr>
            <p:spPr>
              <a:xfrm>
                <a:off x="4543339" y="2824230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90" name="Oval 589"/>
              <p:cNvSpPr>
                <a:spLocks/>
              </p:cNvSpPr>
              <p:nvPr/>
            </p:nvSpPr>
            <p:spPr>
              <a:xfrm>
                <a:off x="4780189" y="2752152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91" name="Oval 590"/>
              <p:cNvSpPr>
                <a:spLocks/>
              </p:cNvSpPr>
              <p:nvPr/>
            </p:nvSpPr>
            <p:spPr>
              <a:xfrm>
                <a:off x="4543339" y="2788860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92" name="Oval 591"/>
              <p:cNvSpPr>
                <a:spLocks/>
              </p:cNvSpPr>
              <p:nvPr/>
            </p:nvSpPr>
            <p:spPr>
              <a:xfrm>
                <a:off x="4706063" y="2831329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93" name="Oval 592"/>
              <p:cNvSpPr>
                <a:spLocks/>
              </p:cNvSpPr>
              <p:nvPr/>
            </p:nvSpPr>
            <p:spPr>
              <a:xfrm>
                <a:off x="3725160" y="2740717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94" name="Oval 593"/>
              <p:cNvSpPr>
                <a:spLocks/>
              </p:cNvSpPr>
              <p:nvPr/>
            </p:nvSpPr>
            <p:spPr>
              <a:xfrm>
                <a:off x="4938270" y="2586985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95" name="Oval 594"/>
              <p:cNvSpPr>
                <a:spLocks/>
              </p:cNvSpPr>
              <p:nvPr/>
            </p:nvSpPr>
            <p:spPr>
              <a:xfrm>
                <a:off x="4925440" y="2685005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96" name="Oval 595"/>
              <p:cNvSpPr>
                <a:spLocks/>
              </p:cNvSpPr>
              <p:nvPr/>
            </p:nvSpPr>
            <p:spPr>
              <a:xfrm>
                <a:off x="4900082" y="2712858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97" name="Oval 596"/>
              <p:cNvSpPr>
                <a:spLocks/>
              </p:cNvSpPr>
              <p:nvPr/>
            </p:nvSpPr>
            <p:spPr>
              <a:xfrm>
                <a:off x="4801486" y="2703064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98" name="Oval 597"/>
              <p:cNvSpPr>
                <a:spLocks/>
              </p:cNvSpPr>
              <p:nvPr/>
            </p:nvSpPr>
            <p:spPr>
              <a:xfrm>
                <a:off x="4697013" y="2934192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99" name="Oval 598"/>
              <p:cNvSpPr>
                <a:spLocks/>
              </p:cNvSpPr>
              <p:nvPr/>
            </p:nvSpPr>
            <p:spPr>
              <a:xfrm>
                <a:off x="4719993" y="2970311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00" name="Oval 599"/>
              <p:cNvSpPr>
                <a:spLocks/>
              </p:cNvSpPr>
              <p:nvPr/>
            </p:nvSpPr>
            <p:spPr>
              <a:xfrm>
                <a:off x="4723082" y="2996564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01" name="Oval 600"/>
              <p:cNvSpPr>
                <a:spLocks/>
              </p:cNvSpPr>
              <p:nvPr/>
            </p:nvSpPr>
            <p:spPr>
              <a:xfrm>
                <a:off x="4415367" y="2943033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02" name="Oval 601"/>
              <p:cNvSpPr>
                <a:spLocks/>
              </p:cNvSpPr>
              <p:nvPr/>
            </p:nvSpPr>
            <p:spPr>
              <a:xfrm>
                <a:off x="4550920" y="2916132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03" name="Oval 602"/>
              <p:cNvSpPr>
                <a:spLocks/>
              </p:cNvSpPr>
              <p:nvPr/>
            </p:nvSpPr>
            <p:spPr>
              <a:xfrm>
                <a:off x="4550920" y="2964154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04" name="Oval 603"/>
              <p:cNvSpPr>
                <a:spLocks/>
              </p:cNvSpPr>
              <p:nvPr/>
            </p:nvSpPr>
            <p:spPr>
              <a:xfrm>
                <a:off x="4415367" y="2991090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05" name="Oval 604"/>
              <p:cNvSpPr>
                <a:spLocks/>
              </p:cNvSpPr>
              <p:nvPr/>
            </p:nvSpPr>
            <p:spPr>
              <a:xfrm>
                <a:off x="4421717" y="3018332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06" name="Oval 605"/>
              <p:cNvSpPr>
                <a:spLocks/>
              </p:cNvSpPr>
              <p:nvPr/>
            </p:nvSpPr>
            <p:spPr>
              <a:xfrm>
                <a:off x="4586817" y="3080345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07" name="Oval 606"/>
              <p:cNvSpPr>
                <a:spLocks/>
              </p:cNvSpPr>
              <p:nvPr/>
            </p:nvSpPr>
            <p:spPr>
              <a:xfrm>
                <a:off x="4655349" y="3116464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08" name="Oval 607"/>
              <p:cNvSpPr>
                <a:spLocks/>
              </p:cNvSpPr>
              <p:nvPr/>
            </p:nvSpPr>
            <p:spPr>
              <a:xfrm>
                <a:off x="4597141" y="3119980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09" name="Oval 608"/>
              <p:cNvSpPr>
                <a:spLocks/>
              </p:cNvSpPr>
              <p:nvPr/>
            </p:nvSpPr>
            <p:spPr>
              <a:xfrm>
                <a:off x="4586817" y="3176789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10" name="Oval 609"/>
              <p:cNvSpPr>
                <a:spLocks/>
              </p:cNvSpPr>
              <p:nvPr/>
            </p:nvSpPr>
            <p:spPr>
              <a:xfrm>
                <a:off x="4531697" y="3142820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11" name="Oval 610"/>
              <p:cNvSpPr>
                <a:spLocks/>
              </p:cNvSpPr>
              <p:nvPr/>
            </p:nvSpPr>
            <p:spPr>
              <a:xfrm>
                <a:off x="4507442" y="3178939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12" name="Oval 611"/>
              <p:cNvSpPr>
                <a:spLocks/>
              </p:cNvSpPr>
              <p:nvPr/>
            </p:nvSpPr>
            <p:spPr>
              <a:xfrm>
                <a:off x="4193289" y="3086731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13" name="Oval 612"/>
              <p:cNvSpPr>
                <a:spLocks/>
              </p:cNvSpPr>
              <p:nvPr/>
            </p:nvSpPr>
            <p:spPr>
              <a:xfrm>
                <a:off x="4198492" y="3147056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14" name="Oval 613"/>
              <p:cNvSpPr>
                <a:spLocks/>
              </p:cNvSpPr>
              <p:nvPr/>
            </p:nvSpPr>
            <p:spPr>
              <a:xfrm>
                <a:off x="4172121" y="3165115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15" name="Oval 614"/>
              <p:cNvSpPr>
                <a:spLocks/>
              </p:cNvSpPr>
              <p:nvPr/>
            </p:nvSpPr>
            <p:spPr>
              <a:xfrm>
                <a:off x="4190069" y="3204409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16" name="Oval 615"/>
              <p:cNvSpPr>
                <a:spLocks/>
              </p:cNvSpPr>
              <p:nvPr/>
            </p:nvSpPr>
            <p:spPr>
              <a:xfrm>
                <a:off x="4170676" y="3225473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17" name="Oval 616"/>
              <p:cNvSpPr>
                <a:spLocks/>
              </p:cNvSpPr>
              <p:nvPr/>
            </p:nvSpPr>
            <p:spPr>
              <a:xfrm>
                <a:off x="4051387" y="3325914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18" name="Oval 617"/>
              <p:cNvSpPr>
                <a:spLocks/>
              </p:cNvSpPr>
              <p:nvPr/>
            </p:nvSpPr>
            <p:spPr>
              <a:xfrm>
                <a:off x="4232362" y="3212907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19" name="Oval 618"/>
              <p:cNvSpPr>
                <a:spLocks/>
              </p:cNvSpPr>
              <p:nvPr/>
            </p:nvSpPr>
            <p:spPr>
              <a:xfrm>
                <a:off x="4250265" y="3249062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20" name="Oval 619"/>
              <p:cNvSpPr>
                <a:spLocks/>
              </p:cNvSpPr>
              <p:nvPr/>
            </p:nvSpPr>
            <p:spPr>
              <a:xfrm>
                <a:off x="4217545" y="3263946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21" name="Oval 620"/>
              <p:cNvSpPr>
                <a:spLocks/>
              </p:cNvSpPr>
              <p:nvPr/>
            </p:nvSpPr>
            <p:spPr>
              <a:xfrm>
                <a:off x="4240740" y="3288392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22" name="Oval 621"/>
              <p:cNvSpPr>
                <a:spLocks/>
              </p:cNvSpPr>
              <p:nvPr/>
            </p:nvSpPr>
            <p:spPr>
              <a:xfrm>
                <a:off x="4225966" y="3317719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23" name="Oval 622"/>
              <p:cNvSpPr>
                <a:spLocks/>
              </p:cNvSpPr>
              <p:nvPr/>
            </p:nvSpPr>
            <p:spPr>
              <a:xfrm>
                <a:off x="4268259" y="3294778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24" name="Oval 623"/>
              <p:cNvSpPr>
                <a:spLocks/>
              </p:cNvSpPr>
              <p:nvPr/>
            </p:nvSpPr>
            <p:spPr>
              <a:xfrm>
                <a:off x="4289339" y="3316353"/>
                <a:ext cx="45041" cy="45263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25" name="Oval 624"/>
              <p:cNvSpPr>
                <a:spLocks/>
              </p:cNvSpPr>
              <p:nvPr/>
            </p:nvSpPr>
            <p:spPr>
              <a:xfrm>
                <a:off x="4178473" y="3342711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26" name="Oval 625"/>
              <p:cNvSpPr>
                <a:spLocks/>
              </p:cNvSpPr>
              <p:nvPr/>
            </p:nvSpPr>
            <p:spPr>
              <a:xfrm>
                <a:off x="4222748" y="3349097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27" name="Oval 626"/>
              <p:cNvSpPr>
                <a:spLocks/>
              </p:cNvSpPr>
              <p:nvPr/>
            </p:nvSpPr>
            <p:spPr>
              <a:xfrm>
                <a:off x="4232362" y="3367156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28" name="Oval 627"/>
              <p:cNvSpPr>
                <a:spLocks/>
              </p:cNvSpPr>
              <p:nvPr/>
            </p:nvSpPr>
            <p:spPr>
              <a:xfrm>
                <a:off x="4195317" y="3367156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29" name="Oval 628"/>
              <p:cNvSpPr>
                <a:spLocks/>
              </p:cNvSpPr>
              <p:nvPr/>
            </p:nvSpPr>
            <p:spPr>
              <a:xfrm>
                <a:off x="4178473" y="3388391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30" name="Oval 629"/>
              <p:cNvSpPr>
                <a:spLocks/>
              </p:cNvSpPr>
              <p:nvPr/>
            </p:nvSpPr>
            <p:spPr>
              <a:xfrm>
                <a:off x="4154172" y="3399380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31" name="Oval 630"/>
              <p:cNvSpPr>
                <a:spLocks/>
              </p:cNvSpPr>
              <p:nvPr/>
            </p:nvSpPr>
            <p:spPr>
              <a:xfrm>
                <a:off x="2700852" y="4616665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32" name="Oval 631"/>
              <p:cNvSpPr>
                <a:spLocks/>
              </p:cNvSpPr>
              <p:nvPr/>
            </p:nvSpPr>
            <p:spPr>
              <a:xfrm>
                <a:off x="2575263" y="4618399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33" name="Oval 632"/>
              <p:cNvSpPr>
                <a:spLocks/>
              </p:cNvSpPr>
              <p:nvPr/>
            </p:nvSpPr>
            <p:spPr>
              <a:xfrm>
                <a:off x="2604385" y="4407358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34" name="Oval 633"/>
              <p:cNvSpPr>
                <a:spLocks/>
              </p:cNvSpPr>
              <p:nvPr/>
            </p:nvSpPr>
            <p:spPr>
              <a:xfrm>
                <a:off x="2940935" y="4745102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35" name="Oval 634"/>
              <p:cNvSpPr>
                <a:spLocks/>
              </p:cNvSpPr>
              <p:nvPr/>
            </p:nvSpPr>
            <p:spPr>
              <a:xfrm>
                <a:off x="3290185" y="5206493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36" name="Oval 635"/>
              <p:cNvSpPr>
                <a:spLocks/>
              </p:cNvSpPr>
              <p:nvPr/>
            </p:nvSpPr>
            <p:spPr>
              <a:xfrm>
                <a:off x="2324985" y="5181862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37" name="Oval 636"/>
              <p:cNvSpPr>
                <a:spLocks/>
              </p:cNvSpPr>
              <p:nvPr/>
            </p:nvSpPr>
            <p:spPr>
              <a:xfrm>
                <a:off x="3074285" y="5465826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38" name="Oval 637"/>
              <p:cNvSpPr>
                <a:spLocks/>
              </p:cNvSpPr>
              <p:nvPr/>
            </p:nvSpPr>
            <p:spPr>
              <a:xfrm>
                <a:off x="1981791" y="4498508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39" name="Oval 638"/>
              <p:cNvSpPr>
                <a:spLocks/>
              </p:cNvSpPr>
              <p:nvPr/>
            </p:nvSpPr>
            <p:spPr>
              <a:xfrm>
                <a:off x="3093335" y="5483885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40" name="Oval 639"/>
              <p:cNvSpPr>
                <a:spLocks/>
              </p:cNvSpPr>
              <p:nvPr/>
            </p:nvSpPr>
            <p:spPr>
              <a:xfrm>
                <a:off x="1765688" y="4376756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41" name="Oval 640"/>
              <p:cNvSpPr>
                <a:spLocks/>
              </p:cNvSpPr>
              <p:nvPr/>
            </p:nvSpPr>
            <p:spPr>
              <a:xfrm>
                <a:off x="2929638" y="3499512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C0504D"/>
                  </a:solidFill>
                </a:endParaRPr>
              </a:p>
            </p:txBody>
          </p:sp>
          <p:sp>
            <p:nvSpPr>
              <p:cNvPr id="642" name="Oval 641"/>
              <p:cNvSpPr>
                <a:spLocks/>
              </p:cNvSpPr>
              <p:nvPr/>
            </p:nvSpPr>
            <p:spPr>
              <a:xfrm>
                <a:off x="1729791" y="4209896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43" name="Oval 642"/>
              <p:cNvSpPr>
                <a:spLocks/>
              </p:cNvSpPr>
              <p:nvPr/>
            </p:nvSpPr>
            <p:spPr>
              <a:xfrm>
                <a:off x="1655913" y="4335632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45" name="Oval 644"/>
              <p:cNvSpPr>
                <a:spLocks/>
              </p:cNvSpPr>
              <p:nvPr/>
            </p:nvSpPr>
            <p:spPr>
              <a:xfrm>
                <a:off x="2202513" y="4119461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46" name="Oval 645"/>
              <p:cNvSpPr>
                <a:spLocks/>
              </p:cNvSpPr>
              <p:nvPr/>
            </p:nvSpPr>
            <p:spPr>
              <a:xfrm>
                <a:off x="2217588" y="4107927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47" name="Oval 646"/>
              <p:cNvSpPr>
                <a:spLocks/>
              </p:cNvSpPr>
              <p:nvPr/>
            </p:nvSpPr>
            <p:spPr>
              <a:xfrm>
                <a:off x="2181691" y="4141886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48" name="Oval 647"/>
              <p:cNvSpPr>
                <a:spLocks/>
              </p:cNvSpPr>
              <p:nvPr/>
            </p:nvSpPr>
            <p:spPr>
              <a:xfrm>
                <a:off x="2199338" y="4181180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49" name="Oval 648"/>
              <p:cNvSpPr>
                <a:spLocks/>
              </p:cNvSpPr>
              <p:nvPr/>
            </p:nvSpPr>
            <p:spPr>
              <a:xfrm>
                <a:off x="2235838" y="4204491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50" name="Oval 649"/>
              <p:cNvSpPr>
                <a:spLocks/>
              </p:cNvSpPr>
              <p:nvPr/>
            </p:nvSpPr>
            <p:spPr>
              <a:xfrm>
                <a:off x="1889685" y="4001403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51" name="Oval 650"/>
              <p:cNvSpPr>
                <a:spLocks/>
              </p:cNvSpPr>
              <p:nvPr/>
            </p:nvSpPr>
            <p:spPr>
              <a:xfrm>
                <a:off x="1772676" y="4098332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52" name="Oval 651"/>
              <p:cNvSpPr>
                <a:spLocks/>
              </p:cNvSpPr>
              <p:nvPr/>
            </p:nvSpPr>
            <p:spPr>
              <a:xfrm>
                <a:off x="1798841" y="4137520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53" name="Oval 652"/>
              <p:cNvSpPr>
                <a:spLocks/>
              </p:cNvSpPr>
              <p:nvPr/>
            </p:nvSpPr>
            <p:spPr>
              <a:xfrm>
                <a:off x="1783973" y="4194430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54" name="Oval 653"/>
              <p:cNvSpPr>
                <a:spLocks/>
              </p:cNvSpPr>
              <p:nvPr/>
            </p:nvSpPr>
            <p:spPr>
              <a:xfrm>
                <a:off x="1963842" y="4066724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55" name="Oval 654"/>
              <p:cNvSpPr>
                <a:spLocks/>
              </p:cNvSpPr>
              <p:nvPr/>
            </p:nvSpPr>
            <p:spPr>
              <a:xfrm>
                <a:off x="1903184" y="4066724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57" name="Oval 656"/>
              <p:cNvSpPr>
                <a:spLocks/>
              </p:cNvSpPr>
              <p:nvPr/>
            </p:nvSpPr>
            <p:spPr>
              <a:xfrm>
                <a:off x="1729791" y="4038040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58" name="Oval 657"/>
              <p:cNvSpPr>
                <a:spLocks/>
              </p:cNvSpPr>
              <p:nvPr/>
            </p:nvSpPr>
            <p:spPr>
              <a:xfrm>
                <a:off x="1575188" y="4019462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59" name="Oval 658"/>
              <p:cNvSpPr>
                <a:spLocks/>
              </p:cNvSpPr>
              <p:nvPr/>
            </p:nvSpPr>
            <p:spPr>
              <a:xfrm>
                <a:off x="1691810" y="3979083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60" name="Oval 659"/>
              <p:cNvSpPr>
                <a:spLocks/>
              </p:cNvSpPr>
              <p:nvPr/>
            </p:nvSpPr>
            <p:spPr>
              <a:xfrm>
                <a:off x="1770266" y="3965977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61" name="Oval 660"/>
              <p:cNvSpPr>
                <a:spLocks/>
              </p:cNvSpPr>
              <p:nvPr/>
            </p:nvSpPr>
            <p:spPr>
              <a:xfrm>
                <a:off x="1817460" y="3965977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62" name="Oval 661"/>
              <p:cNvSpPr>
                <a:spLocks/>
              </p:cNvSpPr>
              <p:nvPr/>
            </p:nvSpPr>
            <p:spPr>
              <a:xfrm>
                <a:off x="1846035" y="3978645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63" name="Oval 662"/>
              <p:cNvSpPr>
                <a:spLocks/>
              </p:cNvSpPr>
              <p:nvPr/>
            </p:nvSpPr>
            <p:spPr>
              <a:xfrm>
                <a:off x="1993691" y="4076424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64" name="Oval 663"/>
              <p:cNvSpPr>
                <a:spLocks/>
              </p:cNvSpPr>
              <p:nvPr/>
            </p:nvSpPr>
            <p:spPr>
              <a:xfrm>
                <a:off x="2029588" y="4062464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65" name="Oval 664"/>
              <p:cNvSpPr>
                <a:spLocks/>
              </p:cNvSpPr>
              <p:nvPr/>
            </p:nvSpPr>
            <p:spPr>
              <a:xfrm>
                <a:off x="2071934" y="4062464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66" name="Oval 665"/>
              <p:cNvSpPr>
                <a:spLocks/>
              </p:cNvSpPr>
              <p:nvPr/>
            </p:nvSpPr>
            <p:spPr>
              <a:xfrm>
                <a:off x="2114181" y="4044404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67" name="Oval 666"/>
              <p:cNvSpPr>
                <a:spLocks/>
              </p:cNvSpPr>
              <p:nvPr/>
            </p:nvSpPr>
            <p:spPr>
              <a:xfrm>
                <a:off x="2146903" y="4062213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68" name="Oval 667"/>
              <p:cNvSpPr>
                <a:spLocks/>
              </p:cNvSpPr>
              <p:nvPr/>
            </p:nvSpPr>
            <p:spPr>
              <a:xfrm>
                <a:off x="1985267" y="4006991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69" name="Oval 668"/>
              <p:cNvSpPr>
                <a:spLocks/>
              </p:cNvSpPr>
              <p:nvPr/>
            </p:nvSpPr>
            <p:spPr>
              <a:xfrm>
                <a:off x="1572012" y="3929165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70" name="Oval 669"/>
              <p:cNvSpPr>
                <a:spLocks/>
              </p:cNvSpPr>
              <p:nvPr/>
            </p:nvSpPr>
            <p:spPr>
              <a:xfrm>
                <a:off x="1691810" y="3917631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71" name="Oval 670"/>
              <p:cNvSpPr>
                <a:spLocks/>
              </p:cNvSpPr>
              <p:nvPr/>
            </p:nvSpPr>
            <p:spPr>
              <a:xfrm>
                <a:off x="2114181" y="4010193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72" name="Oval 671"/>
              <p:cNvSpPr>
                <a:spLocks/>
              </p:cNvSpPr>
              <p:nvPr/>
            </p:nvSpPr>
            <p:spPr>
              <a:xfrm>
                <a:off x="2160869" y="3997142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73" name="Oval 672"/>
              <p:cNvSpPr>
                <a:spLocks/>
              </p:cNvSpPr>
              <p:nvPr/>
            </p:nvSpPr>
            <p:spPr>
              <a:xfrm>
                <a:off x="1798841" y="3917631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74" name="Oval 673"/>
              <p:cNvSpPr>
                <a:spLocks/>
              </p:cNvSpPr>
              <p:nvPr/>
            </p:nvSpPr>
            <p:spPr>
              <a:xfrm>
                <a:off x="1842526" y="3901929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75" name="Oval 674"/>
              <p:cNvSpPr>
                <a:spLocks/>
              </p:cNvSpPr>
              <p:nvPr/>
            </p:nvSpPr>
            <p:spPr>
              <a:xfrm>
                <a:off x="1885235" y="3876503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76" name="Oval 675"/>
              <p:cNvSpPr>
                <a:spLocks/>
              </p:cNvSpPr>
              <p:nvPr/>
            </p:nvSpPr>
            <p:spPr>
              <a:xfrm>
                <a:off x="1871688" y="3929165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77" name="Oval 676"/>
              <p:cNvSpPr>
                <a:spLocks/>
              </p:cNvSpPr>
              <p:nvPr/>
            </p:nvSpPr>
            <p:spPr>
              <a:xfrm>
                <a:off x="1918291" y="3947224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78" name="Oval 677"/>
              <p:cNvSpPr>
                <a:spLocks/>
              </p:cNvSpPr>
              <p:nvPr/>
            </p:nvSpPr>
            <p:spPr>
              <a:xfrm>
                <a:off x="1946195" y="3959452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79" name="Oval 678"/>
              <p:cNvSpPr>
                <a:spLocks/>
              </p:cNvSpPr>
              <p:nvPr/>
            </p:nvSpPr>
            <p:spPr>
              <a:xfrm>
                <a:off x="1982092" y="3956107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80" name="Oval 679"/>
              <p:cNvSpPr>
                <a:spLocks/>
              </p:cNvSpPr>
              <p:nvPr/>
            </p:nvSpPr>
            <p:spPr>
              <a:xfrm>
                <a:off x="1993691" y="3929164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81" name="Oval 680"/>
              <p:cNvSpPr>
                <a:spLocks/>
              </p:cNvSpPr>
              <p:nvPr/>
            </p:nvSpPr>
            <p:spPr>
              <a:xfrm>
                <a:off x="1975742" y="3902452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82" name="Oval 681"/>
              <p:cNvSpPr>
                <a:spLocks/>
              </p:cNvSpPr>
              <p:nvPr/>
            </p:nvSpPr>
            <p:spPr>
              <a:xfrm>
                <a:off x="1490478" y="4032176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83" name="Oval 682"/>
              <p:cNvSpPr>
                <a:spLocks/>
              </p:cNvSpPr>
              <p:nvPr/>
            </p:nvSpPr>
            <p:spPr>
              <a:xfrm>
                <a:off x="1440109" y="3981610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84" name="Oval 683"/>
              <p:cNvSpPr>
                <a:spLocks/>
              </p:cNvSpPr>
              <p:nvPr/>
            </p:nvSpPr>
            <p:spPr>
              <a:xfrm>
                <a:off x="1458359" y="4006991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85" name="Oval 684"/>
              <p:cNvSpPr>
                <a:spLocks/>
              </p:cNvSpPr>
              <p:nvPr/>
            </p:nvSpPr>
            <p:spPr>
              <a:xfrm>
                <a:off x="1464709" y="4028252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86" name="Oval 685"/>
              <p:cNvSpPr>
                <a:spLocks/>
              </p:cNvSpPr>
              <p:nvPr/>
            </p:nvSpPr>
            <p:spPr>
              <a:xfrm>
                <a:off x="1422462" y="3956107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87" name="Oval 686"/>
              <p:cNvSpPr>
                <a:spLocks/>
              </p:cNvSpPr>
              <p:nvPr/>
            </p:nvSpPr>
            <p:spPr>
              <a:xfrm>
                <a:off x="1443887" y="3918324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88" name="Oval 687"/>
              <p:cNvSpPr>
                <a:spLocks/>
              </p:cNvSpPr>
              <p:nvPr/>
            </p:nvSpPr>
            <p:spPr>
              <a:xfrm>
                <a:off x="1368918" y="3941864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89" name="Oval 688"/>
              <p:cNvSpPr>
                <a:spLocks/>
              </p:cNvSpPr>
              <p:nvPr/>
            </p:nvSpPr>
            <p:spPr>
              <a:xfrm>
                <a:off x="1333021" y="3965976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90" name="Oval 689"/>
              <p:cNvSpPr>
                <a:spLocks/>
              </p:cNvSpPr>
              <p:nvPr/>
            </p:nvSpPr>
            <p:spPr>
              <a:xfrm>
                <a:off x="1375268" y="3911798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91" name="Oval 690"/>
              <p:cNvSpPr>
                <a:spLocks/>
              </p:cNvSpPr>
              <p:nvPr/>
            </p:nvSpPr>
            <p:spPr>
              <a:xfrm>
                <a:off x="1315072" y="3930089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92" name="Oval 691"/>
              <p:cNvSpPr>
                <a:spLocks/>
              </p:cNvSpPr>
              <p:nvPr/>
            </p:nvSpPr>
            <p:spPr>
              <a:xfrm>
                <a:off x="1357319" y="3893045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93" name="Oval 692"/>
              <p:cNvSpPr>
                <a:spLocks/>
              </p:cNvSpPr>
              <p:nvPr/>
            </p:nvSpPr>
            <p:spPr>
              <a:xfrm>
                <a:off x="1386565" y="3877026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94" name="Oval 693"/>
              <p:cNvSpPr>
                <a:spLocks/>
              </p:cNvSpPr>
              <p:nvPr/>
            </p:nvSpPr>
            <p:spPr>
              <a:xfrm>
                <a:off x="1411165" y="3845892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95" name="Oval 694"/>
              <p:cNvSpPr>
                <a:spLocks/>
              </p:cNvSpPr>
              <p:nvPr/>
            </p:nvSpPr>
            <p:spPr>
              <a:xfrm>
                <a:off x="2071934" y="3895085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96" name="Oval 695"/>
              <p:cNvSpPr>
                <a:spLocks/>
              </p:cNvSpPr>
              <p:nvPr/>
            </p:nvSpPr>
            <p:spPr>
              <a:xfrm>
                <a:off x="2029588" y="3953277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97" name="Oval 696"/>
              <p:cNvSpPr>
                <a:spLocks/>
              </p:cNvSpPr>
              <p:nvPr/>
            </p:nvSpPr>
            <p:spPr>
              <a:xfrm>
                <a:off x="2021164" y="3978294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98" name="Oval 697"/>
              <p:cNvSpPr>
                <a:spLocks/>
              </p:cNvSpPr>
              <p:nvPr/>
            </p:nvSpPr>
            <p:spPr>
              <a:xfrm>
                <a:off x="2071934" y="3981610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99" name="Oval 698"/>
              <p:cNvSpPr>
                <a:spLocks/>
              </p:cNvSpPr>
              <p:nvPr/>
            </p:nvSpPr>
            <p:spPr>
              <a:xfrm>
                <a:off x="2204887" y="4013545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00" name="Oval 699"/>
              <p:cNvSpPr>
                <a:spLocks/>
              </p:cNvSpPr>
              <p:nvPr/>
            </p:nvSpPr>
            <p:spPr>
              <a:xfrm>
                <a:off x="2235838" y="3959452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01" name="Oval 700"/>
              <p:cNvSpPr>
                <a:spLocks/>
              </p:cNvSpPr>
              <p:nvPr/>
            </p:nvSpPr>
            <p:spPr>
              <a:xfrm>
                <a:off x="2078284" y="3920681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02" name="Oval 701"/>
              <p:cNvSpPr>
                <a:spLocks/>
              </p:cNvSpPr>
              <p:nvPr/>
            </p:nvSpPr>
            <p:spPr>
              <a:xfrm>
                <a:off x="2089882" y="3959452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03" name="Oval 702"/>
              <p:cNvSpPr>
                <a:spLocks/>
              </p:cNvSpPr>
              <p:nvPr/>
            </p:nvSpPr>
            <p:spPr>
              <a:xfrm>
                <a:off x="2150078" y="3902452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04" name="Oval 703"/>
              <p:cNvSpPr>
                <a:spLocks/>
              </p:cNvSpPr>
              <p:nvPr/>
            </p:nvSpPr>
            <p:spPr>
              <a:xfrm>
                <a:off x="2188644" y="3893045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05" name="Oval 704"/>
              <p:cNvSpPr>
                <a:spLocks/>
              </p:cNvSpPr>
              <p:nvPr/>
            </p:nvSpPr>
            <p:spPr>
              <a:xfrm>
                <a:off x="2193591" y="3929164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06" name="Oval 705"/>
              <p:cNvSpPr>
                <a:spLocks/>
              </p:cNvSpPr>
              <p:nvPr/>
            </p:nvSpPr>
            <p:spPr>
              <a:xfrm>
                <a:off x="2224541" y="3918324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07" name="Oval 706"/>
              <p:cNvSpPr>
                <a:spLocks/>
              </p:cNvSpPr>
              <p:nvPr/>
            </p:nvSpPr>
            <p:spPr>
              <a:xfrm>
                <a:off x="2249306" y="3902452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08" name="Oval 707"/>
              <p:cNvSpPr>
                <a:spLocks/>
              </p:cNvSpPr>
              <p:nvPr/>
            </p:nvSpPr>
            <p:spPr>
              <a:xfrm>
                <a:off x="2284901" y="3906438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09" name="Oval 708"/>
              <p:cNvSpPr>
                <a:spLocks/>
              </p:cNvSpPr>
              <p:nvPr/>
            </p:nvSpPr>
            <p:spPr>
              <a:xfrm>
                <a:off x="2335873" y="3867026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10" name="Oval 709"/>
              <p:cNvSpPr>
                <a:spLocks/>
              </p:cNvSpPr>
              <p:nvPr/>
            </p:nvSpPr>
            <p:spPr>
              <a:xfrm>
                <a:off x="1297123" y="3956107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11" name="Oval 710"/>
              <p:cNvSpPr>
                <a:spLocks/>
              </p:cNvSpPr>
              <p:nvPr/>
            </p:nvSpPr>
            <p:spPr>
              <a:xfrm>
                <a:off x="1297123" y="4000193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12" name="Oval 711"/>
              <p:cNvSpPr>
                <a:spLocks/>
              </p:cNvSpPr>
              <p:nvPr/>
            </p:nvSpPr>
            <p:spPr>
              <a:xfrm>
                <a:off x="1297425" y="3971947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13" name="Oval 712"/>
              <p:cNvSpPr>
                <a:spLocks/>
              </p:cNvSpPr>
              <p:nvPr/>
            </p:nvSpPr>
            <p:spPr>
              <a:xfrm>
                <a:off x="1264703" y="3969151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14" name="Oval 713"/>
              <p:cNvSpPr>
                <a:spLocks/>
              </p:cNvSpPr>
              <p:nvPr/>
            </p:nvSpPr>
            <p:spPr>
              <a:xfrm>
                <a:off x="1240404" y="3943474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15" name="Oval 714"/>
              <p:cNvSpPr>
                <a:spLocks/>
              </p:cNvSpPr>
              <p:nvPr/>
            </p:nvSpPr>
            <p:spPr>
              <a:xfrm>
                <a:off x="1215508" y="3921549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16" name="Oval 715"/>
              <p:cNvSpPr>
                <a:spLocks/>
              </p:cNvSpPr>
              <p:nvPr/>
            </p:nvSpPr>
            <p:spPr>
              <a:xfrm>
                <a:off x="1261528" y="3929164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17" name="Oval 716"/>
              <p:cNvSpPr>
                <a:spLocks/>
              </p:cNvSpPr>
              <p:nvPr/>
            </p:nvSpPr>
            <p:spPr>
              <a:xfrm>
                <a:off x="1297123" y="3905048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18" name="Oval 717"/>
              <p:cNvSpPr>
                <a:spLocks/>
              </p:cNvSpPr>
              <p:nvPr/>
            </p:nvSpPr>
            <p:spPr>
              <a:xfrm>
                <a:off x="1243579" y="3879775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19" name="Oval 718"/>
              <p:cNvSpPr>
                <a:spLocks/>
              </p:cNvSpPr>
              <p:nvPr/>
            </p:nvSpPr>
            <p:spPr>
              <a:xfrm>
                <a:off x="1179611" y="3781096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20" name="Oval 719"/>
              <p:cNvSpPr>
                <a:spLocks/>
              </p:cNvSpPr>
              <p:nvPr/>
            </p:nvSpPr>
            <p:spPr>
              <a:xfrm>
                <a:off x="1233758" y="3796192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21" name="Oval 720"/>
              <p:cNvSpPr>
                <a:spLocks/>
              </p:cNvSpPr>
              <p:nvPr/>
            </p:nvSpPr>
            <p:spPr>
              <a:xfrm>
                <a:off x="1194686" y="3817215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22" name="Oval 721"/>
              <p:cNvSpPr>
                <a:spLocks/>
              </p:cNvSpPr>
              <p:nvPr/>
            </p:nvSpPr>
            <p:spPr>
              <a:xfrm>
                <a:off x="1215464" y="3851552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23" name="Oval 722"/>
              <p:cNvSpPr>
                <a:spLocks/>
              </p:cNvSpPr>
              <p:nvPr/>
            </p:nvSpPr>
            <p:spPr>
              <a:xfrm>
                <a:off x="1436934" y="3755692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24" name="Oval 723"/>
              <p:cNvSpPr>
                <a:spLocks/>
              </p:cNvSpPr>
              <p:nvPr/>
            </p:nvSpPr>
            <p:spPr>
              <a:xfrm>
                <a:off x="1436934" y="3715833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25" name="Oval 724"/>
              <p:cNvSpPr>
                <a:spLocks/>
              </p:cNvSpPr>
              <p:nvPr/>
            </p:nvSpPr>
            <p:spPr>
              <a:xfrm>
                <a:off x="266331" y="4327323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26" name="Oval 725"/>
              <p:cNvSpPr>
                <a:spLocks/>
              </p:cNvSpPr>
              <p:nvPr/>
            </p:nvSpPr>
            <p:spPr>
              <a:xfrm>
                <a:off x="1521643" y="3806798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27" name="Oval 726"/>
              <p:cNvSpPr>
                <a:spLocks/>
              </p:cNvSpPr>
              <p:nvPr/>
            </p:nvSpPr>
            <p:spPr>
              <a:xfrm>
                <a:off x="1161662" y="3692229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28" name="Oval 727"/>
              <p:cNvSpPr>
                <a:spLocks/>
              </p:cNvSpPr>
              <p:nvPr/>
            </p:nvSpPr>
            <p:spPr>
              <a:xfrm>
                <a:off x="1194686" y="3636097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29" name="Oval 728"/>
              <p:cNvSpPr>
                <a:spLocks/>
              </p:cNvSpPr>
              <p:nvPr/>
            </p:nvSpPr>
            <p:spPr>
              <a:xfrm>
                <a:off x="1152136" y="3633086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30" name="Oval 729"/>
              <p:cNvSpPr>
                <a:spLocks/>
              </p:cNvSpPr>
              <p:nvPr/>
            </p:nvSpPr>
            <p:spPr>
              <a:xfrm>
                <a:off x="1158789" y="3583003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31" name="Oval 730"/>
              <p:cNvSpPr>
                <a:spLocks/>
              </p:cNvSpPr>
              <p:nvPr/>
            </p:nvSpPr>
            <p:spPr>
              <a:xfrm>
                <a:off x="1161662" y="3518264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32" name="Oval 731"/>
              <p:cNvSpPr>
                <a:spLocks/>
              </p:cNvSpPr>
              <p:nvPr/>
            </p:nvSpPr>
            <p:spPr>
              <a:xfrm>
                <a:off x="1171064" y="3499118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34" name="Oval 733"/>
              <p:cNvSpPr>
                <a:spLocks/>
              </p:cNvSpPr>
              <p:nvPr/>
            </p:nvSpPr>
            <p:spPr>
              <a:xfrm>
                <a:off x="1096821" y="3417439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35" name="Oval 734"/>
              <p:cNvSpPr>
                <a:spLocks/>
              </p:cNvSpPr>
              <p:nvPr/>
            </p:nvSpPr>
            <p:spPr>
              <a:xfrm>
                <a:off x="1176737" y="3441279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36" name="Oval 735"/>
              <p:cNvSpPr>
                <a:spLocks/>
              </p:cNvSpPr>
              <p:nvPr/>
            </p:nvSpPr>
            <p:spPr>
              <a:xfrm>
                <a:off x="1216111" y="3536622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37" name="Oval 736"/>
              <p:cNvSpPr>
                <a:spLocks/>
              </p:cNvSpPr>
              <p:nvPr/>
            </p:nvSpPr>
            <p:spPr>
              <a:xfrm>
                <a:off x="1249311" y="3522009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38" name="Oval 737"/>
              <p:cNvSpPr>
                <a:spLocks/>
              </p:cNvSpPr>
              <p:nvPr/>
            </p:nvSpPr>
            <p:spPr>
              <a:xfrm>
                <a:off x="1297123" y="3499118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39" name="Oval 738"/>
              <p:cNvSpPr>
                <a:spLocks/>
              </p:cNvSpPr>
              <p:nvPr/>
            </p:nvSpPr>
            <p:spPr>
              <a:xfrm>
                <a:off x="1312500" y="3540069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40" name="Oval 739"/>
              <p:cNvSpPr>
                <a:spLocks/>
              </p:cNvSpPr>
              <p:nvPr/>
            </p:nvSpPr>
            <p:spPr>
              <a:xfrm>
                <a:off x="1386565" y="3369042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41" name="Oval 740"/>
              <p:cNvSpPr>
                <a:spLocks/>
              </p:cNvSpPr>
              <p:nvPr/>
            </p:nvSpPr>
            <p:spPr>
              <a:xfrm>
                <a:off x="1401037" y="3263947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42" name="Oval 741"/>
              <p:cNvSpPr>
                <a:spLocks/>
              </p:cNvSpPr>
              <p:nvPr/>
            </p:nvSpPr>
            <p:spPr>
              <a:xfrm>
                <a:off x="1330750" y="3649235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43" name="Oval 742"/>
              <p:cNvSpPr>
                <a:spLocks/>
              </p:cNvSpPr>
              <p:nvPr/>
            </p:nvSpPr>
            <p:spPr>
              <a:xfrm>
                <a:off x="1455184" y="3505282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44" name="Oval 743"/>
              <p:cNvSpPr>
                <a:spLocks/>
              </p:cNvSpPr>
              <p:nvPr/>
            </p:nvSpPr>
            <p:spPr>
              <a:xfrm>
                <a:off x="1575188" y="3318242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45" name="Oval 744"/>
              <p:cNvSpPr>
                <a:spLocks/>
              </p:cNvSpPr>
              <p:nvPr/>
            </p:nvSpPr>
            <p:spPr>
              <a:xfrm>
                <a:off x="1630604" y="3395810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46" name="Oval 745"/>
              <p:cNvSpPr>
                <a:spLocks/>
              </p:cNvSpPr>
              <p:nvPr/>
            </p:nvSpPr>
            <p:spPr>
              <a:xfrm>
                <a:off x="1810777" y="3417439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47" name="Oval 746"/>
              <p:cNvSpPr>
                <a:spLocks/>
              </p:cNvSpPr>
              <p:nvPr/>
            </p:nvSpPr>
            <p:spPr>
              <a:xfrm>
                <a:off x="2255859" y="3552428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48" name="Oval 747"/>
              <p:cNvSpPr>
                <a:spLocks/>
              </p:cNvSpPr>
              <p:nvPr/>
            </p:nvSpPr>
            <p:spPr>
              <a:xfrm>
                <a:off x="1436934" y="3540069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49" name="Oval 748"/>
              <p:cNvSpPr>
                <a:spLocks/>
              </p:cNvSpPr>
              <p:nvPr/>
            </p:nvSpPr>
            <p:spPr>
              <a:xfrm>
                <a:off x="1464709" y="3584450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50" name="Oval 749"/>
              <p:cNvSpPr>
                <a:spLocks/>
              </p:cNvSpPr>
              <p:nvPr/>
            </p:nvSpPr>
            <p:spPr>
              <a:xfrm>
                <a:off x="1557239" y="3613116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51" name="Oval 750"/>
              <p:cNvSpPr>
                <a:spLocks/>
              </p:cNvSpPr>
              <p:nvPr/>
            </p:nvSpPr>
            <p:spPr>
              <a:xfrm>
                <a:off x="1579632" y="3678381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52" name="Oval 751"/>
              <p:cNvSpPr>
                <a:spLocks/>
              </p:cNvSpPr>
              <p:nvPr/>
            </p:nvSpPr>
            <p:spPr>
              <a:xfrm>
                <a:off x="1607909" y="3790426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53" name="Oval 752"/>
              <p:cNvSpPr>
                <a:spLocks/>
              </p:cNvSpPr>
              <p:nvPr/>
            </p:nvSpPr>
            <p:spPr>
              <a:xfrm>
                <a:off x="1605544" y="3765791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54" name="Oval 753"/>
              <p:cNvSpPr>
                <a:spLocks/>
              </p:cNvSpPr>
              <p:nvPr/>
            </p:nvSpPr>
            <p:spPr>
              <a:xfrm>
                <a:off x="1614260" y="3733896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55" name="Oval 754"/>
              <p:cNvSpPr>
                <a:spLocks/>
              </p:cNvSpPr>
              <p:nvPr/>
            </p:nvSpPr>
            <p:spPr>
              <a:xfrm>
                <a:off x="1655913" y="3627841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56" name="Oval 755"/>
              <p:cNvSpPr>
                <a:spLocks/>
              </p:cNvSpPr>
              <p:nvPr/>
            </p:nvSpPr>
            <p:spPr>
              <a:xfrm>
                <a:off x="1716722" y="3527620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57" name="Oval 756"/>
              <p:cNvSpPr>
                <a:spLocks/>
              </p:cNvSpPr>
              <p:nvPr/>
            </p:nvSpPr>
            <p:spPr>
              <a:xfrm>
                <a:off x="1806163" y="3492369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58" name="Oval 757"/>
              <p:cNvSpPr>
                <a:spLocks/>
              </p:cNvSpPr>
              <p:nvPr/>
            </p:nvSpPr>
            <p:spPr>
              <a:xfrm>
                <a:off x="1813951" y="3530864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59" name="Oval 758"/>
              <p:cNvSpPr>
                <a:spLocks/>
              </p:cNvSpPr>
              <p:nvPr/>
            </p:nvSpPr>
            <p:spPr>
              <a:xfrm>
                <a:off x="1813951" y="3654156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0" name="Oval 759"/>
              <p:cNvSpPr>
                <a:spLocks/>
              </p:cNvSpPr>
              <p:nvPr/>
            </p:nvSpPr>
            <p:spPr>
              <a:xfrm>
                <a:off x="1846035" y="3721473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1" name="Oval 760"/>
              <p:cNvSpPr>
                <a:spLocks/>
              </p:cNvSpPr>
              <p:nvPr/>
            </p:nvSpPr>
            <p:spPr>
              <a:xfrm>
                <a:off x="1792490" y="3797277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2" name="Oval 761"/>
              <p:cNvSpPr>
                <a:spLocks/>
              </p:cNvSpPr>
              <p:nvPr/>
            </p:nvSpPr>
            <p:spPr>
              <a:xfrm>
                <a:off x="1813951" y="3838868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3" name="Oval 762"/>
              <p:cNvSpPr>
                <a:spLocks/>
              </p:cNvSpPr>
              <p:nvPr/>
            </p:nvSpPr>
            <p:spPr>
              <a:xfrm>
                <a:off x="1864923" y="3765791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4" name="Oval 763"/>
              <p:cNvSpPr>
                <a:spLocks/>
              </p:cNvSpPr>
              <p:nvPr/>
            </p:nvSpPr>
            <p:spPr>
              <a:xfrm>
                <a:off x="1836141" y="3797277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5" name="Oval 764"/>
              <p:cNvSpPr>
                <a:spLocks/>
              </p:cNvSpPr>
              <p:nvPr/>
            </p:nvSpPr>
            <p:spPr>
              <a:xfrm>
                <a:off x="1867922" y="3803794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6" name="Oval 765"/>
              <p:cNvSpPr>
                <a:spLocks/>
              </p:cNvSpPr>
              <p:nvPr/>
            </p:nvSpPr>
            <p:spPr>
              <a:xfrm>
                <a:off x="533701" y="2699005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7" name="Oval 766"/>
              <p:cNvSpPr>
                <a:spLocks/>
              </p:cNvSpPr>
              <p:nvPr/>
            </p:nvSpPr>
            <p:spPr>
              <a:xfrm>
                <a:off x="465384" y="2906914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8" name="Oval 767"/>
              <p:cNvSpPr>
                <a:spLocks/>
              </p:cNvSpPr>
              <p:nvPr/>
            </p:nvSpPr>
            <p:spPr>
              <a:xfrm>
                <a:off x="1889938" y="3636096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9" name="Oval 768"/>
              <p:cNvSpPr>
                <a:spLocks/>
              </p:cNvSpPr>
              <p:nvPr/>
            </p:nvSpPr>
            <p:spPr>
              <a:xfrm>
                <a:off x="1902625" y="3594485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0" name="Oval 769"/>
              <p:cNvSpPr>
                <a:spLocks/>
              </p:cNvSpPr>
              <p:nvPr/>
            </p:nvSpPr>
            <p:spPr>
              <a:xfrm>
                <a:off x="1957793" y="3637875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1" name="Oval 770"/>
              <p:cNvSpPr>
                <a:spLocks/>
              </p:cNvSpPr>
              <p:nvPr/>
            </p:nvSpPr>
            <p:spPr>
              <a:xfrm>
                <a:off x="1903184" y="3689591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2" name="Oval 771"/>
              <p:cNvSpPr>
                <a:spLocks/>
              </p:cNvSpPr>
              <p:nvPr/>
            </p:nvSpPr>
            <p:spPr>
              <a:xfrm>
                <a:off x="1903184" y="3712658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3" name="Oval 772"/>
              <p:cNvSpPr>
                <a:spLocks/>
              </p:cNvSpPr>
              <p:nvPr/>
            </p:nvSpPr>
            <p:spPr>
              <a:xfrm>
                <a:off x="1954188" y="3705317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4" name="Oval 773"/>
              <p:cNvSpPr>
                <a:spLocks/>
              </p:cNvSpPr>
              <p:nvPr/>
            </p:nvSpPr>
            <p:spPr>
              <a:xfrm>
                <a:off x="1976044" y="3724403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5" name="Oval 774"/>
              <p:cNvSpPr>
                <a:spLocks/>
              </p:cNvSpPr>
              <p:nvPr/>
            </p:nvSpPr>
            <p:spPr>
              <a:xfrm>
                <a:off x="1982092" y="3753090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6" name="Oval 775"/>
              <p:cNvSpPr>
                <a:spLocks/>
              </p:cNvSpPr>
              <p:nvPr/>
            </p:nvSpPr>
            <p:spPr>
              <a:xfrm>
                <a:off x="1954188" y="3778132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7" name="Oval 776"/>
              <p:cNvSpPr>
                <a:spLocks/>
              </p:cNvSpPr>
              <p:nvPr/>
            </p:nvSpPr>
            <p:spPr>
              <a:xfrm>
                <a:off x="2029588" y="3772366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8" name="Oval 777"/>
              <p:cNvSpPr>
                <a:spLocks/>
              </p:cNvSpPr>
              <p:nvPr/>
            </p:nvSpPr>
            <p:spPr>
              <a:xfrm>
                <a:off x="1985267" y="3810071"/>
                <a:ext cx="45041" cy="45263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9" name="Oval 778"/>
              <p:cNvSpPr>
                <a:spLocks/>
              </p:cNvSpPr>
              <p:nvPr/>
            </p:nvSpPr>
            <p:spPr>
              <a:xfrm>
                <a:off x="2047838" y="3835274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80" name="Oval 779"/>
              <p:cNvSpPr>
                <a:spLocks/>
              </p:cNvSpPr>
              <p:nvPr/>
            </p:nvSpPr>
            <p:spPr>
              <a:xfrm>
                <a:off x="2053985" y="3854321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81" name="Oval 780"/>
              <p:cNvSpPr>
                <a:spLocks/>
              </p:cNvSpPr>
              <p:nvPr/>
            </p:nvSpPr>
            <p:spPr>
              <a:xfrm>
                <a:off x="2089882" y="3819738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82" name="Oval 781"/>
              <p:cNvSpPr>
                <a:spLocks/>
              </p:cNvSpPr>
              <p:nvPr/>
            </p:nvSpPr>
            <p:spPr>
              <a:xfrm>
                <a:off x="2023841" y="3636096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83" name="Oval 782"/>
              <p:cNvSpPr>
                <a:spLocks/>
              </p:cNvSpPr>
              <p:nvPr/>
            </p:nvSpPr>
            <p:spPr>
              <a:xfrm>
                <a:off x="2036338" y="3670126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84" name="Oval 783"/>
              <p:cNvSpPr>
                <a:spLocks/>
              </p:cNvSpPr>
              <p:nvPr/>
            </p:nvSpPr>
            <p:spPr>
              <a:xfrm>
                <a:off x="2051413" y="3692752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85" name="Oval 784"/>
              <p:cNvSpPr>
                <a:spLocks/>
              </p:cNvSpPr>
              <p:nvPr/>
            </p:nvSpPr>
            <p:spPr>
              <a:xfrm>
                <a:off x="2011639" y="3673381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86" name="Oval 785"/>
              <p:cNvSpPr>
                <a:spLocks/>
              </p:cNvSpPr>
              <p:nvPr/>
            </p:nvSpPr>
            <p:spPr>
              <a:xfrm>
                <a:off x="2039513" y="3714997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87" name="Oval 786"/>
              <p:cNvSpPr>
                <a:spLocks/>
              </p:cNvSpPr>
              <p:nvPr/>
            </p:nvSpPr>
            <p:spPr>
              <a:xfrm>
                <a:off x="2025041" y="3689591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88" name="Oval 787"/>
              <p:cNvSpPr>
                <a:spLocks/>
              </p:cNvSpPr>
              <p:nvPr/>
            </p:nvSpPr>
            <p:spPr>
              <a:xfrm>
                <a:off x="2078284" y="3718298"/>
                <a:ext cx="45041" cy="45263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90" name="Oval 789"/>
              <p:cNvSpPr>
                <a:spLocks/>
              </p:cNvSpPr>
              <p:nvPr/>
            </p:nvSpPr>
            <p:spPr>
              <a:xfrm>
                <a:off x="2060938" y="3753090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91" name="Oval 790"/>
              <p:cNvSpPr>
                <a:spLocks/>
              </p:cNvSpPr>
              <p:nvPr/>
            </p:nvSpPr>
            <p:spPr>
              <a:xfrm>
                <a:off x="2087310" y="3774820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92" name="Oval 791"/>
              <p:cNvSpPr>
                <a:spLocks/>
              </p:cNvSpPr>
              <p:nvPr/>
            </p:nvSpPr>
            <p:spPr>
              <a:xfrm>
                <a:off x="2140047" y="3787871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93" name="Oval 792"/>
              <p:cNvSpPr>
                <a:spLocks/>
              </p:cNvSpPr>
              <p:nvPr/>
            </p:nvSpPr>
            <p:spPr>
              <a:xfrm>
                <a:off x="2166616" y="3765791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94" name="Oval 793"/>
              <p:cNvSpPr>
                <a:spLocks/>
              </p:cNvSpPr>
              <p:nvPr/>
            </p:nvSpPr>
            <p:spPr>
              <a:xfrm>
                <a:off x="2470797" y="3530864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95" name="Oval 794"/>
              <p:cNvSpPr>
                <a:spLocks/>
              </p:cNvSpPr>
              <p:nvPr/>
            </p:nvSpPr>
            <p:spPr>
              <a:xfrm>
                <a:off x="2586436" y="3564943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96" name="Oval 795"/>
              <p:cNvSpPr>
                <a:spLocks/>
              </p:cNvSpPr>
              <p:nvPr/>
            </p:nvSpPr>
            <p:spPr>
              <a:xfrm>
                <a:off x="2631138" y="3559059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97" name="Oval 796"/>
              <p:cNvSpPr>
                <a:spLocks/>
              </p:cNvSpPr>
              <p:nvPr/>
            </p:nvSpPr>
            <p:spPr>
              <a:xfrm>
                <a:off x="2665479" y="3600670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98" name="Oval 797"/>
              <p:cNvSpPr>
                <a:spLocks/>
              </p:cNvSpPr>
              <p:nvPr/>
            </p:nvSpPr>
            <p:spPr>
              <a:xfrm>
                <a:off x="2353821" y="3577118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99" name="Oval 798"/>
              <p:cNvSpPr>
                <a:spLocks/>
              </p:cNvSpPr>
              <p:nvPr/>
            </p:nvSpPr>
            <p:spPr>
              <a:xfrm>
                <a:off x="2417358" y="3584450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00" name="Oval 799"/>
              <p:cNvSpPr>
                <a:spLocks/>
              </p:cNvSpPr>
              <p:nvPr/>
            </p:nvSpPr>
            <p:spPr>
              <a:xfrm>
                <a:off x="2381461" y="3607300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01" name="Oval 800"/>
              <p:cNvSpPr>
                <a:spLocks/>
              </p:cNvSpPr>
              <p:nvPr/>
            </p:nvSpPr>
            <p:spPr>
              <a:xfrm>
                <a:off x="2253485" y="3625359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02" name="Oval 801"/>
              <p:cNvSpPr>
                <a:spLocks/>
              </p:cNvSpPr>
              <p:nvPr/>
            </p:nvSpPr>
            <p:spPr>
              <a:xfrm>
                <a:off x="2284901" y="3636096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03" name="Oval 802"/>
              <p:cNvSpPr>
                <a:spLocks/>
              </p:cNvSpPr>
              <p:nvPr/>
            </p:nvSpPr>
            <p:spPr>
              <a:xfrm>
                <a:off x="2242489" y="3660322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04" name="Oval 803"/>
              <p:cNvSpPr>
                <a:spLocks/>
              </p:cNvSpPr>
              <p:nvPr/>
            </p:nvSpPr>
            <p:spPr>
              <a:xfrm>
                <a:off x="2271433" y="3670649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05" name="Oval 804"/>
              <p:cNvSpPr>
                <a:spLocks/>
              </p:cNvSpPr>
              <p:nvPr/>
            </p:nvSpPr>
            <p:spPr>
              <a:xfrm>
                <a:off x="2211539" y="3667294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06" name="Oval 805"/>
              <p:cNvSpPr>
                <a:spLocks/>
              </p:cNvSpPr>
              <p:nvPr/>
            </p:nvSpPr>
            <p:spPr>
              <a:xfrm>
                <a:off x="2146903" y="3679718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07" name="Oval 806"/>
              <p:cNvSpPr>
                <a:spLocks/>
              </p:cNvSpPr>
              <p:nvPr/>
            </p:nvSpPr>
            <p:spPr>
              <a:xfrm>
                <a:off x="2171213" y="3692752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08" name="Oval 807"/>
              <p:cNvSpPr>
                <a:spLocks/>
              </p:cNvSpPr>
              <p:nvPr/>
            </p:nvSpPr>
            <p:spPr>
              <a:xfrm>
                <a:off x="2148016" y="3713986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09" name="Oval 808"/>
              <p:cNvSpPr>
                <a:spLocks/>
              </p:cNvSpPr>
              <p:nvPr/>
            </p:nvSpPr>
            <p:spPr>
              <a:xfrm>
                <a:off x="2213810" y="3711504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0" name="Oval 809"/>
              <p:cNvSpPr>
                <a:spLocks/>
              </p:cNvSpPr>
              <p:nvPr/>
            </p:nvSpPr>
            <p:spPr>
              <a:xfrm>
                <a:off x="2192035" y="3724403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1" name="Oval 810"/>
              <p:cNvSpPr>
                <a:spLocks/>
              </p:cNvSpPr>
              <p:nvPr/>
            </p:nvSpPr>
            <p:spPr>
              <a:xfrm>
                <a:off x="2230504" y="3857451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2" name="Oval 811"/>
              <p:cNvSpPr>
                <a:spLocks/>
              </p:cNvSpPr>
              <p:nvPr/>
            </p:nvSpPr>
            <p:spPr>
              <a:xfrm>
                <a:off x="2260653" y="3845667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3" name="Oval 812"/>
              <p:cNvSpPr>
                <a:spLocks/>
              </p:cNvSpPr>
              <p:nvPr/>
            </p:nvSpPr>
            <p:spPr>
              <a:xfrm>
                <a:off x="2273807" y="3826119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4" name="Oval 813"/>
              <p:cNvSpPr>
                <a:spLocks/>
              </p:cNvSpPr>
              <p:nvPr/>
            </p:nvSpPr>
            <p:spPr>
              <a:xfrm>
                <a:off x="2244976" y="3750031"/>
                <a:ext cx="45041" cy="45263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5" name="Oval 814"/>
              <p:cNvSpPr>
                <a:spLocks/>
              </p:cNvSpPr>
              <p:nvPr/>
            </p:nvSpPr>
            <p:spPr>
              <a:xfrm>
                <a:off x="2217588" y="3737632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6" name="Oval 815"/>
              <p:cNvSpPr>
                <a:spLocks/>
              </p:cNvSpPr>
              <p:nvPr/>
            </p:nvSpPr>
            <p:spPr>
              <a:xfrm>
                <a:off x="2265397" y="3649234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7" name="Oval 816"/>
              <p:cNvSpPr>
                <a:spLocks/>
              </p:cNvSpPr>
              <p:nvPr/>
            </p:nvSpPr>
            <p:spPr>
              <a:xfrm>
                <a:off x="2290200" y="3749915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8" name="Oval 817"/>
              <p:cNvSpPr>
                <a:spLocks/>
              </p:cNvSpPr>
              <p:nvPr/>
            </p:nvSpPr>
            <p:spPr>
              <a:xfrm>
                <a:off x="2354172" y="3696440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9" name="Oval 818"/>
              <p:cNvSpPr>
                <a:spLocks/>
              </p:cNvSpPr>
              <p:nvPr/>
            </p:nvSpPr>
            <p:spPr>
              <a:xfrm>
                <a:off x="2307036" y="3775343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20" name="Oval 819"/>
              <p:cNvSpPr>
                <a:spLocks/>
              </p:cNvSpPr>
              <p:nvPr/>
            </p:nvSpPr>
            <p:spPr>
              <a:xfrm>
                <a:off x="2307036" y="3816733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21" name="Oval 820"/>
              <p:cNvSpPr>
                <a:spLocks/>
              </p:cNvSpPr>
              <p:nvPr/>
            </p:nvSpPr>
            <p:spPr>
              <a:xfrm>
                <a:off x="2331142" y="3806798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22" name="Oval 821"/>
              <p:cNvSpPr>
                <a:spLocks/>
              </p:cNvSpPr>
              <p:nvPr/>
            </p:nvSpPr>
            <p:spPr>
              <a:xfrm>
                <a:off x="2328318" y="3765519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23" name="Oval 822"/>
              <p:cNvSpPr>
                <a:spLocks/>
              </p:cNvSpPr>
              <p:nvPr/>
            </p:nvSpPr>
            <p:spPr>
              <a:xfrm>
                <a:off x="2448524" y="3711504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24" name="Oval 823"/>
              <p:cNvSpPr>
                <a:spLocks/>
              </p:cNvSpPr>
              <p:nvPr/>
            </p:nvSpPr>
            <p:spPr>
              <a:xfrm>
                <a:off x="2482697" y="3711679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25" name="Oval 824"/>
              <p:cNvSpPr>
                <a:spLocks/>
              </p:cNvSpPr>
              <p:nvPr/>
            </p:nvSpPr>
            <p:spPr>
              <a:xfrm>
                <a:off x="2417358" y="3689421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26" name="Oval 825"/>
              <p:cNvSpPr>
                <a:spLocks/>
              </p:cNvSpPr>
              <p:nvPr/>
            </p:nvSpPr>
            <p:spPr>
              <a:xfrm>
                <a:off x="2464748" y="3654679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27" name="Oval 826"/>
              <p:cNvSpPr>
                <a:spLocks/>
              </p:cNvSpPr>
              <p:nvPr/>
            </p:nvSpPr>
            <p:spPr>
              <a:xfrm>
                <a:off x="2475829" y="3679718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28" name="Oval 827"/>
              <p:cNvSpPr>
                <a:spLocks/>
              </p:cNvSpPr>
              <p:nvPr/>
            </p:nvSpPr>
            <p:spPr>
              <a:xfrm>
                <a:off x="2452848" y="3692751"/>
                <a:ext cx="35897" cy="36119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29" name="Oval 828"/>
              <p:cNvSpPr>
                <a:spLocks/>
              </p:cNvSpPr>
              <p:nvPr/>
            </p:nvSpPr>
            <p:spPr>
              <a:xfrm>
                <a:off x="1152136" y="3822596"/>
                <a:ext cx="72472" cy="72694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32" name="Oval 831"/>
              <p:cNvSpPr>
                <a:spLocks/>
              </p:cNvSpPr>
              <p:nvPr/>
            </p:nvSpPr>
            <p:spPr>
              <a:xfrm>
                <a:off x="2354531" y="3746740"/>
                <a:ext cx="63328" cy="63550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33" name="Oval 832"/>
              <p:cNvSpPr>
                <a:spLocks/>
              </p:cNvSpPr>
              <p:nvPr/>
            </p:nvSpPr>
            <p:spPr>
              <a:xfrm>
                <a:off x="2222534" y="4139796"/>
                <a:ext cx="72472" cy="72694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34" name="Oval 833"/>
              <p:cNvSpPr>
                <a:spLocks/>
              </p:cNvSpPr>
              <p:nvPr/>
            </p:nvSpPr>
            <p:spPr>
              <a:xfrm>
                <a:off x="4107305" y="3263947"/>
                <a:ext cx="45041" cy="45263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35" name="Oval 834"/>
              <p:cNvSpPr>
                <a:spLocks/>
              </p:cNvSpPr>
              <p:nvPr/>
            </p:nvSpPr>
            <p:spPr>
              <a:xfrm>
                <a:off x="4258732" y="3344859"/>
                <a:ext cx="54184" cy="54407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56" name="Oval 655"/>
              <p:cNvSpPr>
                <a:spLocks/>
              </p:cNvSpPr>
              <p:nvPr/>
            </p:nvSpPr>
            <p:spPr>
              <a:xfrm>
                <a:off x="1792490" y="3988703"/>
                <a:ext cx="54184" cy="54407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44" name="Oval 643"/>
              <p:cNvSpPr>
                <a:spLocks/>
              </p:cNvSpPr>
              <p:nvPr/>
            </p:nvSpPr>
            <p:spPr>
              <a:xfrm>
                <a:off x="2125478" y="3965285"/>
                <a:ext cx="45041" cy="45263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33" name="Oval 732"/>
              <p:cNvSpPr>
                <a:spLocks/>
              </p:cNvSpPr>
              <p:nvPr/>
            </p:nvSpPr>
            <p:spPr>
              <a:xfrm>
                <a:off x="1147190" y="3449814"/>
                <a:ext cx="45041" cy="45263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89" name="Oval 788"/>
              <p:cNvSpPr>
                <a:spLocks/>
              </p:cNvSpPr>
              <p:nvPr/>
            </p:nvSpPr>
            <p:spPr>
              <a:xfrm>
                <a:off x="2099709" y="3676539"/>
                <a:ext cx="45041" cy="45263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30" name="Oval 829"/>
              <p:cNvSpPr>
                <a:spLocks/>
              </p:cNvSpPr>
              <p:nvPr/>
            </p:nvSpPr>
            <p:spPr>
              <a:xfrm>
                <a:off x="1794722" y="4022199"/>
                <a:ext cx="127335" cy="127558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31" name="Oval 830"/>
              <p:cNvSpPr>
                <a:spLocks/>
              </p:cNvSpPr>
              <p:nvPr/>
            </p:nvSpPr>
            <p:spPr>
              <a:xfrm>
                <a:off x="2393058" y="3714896"/>
                <a:ext cx="63328" cy="63550"/>
              </a:xfrm>
              <a:prstGeom prst="ellipse">
                <a:avLst/>
              </a:prstGeom>
              <a:solidFill>
                <a:srgbClr val="FFFC8B"/>
              </a:solidFill>
              <a:ln w="3175" cmpd="sng">
                <a:solidFill>
                  <a:schemeClr val="bg1"/>
                </a:solidFill>
              </a:ln>
              <a:effectLst>
                <a:glow rad="38100">
                  <a:srgbClr val="FF5D14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416" name="Picture 415" descr="P&amp;P 10-Year Mission Patch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18" y="5181862"/>
              <a:ext cx="1639824" cy="16276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37775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732" y="3257871"/>
            <a:ext cx="2492277" cy="2907656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424290" y="2386228"/>
            <a:ext cx="3109331" cy="4112752"/>
            <a:chOff x="2915653" y="2742544"/>
            <a:chExt cx="2617968" cy="375643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10895" y="2742544"/>
              <a:ext cx="2422726" cy="3756436"/>
            </a:xfrm>
            <a:prstGeom prst="rect">
              <a:avLst/>
            </a:prstGeom>
          </p:spPr>
        </p:pic>
        <p:sp>
          <p:nvSpPr>
            <p:cNvPr id="2" name="Oval 1"/>
            <p:cNvSpPr/>
            <p:nvPr/>
          </p:nvSpPr>
          <p:spPr>
            <a:xfrm>
              <a:off x="2915653" y="4711699"/>
              <a:ext cx="1283814" cy="14562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3495620" y="4718867"/>
              <a:ext cx="661514" cy="880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4157135" y="5015200"/>
              <a:ext cx="270932" cy="2425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r="28678" b="10897"/>
          <a:stretch/>
        </p:blipFill>
        <p:spPr>
          <a:xfrm>
            <a:off x="5983450" y="2921079"/>
            <a:ext cx="2963336" cy="325787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22045" y="346422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>
                <a:latin typeface="Times New Roman"/>
                <a:cs typeface="Times New Roman"/>
              </a:rPr>
              <a:t>Pumps </a:t>
            </a:r>
            <a:r>
              <a:rPr lang="en-US" sz="3600" b="1" i="1" dirty="0">
                <a:latin typeface="Times New Roman"/>
                <a:cs typeface="Times New Roman"/>
              </a:rPr>
              <a:t>&amp; </a:t>
            </a:r>
            <a:r>
              <a:rPr lang="en-US" sz="3600" b="1" i="1" dirty="0" smtClean="0">
                <a:latin typeface="Times New Roman"/>
                <a:cs typeface="Times New Roman"/>
              </a:rPr>
              <a:t>Pipes International Chapters</a:t>
            </a:r>
          </a:p>
          <a:p>
            <a:pPr algn="ctr"/>
            <a:endParaRPr lang="en-US" sz="1200" dirty="0">
              <a:latin typeface="Times New Roman"/>
              <a:cs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1732" y="1479246"/>
            <a:ext cx="2492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 smtClean="0">
                <a:latin typeface="Times New Roman"/>
                <a:cs typeface="Times New Roman"/>
              </a:rPr>
              <a:t>Norway</a:t>
            </a:r>
            <a:endParaRPr lang="en-US" sz="3600" i="1" dirty="0">
              <a:latin typeface="Times New Roman"/>
              <a:cs typeface="Times New Roman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29484" y="1190333"/>
            <a:ext cx="24850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 smtClean="0">
                <a:latin typeface="Times New Roman"/>
                <a:cs typeface="Times New Roman"/>
              </a:rPr>
              <a:t>Scotland</a:t>
            </a:r>
          </a:p>
          <a:p>
            <a:pPr algn="ctr"/>
            <a:r>
              <a:rPr lang="en-US" sz="3600" i="1" dirty="0" smtClean="0">
                <a:latin typeface="Times New Roman"/>
                <a:cs typeface="Times New Roman"/>
              </a:rPr>
              <a:t>&amp; England</a:t>
            </a:r>
            <a:endParaRPr lang="en-US" sz="3600" i="1" dirty="0">
              <a:latin typeface="Times New Roman"/>
              <a:cs typeface="Times New Roman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83451" y="1479246"/>
            <a:ext cx="2963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 smtClean="0">
                <a:latin typeface="Times New Roman"/>
                <a:cs typeface="Times New Roman"/>
              </a:rPr>
              <a:t>Denmark</a:t>
            </a:r>
            <a:endParaRPr lang="en-US" sz="3600" i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78834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orway Pumps &amp; Pip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4" y="0"/>
            <a:ext cx="91298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129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lan Lumsden Photo 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724" y="3370778"/>
            <a:ext cx="2647333" cy="33463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691389"/>
            <a:ext cx="914399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 smtClean="0">
                <a:latin typeface="Arial"/>
                <a:cs typeface="Arial"/>
              </a:rPr>
              <a:t>Medical</a:t>
            </a:r>
            <a:r>
              <a:rPr lang="en-US" sz="3600" i="1" dirty="0" smtClean="0">
                <a:latin typeface="Arial"/>
                <a:cs typeface="Arial"/>
              </a:rPr>
              <a:t> </a:t>
            </a:r>
            <a:r>
              <a:rPr lang="en-US" sz="3600" i="1" dirty="0" smtClean="0">
                <a:latin typeface="Arial"/>
                <a:cs typeface="Arial"/>
              </a:rPr>
              <a:t>Innovation Thru Pumps &amp; Pipes</a:t>
            </a:r>
          </a:p>
          <a:p>
            <a:pPr algn="ctr"/>
            <a:endParaRPr lang="en-US" sz="3600" i="1" dirty="0">
              <a:latin typeface="Arial"/>
              <a:cs typeface="Arial"/>
            </a:endParaRPr>
          </a:p>
          <a:p>
            <a:pPr algn="ctr"/>
            <a:r>
              <a:rPr lang="en-US" sz="3200" i="1" dirty="0" smtClean="0">
                <a:latin typeface="Arial"/>
                <a:cs typeface="Arial"/>
              </a:rPr>
              <a:t>Alan Lumsden, MD</a:t>
            </a:r>
            <a:endParaRPr lang="en-US" sz="3200" i="1" dirty="0" smtClean="0">
              <a:latin typeface="Arial"/>
              <a:cs typeface="Arial"/>
            </a:endParaRPr>
          </a:p>
          <a:p>
            <a:pPr algn="ctr"/>
            <a:r>
              <a:rPr lang="en-US" sz="2800" i="1" dirty="0" smtClean="0">
                <a:latin typeface="Arial"/>
                <a:cs typeface="Arial"/>
              </a:rPr>
              <a:t>Medical Director, DeBakey Heart &amp; Vascular Center</a:t>
            </a:r>
            <a:endParaRPr lang="en-US" sz="2800" i="1" dirty="0" smtClean="0">
              <a:latin typeface="Arial"/>
              <a:cs typeface="Arial"/>
            </a:endParaRPr>
          </a:p>
          <a:p>
            <a:pPr algn="ctr"/>
            <a:r>
              <a:rPr lang="en-US" sz="2800" i="1" dirty="0" smtClean="0">
                <a:latin typeface="Arial"/>
                <a:cs typeface="Arial"/>
              </a:rPr>
              <a:t>Houston Methodist Hospital</a:t>
            </a:r>
            <a:r>
              <a:rPr lang="en-US" sz="2800" i="1" dirty="0" smtClean="0">
                <a:latin typeface="Arial"/>
                <a:cs typeface="Arial"/>
              </a:rPr>
              <a:t> </a:t>
            </a:r>
            <a:endParaRPr lang="en-US" sz="2800" i="1" dirty="0" smtClean="0">
              <a:latin typeface="Arial"/>
              <a:cs typeface="Arial"/>
            </a:endParaRPr>
          </a:p>
        </p:txBody>
      </p:sp>
      <p:pic>
        <p:nvPicPr>
          <p:cNvPr id="7" name="Picture 6" descr="P&amp;P Mission Patch Logo - Transparent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8" b="5958"/>
          <a:stretch/>
        </p:blipFill>
        <p:spPr>
          <a:xfrm>
            <a:off x="156261" y="5344504"/>
            <a:ext cx="1569877" cy="1371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6138" y="5456398"/>
            <a:ext cx="3187959" cy="1141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846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orway P&amp;P Funded Project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239154" y="857250"/>
            <a:ext cx="1904846" cy="157950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Norway P&amp;P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517" y="902235"/>
            <a:ext cx="1800433" cy="1734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207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orway P&amp;P 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890" y="220959"/>
            <a:ext cx="2607779" cy="25773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3018535"/>
            <a:ext cx="9144000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/>
                <a:cs typeface="Times New Roman"/>
              </a:rPr>
              <a:t>1ST NORWAY PUMPS &amp; PIPES CONFERENCE</a:t>
            </a:r>
          </a:p>
          <a:p>
            <a:pPr algn="ctr"/>
            <a:r>
              <a:rPr lang="en-US" sz="2800" dirty="0" smtClean="0">
                <a:latin typeface="Times New Roman"/>
                <a:cs typeface="Times New Roman"/>
              </a:rPr>
              <a:t>SOLA STRAND HOTEL, SOLA, NORWAY</a:t>
            </a:r>
          </a:p>
          <a:p>
            <a:pPr algn="ctr"/>
            <a:r>
              <a:rPr lang="en-US" sz="2800" dirty="0">
                <a:latin typeface="Times New Roman"/>
                <a:cs typeface="Times New Roman"/>
              </a:rPr>
              <a:t>OCTOBER 17-18, 2018</a:t>
            </a:r>
            <a:endParaRPr lang="en-US" sz="2800" dirty="0" smtClean="0">
              <a:latin typeface="Times New Roman"/>
              <a:cs typeface="Times New Roman"/>
            </a:endParaRPr>
          </a:p>
          <a:p>
            <a:pPr algn="ctr"/>
            <a:endParaRPr lang="en-US" dirty="0" smtClean="0">
              <a:latin typeface="Times New Roman"/>
              <a:cs typeface="Times New Roman"/>
            </a:endParaRPr>
          </a:p>
          <a:p>
            <a:pPr algn="ctr"/>
            <a:r>
              <a:rPr lang="en-US" sz="2800" dirty="0" smtClean="0">
                <a:latin typeface="Times New Roman"/>
                <a:cs typeface="Times New Roman"/>
              </a:rPr>
              <a:t>Conference </a:t>
            </a:r>
            <a:r>
              <a:rPr lang="en-US" sz="2800" dirty="0">
                <a:latin typeface="Times New Roman"/>
                <a:cs typeface="Times New Roman"/>
              </a:rPr>
              <a:t>theme: Cross-industry </a:t>
            </a:r>
            <a:r>
              <a:rPr lang="en-US" sz="2800" dirty="0" smtClean="0">
                <a:latin typeface="Times New Roman"/>
                <a:cs typeface="Times New Roman"/>
              </a:rPr>
              <a:t>Collaborations</a:t>
            </a:r>
            <a:endParaRPr lang="en-US" sz="2800" dirty="0">
              <a:latin typeface="Times New Roman"/>
              <a:cs typeface="Times New Roman"/>
            </a:endParaRPr>
          </a:p>
          <a:p>
            <a:pPr algn="ctr"/>
            <a:endParaRPr lang="en-US" sz="2400" dirty="0" smtClean="0">
              <a:latin typeface="Times New Roman"/>
              <a:cs typeface="Times New Roman"/>
            </a:endParaRPr>
          </a:p>
          <a:p>
            <a:pPr algn="ctr"/>
            <a:r>
              <a:rPr lang="en-US" sz="2600" dirty="0" smtClean="0">
                <a:latin typeface="Times New Roman"/>
                <a:cs typeface="Times New Roman"/>
              </a:rPr>
              <a:t>Bringing </a:t>
            </a:r>
            <a:r>
              <a:rPr lang="en-US" sz="2600" dirty="0">
                <a:latin typeface="Times New Roman"/>
                <a:cs typeface="Times New Roman"/>
              </a:rPr>
              <a:t>together </a:t>
            </a:r>
            <a:r>
              <a:rPr lang="en-US" sz="2600" dirty="0" smtClean="0">
                <a:latin typeface="Times New Roman"/>
                <a:cs typeface="Times New Roman"/>
              </a:rPr>
              <a:t>professionals from </a:t>
            </a:r>
            <a:r>
              <a:rPr lang="en-US" sz="2600" dirty="0">
                <a:latin typeface="Times New Roman"/>
                <a:cs typeface="Times New Roman"/>
              </a:rPr>
              <a:t>Energy and </a:t>
            </a:r>
            <a:r>
              <a:rPr lang="en-US" sz="2600" dirty="0" smtClean="0">
                <a:latin typeface="Times New Roman"/>
                <a:cs typeface="Times New Roman"/>
              </a:rPr>
              <a:t>Medicine</a:t>
            </a:r>
          </a:p>
          <a:p>
            <a:pPr algn="ctr"/>
            <a:r>
              <a:rPr lang="en-US" sz="2600" dirty="0" smtClean="0">
                <a:latin typeface="Times New Roman"/>
                <a:cs typeface="Times New Roman"/>
              </a:rPr>
              <a:t>to </a:t>
            </a:r>
            <a:r>
              <a:rPr lang="en-US" sz="2600" dirty="0">
                <a:latin typeface="Times New Roman"/>
                <a:cs typeface="Times New Roman"/>
              </a:rPr>
              <a:t>transfer </a:t>
            </a:r>
            <a:r>
              <a:rPr lang="en-US" sz="2600" dirty="0" smtClean="0">
                <a:latin typeface="Times New Roman"/>
                <a:cs typeface="Times New Roman"/>
              </a:rPr>
              <a:t>knowledge and </a:t>
            </a:r>
            <a:r>
              <a:rPr lang="en-US" sz="2600" dirty="0">
                <a:latin typeface="Times New Roman"/>
                <a:cs typeface="Times New Roman"/>
              </a:rPr>
              <a:t>share </a:t>
            </a:r>
            <a:r>
              <a:rPr lang="en-US" sz="2600" dirty="0" smtClean="0">
                <a:latin typeface="Times New Roman"/>
                <a:cs typeface="Times New Roman"/>
              </a:rPr>
              <a:t>challenges.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209365" cy="2792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543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-22045" y="346422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>
                <a:latin typeface="Times New Roman"/>
                <a:cs typeface="Times New Roman"/>
              </a:rPr>
              <a:t>Pumps </a:t>
            </a:r>
            <a:r>
              <a:rPr lang="en-US" sz="3600" b="1" i="1" dirty="0">
                <a:latin typeface="Times New Roman"/>
                <a:cs typeface="Times New Roman"/>
              </a:rPr>
              <a:t>&amp; </a:t>
            </a:r>
            <a:r>
              <a:rPr lang="en-US" sz="3600" b="1" i="1" dirty="0" smtClean="0">
                <a:latin typeface="Times New Roman"/>
                <a:cs typeface="Times New Roman"/>
              </a:rPr>
              <a:t>Pipes International</a:t>
            </a:r>
          </a:p>
          <a:p>
            <a:pPr algn="ctr"/>
            <a:endParaRPr lang="en-US" sz="1200" dirty="0">
              <a:latin typeface="Times New Roman"/>
              <a:cs typeface="Times New Roman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13560" y="1190333"/>
            <a:ext cx="211688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/>
                <a:cs typeface="Times New Roman"/>
              </a:rPr>
              <a:t>India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1427" y="1190333"/>
            <a:ext cx="5501146" cy="5501146"/>
          </a:xfrm>
          <a:prstGeom prst="rect">
            <a:avLst/>
          </a:prstGeom>
        </p:spPr>
      </p:pic>
      <p:pic>
        <p:nvPicPr>
          <p:cNvPr id="14" name="Picture 13" descr="P&amp;P Mission Patch Logo - Transparen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28" y="4895660"/>
            <a:ext cx="1843747" cy="1828800"/>
          </a:xfrm>
          <a:prstGeom prst="rect">
            <a:avLst/>
          </a:prstGeom>
        </p:spPr>
      </p:pic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428" y="4895660"/>
            <a:ext cx="2129315" cy="1639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6424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&amp;P Rocket Logo -Black.jpg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2" t="10010" r="18479" b="1001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509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" y="691389"/>
            <a:ext cx="914399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 smtClean="0">
                <a:latin typeface="Arial"/>
                <a:cs typeface="Arial"/>
              </a:rPr>
              <a:t>Energy Innovation Thru Pumps &amp; Pipes</a:t>
            </a:r>
          </a:p>
          <a:p>
            <a:pPr algn="ctr"/>
            <a:endParaRPr lang="en-US" sz="3600" i="1" dirty="0">
              <a:latin typeface="Arial"/>
              <a:cs typeface="Arial"/>
            </a:endParaRPr>
          </a:p>
          <a:p>
            <a:pPr algn="ctr"/>
            <a:r>
              <a:rPr lang="en-US" sz="3200" i="1" dirty="0" smtClean="0">
                <a:latin typeface="Arial"/>
                <a:cs typeface="Arial"/>
              </a:rPr>
              <a:t>Rustom Mody, P.E.</a:t>
            </a:r>
          </a:p>
          <a:p>
            <a:pPr algn="ctr"/>
            <a:r>
              <a:rPr lang="en-US" sz="2800" i="1" dirty="0" smtClean="0">
                <a:latin typeface="Arial"/>
                <a:cs typeface="Arial"/>
              </a:rPr>
              <a:t>Vice President Enterprise Technology</a:t>
            </a:r>
          </a:p>
          <a:p>
            <a:pPr algn="ctr"/>
            <a:r>
              <a:rPr lang="en-US" sz="2800" i="1" dirty="0" smtClean="0">
                <a:latin typeface="Arial"/>
                <a:cs typeface="Arial"/>
              </a:rPr>
              <a:t>Baker Hughes</a:t>
            </a:r>
            <a:r>
              <a:rPr lang="en-US" sz="2800" i="1" dirty="0">
                <a:latin typeface="Arial"/>
                <a:cs typeface="Arial"/>
              </a:rPr>
              <a:t> </a:t>
            </a:r>
            <a:r>
              <a:rPr lang="en-US" sz="2800" i="1" dirty="0" smtClean="0">
                <a:latin typeface="Arial"/>
                <a:cs typeface="Arial"/>
              </a:rPr>
              <a:t>A GE Company</a:t>
            </a:r>
          </a:p>
        </p:txBody>
      </p:sp>
      <p:pic>
        <p:nvPicPr>
          <p:cNvPr id="5" name="Picture 4" descr="Rustom Mody Phot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532" y="3370777"/>
            <a:ext cx="2646526" cy="33453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6983" t="21976" r="29932" b="14013"/>
          <a:stretch/>
        </p:blipFill>
        <p:spPr>
          <a:xfrm>
            <a:off x="1816384" y="5344504"/>
            <a:ext cx="3022176" cy="1371600"/>
          </a:xfrm>
          <a:prstGeom prst="rect">
            <a:avLst/>
          </a:prstGeom>
        </p:spPr>
      </p:pic>
      <p:pic>
        <p:nvPicPr>
          <p:cNvPr id="7" name="Picture 6" descr="P&amp;P Mission Patch Logo - Transparent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8" b="5958"/>
          <a:stretch/>
        </p:blipFill>
        <p:spPr>
          <a:xfrm>
            <a:off x="156261" y="5344504"/>
            <a:ext cx="1569877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717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4622"/>
          <a:stretch/>
        </p:blipFill>
        <p:spPr>
          <a:xfrm>
            <a:off x="211339" y="685800"/>
            <a:ext cx="8721322" cy="5476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52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Untitled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9" r="12489"/>
          <a:stretch/>
        </p:blipFill>
        <p:spPr>
          <a:xfrm>
            <a:off x="0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151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9571"/>
            <a:ext cx="9144000" cy="525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705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ke Hess Phot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674" y="3370777"/>
            <a:ext cx="2641384" cy="33463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691389"/>
            <a:ext cx="914399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 smtClean="0">
                <a:latin typeface="Arial"/>
                <a:cs typeface="Arial"/>
              </a:rPr>
              <a:t>Aerospace Innovation Thru Pumps &amp; Pipes</a:t>
            </a:r>
          </a:p>
          <a:p>
            <a:pPr algn="ctr"/>
            <a:endParaRPr lang="en-US" sz="3600" i="1" dirty="0">
              <a:latin typeface="Arial"/>
              <a:cs typeface="Arial"/>
            </a:endParaRPr>
          </a:p>
          <a:p>
            <a:pPr algn="ctr"/>
            <a:r>
              <a:rPr lang="en-US" sz="3200" i="1" dirty="0" smtClean="0">
                <a:latin typeface="Arial"/>
                <a:cs typeface="Arial"/>
              </a:rPr>
              <a:t>Michael </a:t>
            </a:r>
            <a:r>
              <a:rPr lang="en-US" sz="3200" i="1" dirty="0" smtClean="0">
                <a:latin typeface="Arial"/>
                <a:cs typeface="Arial"/>
              </a:rPr>
              <a:t>Hess, MBA</a:t>
            </a:r>
            <a:endParaRPr lang="en-US" sz="3200" i="1" dirty="0" smtClean="0">
              <a:latin typeface="Arial"/>
              <a:cs typeface="Arial"/>
            </a:endParaRPr>
          </a:p>
          <a:p>
            <a:pPr algn="ctr"/>
            <a:r>
              <a:rPr lang="en-US" sz="2800" i="1" dirty="0" smtClean="0">
                <a:latin typeface="Arial"/>
                <a:cs typeface="Arial"/>
              </a:rPr>
              <a:t>Acting Associate Director</a:t>
            </a:r>
          </a:p>
          <a:p>
            <a:pPr algn="ctr"/>
            <a:r>
              <a:rPr lang="en-US" sz="2800" i="1" dirty="0" smtClean="0">
                <a:latin typeface="Arial"/>
                <a:cs typeface="Arial"/>
              </a:rPr>
              <a:t>Johnson Space Center – NASA </a:t>
            </a:r>
          </a:p>
        </p:txBody>
      </p:sp>
      <p:pic>
        <p:nvPicPr>
          <p:cNvPr id="7" name="Picture 6" descr="P&amp;P Mission Patch Logo - Transparent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8" b="5958"/>
          <a:stretch/>
        </p:blipFill>
        <p:spPr>
          <a:xfrm>
            <a:off x="156261" y="5344504"/>
            <a:ext cx="1569877" cy="1371600"/>
          </a:xfrm>
          <a:prstGeom prst="rect">
            <a:avLst/>
          </a:prstGeom>
        </p:spPr>
      </p:pic>
      <p:pic>
        <p:nvPicPr>
          <p:cNvPr id="8" name="Picture 11" descr="NASA_logo.pn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857946" y="5344504"/>
            <a:ext cx="165975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4807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3" y="0"/>
            <a:ext cx="9135275" cy="6858000"/>
          </a:xfrm>
          <a:prstGeom prst="rect">
            <a:avLst/>
          </a:prstGeom>
          <a:ln>
            <a:noFill/>
          </a:ln>
        </p:spPr>
      </p:pic>
      <p:pic>
        <p:nvPicPr>
          <p:cNvPr id="9" name="Picture 11" descr="NASA_logo.pn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130959" y="5113575"/>
            <a:ext cx="1834275" cy="151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176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&amp;P Rocket Logo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6" t="-1" r="10058" b="21398"/>
          <a:stretch/>
        </p:blipFill>
        <p:spPr>
          <a:xfrm>
            <a:off x="0" y="-8232"/>
            <a:ext cx="9144000" cy="53124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389548"/>
            <a:ext cx="9144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 smtClean="0">
                <a:solidFill>
                  <a:srgbClr val="CCFFCC"/>
                </a:solidFill>
                <a:latin typeface="Times New Roman"/>
                <a:cs typeface="Times New Roman"/>
              </a:rPr>
              <a:t>Pumps &amp; Pipes</a:t>
            </a:r>
            <a:r>
              <a:rPr lang="en-US" sz="2400" i="1" baseline="68000" dirty="0" smtClean="0">
                <a:solidFill>
                  <a:schemeClr val="bg1"/>
                </a:solidFill>
                <a:latin typeface="Arial"/>
                <a:cs typeface="Arial"/>
              </a:rPr>
              <a:t>®</a:t>
            </a:r>
          </a:p>
          <a:p>
            <a:pPr algn="ctr"/>
            <a:r>
              <a:rPr lang="en-US" sz="3200" dirty="0" smtClean="0">
                <a:solidFill>
                  <a:srgbClr val="CCFFCC"/>
                </a:solidFill>
                <a:latin typeface="Times New Roman"/>
                <a:cs typeface="Times New Roman"/>
              </a:rPr>
              <a:t>Education, Communication, Collaboration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5270661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Exploring And Building Unique Innovation Opportunities</a:t>
            </a:r>
          </a:p>
          <a:p>
            <a:pPr algn="ctr"/>
            <a:r>
              <a:rPr lang="en-US" sz="28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Between Medicine, Energy &amp; Aerospace</a:t>
            </a:r>
          </a:p>
          <a:p>
            <a:pPr algn="ctr"/>
            <a:r>
              <a:rPr lang="en-US" sz="28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– </a:t>
            </a:r>
            <a:r>
              <a:rPr lang="en-US" sz="2800" i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Houston’s Largest Industries</a:t>
            </a:r>
            <a:r>
              <a:rPr lang="en-US" sz="28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 – </a:t>
            </a:r>
          </a:p>
        </p:txBody>
      </p:sp>
    </p:spTree>
    <p:extLst>
      <p:ext uri="{BB962C8B-B14F-4D97-AF65-F5344CB8AC3E}">
        <p14:creationId xmlns:p14="http://schemas.microsoft.com/office/powerpoint/2010/main" val="3284067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7"/>
            <a:ext cx="9144000" cy="685648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7008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Untitl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5632"/>
            <a:ext cx="9144000" cy="599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819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3"/>
          <a:stretch/>
        </p:blipFill>
        <p:spPr>
          <a:xfrm>
            <a:off x="0" y="443685"/>
            <a:ext cx="9144000" cy="6142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484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Untitled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2"/>
          <a:stretch/>
        </p:blipFill>
        <p:spPr>
          <a:xfrm>
            <a:off x="-1" y="663167"/>
            <a:ext cx="9144000" cy="553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040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89" y="228600"/>
            <a:ext cx="8295622" cy="64008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7104" y="6135099"/>
            <a:ext cx="2463391" cy="7229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11" descr="NASA_logo.pn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130959" y="5113575"/>
            <a:ext cx="1834275" cy="151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59830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" y="0"/>
            <a:ext cx="9144001" cy="6858000"/>
            <a:chOff x="-1" y="0"/>
            <a:chExt cx="9144001" cy="6858000"/>
          </a:xfrm>
        </p:grpSpPr>
        <p:sp>
          <p:nvSpPr>
            <p:cNvPr id="3" name="Rectangle 2"/>
            <p:cNvSpPr/>
            <p:nvPr/>
          </p:nvSpPr>
          <p:spPr>
            <a:xfrm>
              <a:off x="-1" y="0"/>
              <a:ext cx="91440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0" y="1070622"/>
              <a:ext cx="9144000" cy="5345234"/>
              <a:chOff x="0" y="997627"/>
              <a:chExt cx="9144000" cy="5345234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2"/>
              <a:srcRect l="38741" t="19228" r="4575" b="5837"/>
              <a:stretch/>
            </p:blipFill>
            <p:spPr>
              <a:xfrm>
                <a:off x="2680877" y="1256499"/>
                <a:ext cx="6463123" cy="4806999"/>
              </a:xfrm>
              <a:prstGeom prst="rect">
                <a:avLst/>
              </a:prstGeom>
            </p:spPr>
          </p:pic>
          <p:sp>
            <p:nvSpPr>
              <p:cNvPr id="4" name="Rectangle 3"/>
              <p:cNvSpPr/>
              <p:nvPr/>
            </p:nvSpPr>
            <p:spPr>
              <a:xfrm rot="21120000">
                <a:off x="4015722" y="997627"/>
                <a:ext cx="1326977" cy="4573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" name="Rectangle 4"/>
              <p:cNvSpPr/>
              <p:nvPr/>
            </p:nvSpPr>
            <p:spPr>
              <a:xfrm>
                <a:off x="829163" y="1130976"/>
                <a:ext cx="3454635" cy="4573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5131790" y="1132830"/>
                <a:ext cx="1679945" cy="4573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447672" y="5606191"/>
                <a:ext cx="4920392" cy="65948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2"/>
              <a:srcRect l="50067" t="59826" r="27597" b="35890"/>
              <a:stretch/>
            </p:blipFill>
            <p:spPr>
              <a:xfrm>
                <a:off x="3943317" y="4132163"/>
                <a:ext cx="2546726" cy="27477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2"/>
              <a:srcRect l="50067" t="59826" r="27597" b="35890"/>
              <a:stretch/>
            </p:blipFill>
            <p:spPr>
              <a:xfrm>
                <a:off x="3950019" y="4406942"/>
                <a:ext cx="2995754" cy="27477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2"/>
              <a:srcRect l="50067" t="59826" r="27597" b="35890"/>
              <a:stretch/>
            </p:blipFill>
            <p:spPr>
              <a:xfrm>
                <a:off x="3950019" y="4668316"/>
                <a:ext cx="2995754" cy="27477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2"/>
              <a:srcRect l="62293" t="59826" r="27597" b="35890"/>
              <a:stretch/>
            </p:blipFill>
            <p:spPr>
              <a:xfrm>
                <a:off x="4989814" y="4832754"/>
                <a:ext cx="785208" cy="207979"/>
              </a:xfrm>
              <a:prstGeom prst="rect">
                <a:avLst/>
              </a:prstGeom>
            </p:spPr>
          </p:pic>
          <p:sp>
            <p:nvSpPr>
              <p:cNvPr id="16" name="Rectangle 15"/>
              <p:cNvSpPr/>
              <p:nvPr/>
            </p:nvSpPr>
            <p:spPr>
              <a:xfrm rot="840000">
                <a:off x="5035932" y="5707814"/>
                <a:ext cx="1853141" cy="6350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Rectangle 16"/>
              <p:cNvSpPr/>
              <p:nvPr/>
            </p:nvSpPr>
            <p:spPr>
              <a:xfrm rot="840000">
                <a:off x="6705128" y="5996906"/>
                <a:ext cx="583807" cy="32676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" name="Rectangle 17"/>
              <p:cNvSpPr/>
              <p:nvPr/>
            </p:nvSpPr>
            <p:spPr>
              <a:xfrm rot="19980000" flipH="1">
                <a:off x="6990944" y="5707940"/>
                <a:ext cx="1487344" cy="44663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Rectangle 18"/>
              <p:cNvSpPr/>
              <p:nvPr/>
            </p:nvSpPr>
            <p:spPr>
              <a:xfrm flipH="1">
                <a:off x="7884040" y="5615126"/>
                <a:ext cx="1259959" cy="5119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2"/>
              <a:srcRect l="10178" t="32776" r="60806" b="25810"/>
              <a:stretch/>
            </p:blipFill>
            <p:spPr>
              <a:xfrm>
                <a:off x="0" y="3347543"/>
                <a:ext cx="3308367" cy="2656673"/>
              </a:xfrm>
              <a:prstGeom prst="rect">
                <a:avLst/>
              </a:prstGeom>
            </p:spPr>
          </p:pic>
          <p:sp>
            <p:nvSpPr>
              <p:cNvPr id="22" name="TextBox 21"/>
              <p:cNvSpPr txBox="1"/>
              <p:nvPr/>
            </p:nvSpPr>
            <p:spPr>
              <a:xfrm>
                <a:off x="552824" y="5680896"/>
                <a:ext cx="2128053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 smtClean="0">
                    <a:latin typeface="Times New Roman"/>
                    <a:cs typeface="Times New Roman"/>
                  </a:rPr>
                  <a:t>2007</a:t>
                </a:r>
                <a:endParaRPr lang="en-US" sz="3200" dirty="0">
                  <a:latin typeface="Times New Roman"/>
                  <a:cs typeface="Times New Roman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3876340" y="5680896"/>
                <a:ext cx="3094273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 smtClean="0">
                    <a:latin typeface="Times New Roman"/>
                    <a:cs typeface="Times New Roman"/>
                  </a:rPr>
                  <a:t>2018</a:t>
                </a:r>
              </a:p>
            </p:txBody>
          </p:sp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2"/>
              <a:srcRect l="57137" t="24339" r="42167" b="73731"/>
              <a:stretch/>
            </p:blipFill>
            <p:spPr>
              <a:xfrm rot="20580000">
                <a:off x="4749869" y="1440284"/>
                <a:ext cx="79375" cy="152600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 rotWithShape="1">
              <a:blip r:embed="rId2"/>
              <a:srcRect l="57137" t="24339" r="42167" b="73731"/>
              <a:stretch/>
            </p:blipFill>
            <p:spPr>
              <a:xfrm rot="20580000">
                <a:off x="4706668" y="1449938"/>
                <a:ext cx="79375" cy="175358"/>
              </a:xfrm>
              <a:prstGeom prst="rect">
                <a:avLst/>
              </a:prstGeom>
            </p:spPr>
          </p:pic>
          <p:sp>
            <p:nvSpPr>
              <p:cNvPr id="29" name="Rectangle 28"/>
              <p:cNvSpPr/>
              <p:nvPr/>
            </p:nvSpPr>
            <p:spPr>
              <a:xfrm>
                <a:off x="4283797" y="1410692"/>
                <a:ext cx="336471" cy="1904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" name="Rectangle 29"/>
              <p:cNvSpPr/>
              <p:nvPr/>
            </p:nvSpPr>
            <p:spPr>
              <a:xfrm rot="20580000">
                <a:off x="4828721" y="1293553"/>
                <a:ext cx="450207" cy="3384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3366759" y="6231596"/>
              <a:ext cx="41725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Expanding Our </a:t>
              </a:r>
              <a:r>
                <a:rPr lang="en-US" sz="2800" dirty="0" smtClean="0">
                  <a:latin typeface="Times New Roman"/>
                  <a:cs typeface="Times New Roman"/>
                </a:rPr>
                <a:t>Ecosystem</a:t>
              </a:r>
              <a:endParaRPr lang="en-US" sz="2800" dirty="0">
                <a:latin typeface="Times New Roman"/>
                <a:cs typeface="Times New Roman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-1" y="219034"/>
              <a:ext cx="9144001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i="1" dirty="0" smtClean="0">
                  <a:latin typeface="Times New Roman"/>
                  <a:cs typeface="Times New Roman"/>
                </a:rPr>
                <a:t>Pumps &amp; Pipes</a:t>
              </a:r>
              <a:r>
                <a:rPr lang="en-US" sz="2800" baseline="50000" dirty="0" smtClean="0">
                  <a:latin typeface="Arial"/>
                  <a:cs typeface="Arial"/>
                </a:rPr>
                <a:t>®</a:t>
              </a:r>
              <a:endParaRPr lang="en-US" sz="2800" i="1" dirty="0">
                <a:latin typeface="Arial"/>
                <a:cs typeface="Arial"/>
              </a:endParaRPr>
            </a:p>
            <a:p>
              <a:pPr algn="ctr"/>
              <a:r>
                <a:rPr lang="en-US" sz="3600" i="1" dirty="0" smtClean="0">
                  <a:latin typeface="Times New Roman"/>
                  <a:cs typeface="Times New Roman"/>
                </a:rPr>
                <a:t>Exploring Your Neighbors Toolkit</a:t>
              </a:r>
              <a:endParaRPr lang="en-US" sz="3600" i="1" dirty="0">
                <a:latin typeface="Times New Roman"/>
                <a:cs typeface="Times New Roman"/>
              </a:endParaRPr>
            </a:p>
          </p:txBody>
        </p:sp>
        <p:pic>
          <p:nvPicPr>
            <p:cNvPr id="31" name="Picture 30" descr="P&amp;P Mission Patch Logo - Transparent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3686" y="3917691"/>
              <a:ext cx="1365750" cy="13546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93390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Rectangle"/>
          <p:cNvSpPr/>
          <p:nvPr/>
        </p:nvSpPr>
        <p:spPr>
          <a:xfrm>
            <a:off x="5634632" y="6402585"/>
            <a:ext cx="3348634" cy="455415"/>
          </a:xfrm>
          <a:prstGeom prst="rect">
            <a:avLst/>
          </a:prstGeom>
          <a:solidFill>
            <a:srgbClr val="000000"/>
          </a:solidFill>
          <a:ln w="3175">
            <a:solidFill>
              <a:srgbClr val="000000"/>
            </a:solidFill>
          </a:ln>
        </p:spPr>
        <p:txBody>
          <a:bodyPr lIns="35718" tIns="35718" rIns="35718" bIns="35718" anchor="ctr"/>
          <a:lstStyle/>
          <a:p>
            <a:pPr marL="40640" marR="40640" algn="ctr" defTabSz="910828">
              <a:defRPr sz="22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endParaRPr/>
          </a:p>
        </p:txBody>
      </p:sp>
      <p:pic>
        <p:nvPicPr>
          <p:cNvPr id="112" name="P&amp;P-stripB.jpg" descr="P&amp;P-stripB.jp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940425"/>
            <a:ext cx="9144000" cy="917576"/>
          </a:xfrm>
          <a:prstGeom prst="rect">
            <a:avLst/>
          </a:prstGeom>
          <a:ln w="12700">
            <a:miter lim="400000"/>
          </a:ln>
        </p:spPr>
      </p:pic>
      <p:sp>
        <p:nvSpPr>
          <p:cNvPr id="113" name="Rectangle"/>
          <p:cNvSpPr/>
          <p:nvPr/>
        </p:nvSpPr>
        <p:spPr>
          <a:xfrm>
            <a:off x="4188023" y="5947171"/>
            <a:ext cx="4955977" cy="910829"/>
          </a:xfrm>
          <a:prstGeom prst="rect">
            <a:avLst/>
          </a:prstGeom>
          <a:solidFill>
            <a:srgbClr val="000000"/>
          </a:solidFill>
          <a:ln w="3175">
            <a:solidFill>
              <a:srgbClr val="000000"/>
            </a:solidFill>
          </a:ln>
        </p:spPr>
        <p:txBody>
          <a:bodyPr lIns="35718" tIns="35718" rIns="35718" bIns="35718" anchor="ctr"/>
          <a:lstStyle/>
          <a:p>
            <a:pPr marL="40640" marR="40640" algn="ctr" defTabSz="910828">
              <a:defRPr sz="22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endParaRPr/>
          </a:p>
        </p:txBody>
      </p:sp>
      <p:sp>
        <p:nvSpPr>
          <p:cNvPr id="114" name="Kimray Greenfield Filter  1973"/>
          <p:cNvSpPr txBox="1"/>
          <p:nvPr/>
        </p:nvSpPr>
        <p:spPr>
          <a:xfrm>
            <a:off x="294679" y="244268"/>
            <a:ext cx="6111779" cy="4907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 anchor="ctr">
            <a:spAutoFit/>
          </a:bodyPr>
          <a:lstStyle>
            <a:lvl1pPr defTabSz="455414">
              <a:defRPr sz="3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sz="1100" b="0">
                <a:latin typeface="+mn-lt"/>
                <a:ea typeface="+mn-ea"/>
                <a:cs typeface="+mn-cs"/>
                <a:sym typeface="Helvetica"/>
              </a:defRPr>
            </a:pPr>
            <a:r>
              <a:rPr sz="3000" b="1">
                <a:latin typeface="Arial"/>
                <a:ea typeface="Arial"/>
                <a:cs typeface="Arial"/>
                <a:sym typeface="Arial"/>
              </a:rPr>
              <a:t>Kimray Greenfield Filter  1973</a:t>
            </a:r>
          </a:p>
        </p:txBody>
      </p:sp>
      <p:sp>
        <p:nvSpPr>
          <p:cNvPr id="115" name="Text"/>
          <p:cNvSpPr txBox="1"/>
          <p:nvPr/>
        </p:nvSpPr>
        <p:spPr>
          <a:xfrm>
            <a:off x="3904582" y="2959298"/>
            <a:ext cx="656179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marL="40640" marR="40640" algn="ctr" defTabSz="910828">
              <a:defRPr sz="22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t>Text</a:t>
            </a:r>
          </a:p>
        </p:txBody>
      </p:sp>
      <p:sp>
        <p:nvSpPr>
          <p:cNvPr id="116" name="Lazar Greenfield put the patient on a heart-lung machine, opened his chest, and scooped out the deadly clots. “I thought it was a triumph because we got all the clots out,” he recalls. But the lungs were too severely damaged by the procedure, and the patient bled to death.…"/>
          <p:cNvSpPr txBox="1"/>
          <p:nvPr/>
        </p:nvSpPr>
        <p:spPr>
          <a:xfrm>
            <a:off x="1402892" y="1372311"/>
            <a:ext cx="4875610" cy="3937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 anchor="ctr">
            <a:spAutoFit/>
          </a:bodyPr>
          <a:lstStyle/>
          <a:p>
            <a:pPr marL="40640" marR="40640" algn="ctr" defTabSz="910828">
              <a:defRPr sz="30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r>
              <a:rPr sz="1800">
                <a:latin typeface="Arial"/>
                <a:ea typeface="Arial"/>
                <a:cs typeface="Arial"/>
                <a:sym typeface="Arial"/>
              </a:rPr>
              <a:t>Lazar Greenfield put the patient on a heart-lung machine, opened his chest, and scooped out the deadly clots. “I thought it was a triumph because we got all the clots out,” he recalls. But the lungs were too severely damaged by the procedure, and the patient bled to death.</a:t>
            </a:r>
          </a:p>
          <a:p>
            <a:pPr marL="40640" marR="40640" algn="ctr" defTabSz="910828">
              <a:defRPr sz="30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R="455414" lvl="3" indent="685800" defTabSz="455414">
              <a:spcBef>
                <a:spcPts val="900"/>
              </a:spcBef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>
                <a:latin typeface="Arial"/>
                <a:ea typeface="Arial"/>
                <a:cs typeface="Arial"/>
                <a:sym typeface="Arial"/>
              </a:rPr>
              <a:t>Garman Kimmel  oil-industry engineer suggested an implantable filter for trapping blood clots before they can reach the lungs. </a:t>
            </a:r>
          </a:p>
        </p:txBody>
      </p:sp>
      <p:pic>
        <p:nvPicPr>
          <p:cNvPr id="117" name="GOK.tiff" descr="GOK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2128" y="3491226"/>
            <a:ext cx="991001" cy="1321334"/>
          </a:xfrm>
          <a:prstGeom prst="rect">
            <a:avLst/>
          </a:prstGeom>
        </p:spPr>
      </p:pic>
      <p:pic>
        <p:nvPicPr>
          <p:cNvPr id="118" name="twiceasnice.png" descr="twiceasnic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325383" y="371149"/>
            <a:ext cx="2583842" cy="2000251"/>
          </a:xfrm>
          <a:prstGeom prst="rect">
            <a:avLst/>
          </a:prstGeom>
        </p:spPr>
      </p:pic>
      <p:pic>
        <p:nvPicPr>
          <p:cNvPr id="119" name="greenfield_lazar.png" descr="greenfield_lazar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9245" y="1113290"/>
            <a:ext cx="1176845" cy="1765268"/>
          </a:xfrm>
          <a:prstGeom prst="rect">
            <a:avLst/>
          </a:prstGeom>
        </p:spPr>
      </p:pic>
      <p:pic>
        <p:nvPicPr>
          <p:cNvPr id="120" name="en2410860.jpg" descr="en2410860.jpg"/>
          <p:cNvPicPr>
            <a:picLocks noChangeAspect="1"/>
          </p:cNvPicPr>
          <p:nvPr/>
        </p:nvPicPr>
        <p:blipFill>
          <a:blip r:embed="rId6">
            <a:extLst/>
          </a:blip>
          <a:srcRect t="4879" r="3" b="3"/>
          <a:stretch>
            <a:fillRect/>
          </a:stretch>
        </p:blipFill>
        <p:spPr>
          <a:xfrm>
            <a:off x="7322200" y="2489448"/>
            <a:ext cx="1625998" cy="30933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7" extrusionOk="0">
                <a:moveTo>
                  <a:pt x="6675" y="1"/>
                </a:moveTo>
                <a:cubicBezTo>
                  <a:pt x="6345" y="5"/>
                  <a:pt x="6001" y="37"/>
                  <a:pt x="5446" y="95"/>
                </a:cubicBezTo>
                <a:cubicBezTo>
                  <a:pt x="4370" y="208"/>
                  <a:pt x="4110" y="267"/>
                  <a:pt x="3559" y="525"/>
                </a:cubicBezTo>
                <a:cubicBezTo>
                  <a:pt x="3207" y="689"/>
                  <a:pt x="2881" y="890"/>
                  <a:pt x="2836" y="973"/>
                </a:cubicBezTo>
                <a:cubicBezTo>
                  <a:pt x="2792" y="1057"/>
                  <a:pt x="2770" y="1498"/>
                  <a:pt x="2789" y="1952"/>
                </a:cubicBezTo>
                <a:cubicBezTo>
                  <a:pt x="2819" y="2680"/>
                  <a:pt x="2794" y="2780"/>
                  <a:pt x="2573" y="2811"/>
                </a:cubicBezTo>
                <a:cubicBezTo>
                  <a:pt x="2178" y="2865"/>
                  <a:pt x="2110" y="3325"/>
                  <a:pt x="2415" y="3850"/>
                </a:cubicBezTo>
                <a:cubicBezTo>
                  <a:pt x="2620" y="4203"/>
                  <a:pt x="2739" y="4304"/>
                  <a:pt x="2958" y="4304"/>
                </a:cubicBezTo>
                <a:cubicBezTo>
                  <a:pt x="3344" y="4304"/>
                  <a:pt x="3593" y="4850"/>
                  <a:pt x="3638" y="5795"/>
                </a:cubicBezTo>
                <a:cubicBezTo>
                  <a:pt x="3672" y="6516"/>
                  <a:pt x="3668" y="6532"/>
                  <a:pt x="3242" y="6767"/>
                </a:cubicBezTo>
                <a:cubicBezTo>
                  <a:pt x="3005" y="6899"/>
                  <a:pt x="2175" y="7210"/>
                  <a:pt x="1402" y="7460"/>
                </a:cubicBezTo>
                <a:lnTo>
                  <a:pt x="0" y="7914"/>
                </a:lnTo>
                <a:lnTo>
                  <a:pt x="0" y="10245"/>
                </a:lnTo>
                <a:lnTo>
                  <a:pt x="0" y="14756"/>
                </a:lnTo>
                <a:lnTo>
                  <a:pt x="0" y="21597"/>
                </a:lnTo>
                <a:lnTo>
                  <a:pt x="10803" y="21597"/>
                </a:lnTo>
                <a:lnTo>
                  <a:pt x="21600" y="21597"/>
                </a:lnTo>
                <a:lnTo>
                  <a:pt x="21600" y="17848"/>
                </a:lnTo>
                <a:cubicBezTo>
                  <a:pt x="21600" y="14465"/>
                  <a:pt x="21579" y="14101"/>
                  <a:pt x="21373" y="14121"/>
                </a:cubicBezTo>
                <a:cubicBezTo>
                  <a:pt x="21207" y="14137"/>
                  <a:pt x="21034" y="13984"/>
                  <a:pt x="20735" y="13556"/>
                </a:cubicBezTo>
                <a:cubicBezTo>
                  <a:pt x="20510" y="13234"/>
                  <a:pt x="20071" y="12722"/>
                  <a:pt x="19760" y="12420"/>
                </a:cubicBezTo>
                <a:cubicBezTo>
                  <a:pt x="19411" y="12081"/>
                  <a:pt x="19045" y="11554"/>
                  <a:pt x="18800" y="11040"/>
                </a:cubicBezTo>
                <a:cubicBezTo>
                  <a:pt x="18544" y="10501"/>
                  <a:pt x="18186" y="9990"/>
                  <a:pt x="17778" y="9588"/>
                </a:cubicBezTo>
                <a:lnTo>
                  <a:pt x="17145" y="8965"/>
                </a:lnTo>
                <a:lnTo>
                  <a:pt x="17535" y="8804"/>
                </a:lnTo>
                <a:cubicBezTo>
                  <a:pt x="17751" y="8715"/>
                  <a:pt x="17908" y="8626"/>
                  <a:pt x="17883" y="8607"/>
                </a:cubicBezTo>
                <a:cubicBezTo>
                  <a:pt x="17812" y="8553"/>
                  <a:pt x="18906" y="7823"/>
                  <a:pt x="19059" y="7823"/>
                </a:cubicBezTo>
                <a:cubicBezTo>
                  <a:pt x="19075" y="7823"/>
                  <a:pt x="19142" y="7796"/>
                  <a:pt x="19175" y="7787"/>
                </a:cubicBezTo>
                <a:cubicBezTo>
                  <a:pt x="19141" y="7781"/>
                  <a:pt x="19111" y="7771"/>
                  <a:pt x="19090" y="7754"/>
                </a:cubicBezTo>
                <a:cubicBezTo>
                  <a:pt x="19044" y="7714"/>
                  <a:pt x="19063" y="7662"/>
                  <a:pt x="19138" y="7637"/>
                </a:cubicBezTo>
                <a:cubicBezTo>
                  <a:pt x="19213" y="7613"/>
                  <a:pt x="19313" y="7626"/>
                  <a:pt x="19359" y="7665"/>
                </a:cubicBezTo>
                <a:cubicBezTo>
                  <a:pt x="19380" y="7683"/>
                  <a:pt x="19380" y="7702"/>
                  <a:pt x="19375" y="7721"/>
                </a:cubicBezTo>
                <a:cubicBezTo>
                  <a:pt x="19548" y="7654"/>
                  <a:pt x="19760" y="7569"/>
                  <a:pt x="19960" y="7479"/>
                </a:cubicBezTo>
                <a:cubicBezTo>
                  <a:pt x="19895" y="7498"/>
                  <a:pt x="19840" y="7498"/>
                  <a:pt x="19792" y="7488"/>
                </a:cubicBezTo>
                <a:cubicBezTo>
                  <a:pt x="19741" y="7486"/>
                  <a:pt x="19693" y="7476"/>
                  <a:pt x="19665" y="7452"/>
                </a:cubicBezTo>
                <a:cubicBezTo>
                  <a:pt x="19653" y="7441"/>
                  <a:pt x="19658" y="7430"/>
                  <a:pt x="19655" y="7419"/>
                </a:cubicBezTo>
                <a:cubicBezTo>
                  <a:pt x="19646" y="7409"/>
                  <a:pt x="19645" y="7398"/>
                  <a:pt x="19644" y="7388"/>
                </a:cubicBezTo>
                <a:cubicBezTo>
                  <a:pt x="19636" y="7331"/>
                  <a:pt x="19722" y="7257"/>
                  <a:pt x="19960" y="7122"/>
                </a:cubicBezTo>
                <a:cubicBezTo>
                  <a:pt x="21006" y="6530"/>
                  <a:pt x="21379" y="5934"/>
                  <a:pt x="21278" y="5005"/>
                </a:cubicBezTo>
                <a:cubicBezTo>
                  <a:pt x="21221" y="4474"/>
                  <a:pt x="21249" y="4322"/>
                  <a:pt x="21405" y="4290"/>
                </a:cubicBezTo>
                <a:cubicBezTo>
                  <a:pt x="21425" y="4286"/>
                  <a:pt x="21436" y="4249"/>
                  <a:pt x="21452" y="4229"/>
                </a:cubicBezTo>
                <a:cubicBezTo>
                  <a:pt x="21449" y="4217"/>
                  <a:pt x="21445" y="4195"/>
                  <a:pt x="21442" y="4166"/>
                </a:cubicBezTo>
                <a:cubicBezTo>
                  <a:pt x="21425" y="4225"/>
                  <a:pt x="21378" y="4281"/>
                  <a:pt x="21315" y="4301"/>
                </a:cubicBezTo>
                <a:cubicBezTo>
                  <a:pt x="21126" y="4363"/>
                  <a:pt x="20693" y="3805"/>
                  <a:pt x="20862" y="3717"/>
                </a:cubicBezTo>
                <a:cubicBezTo>
                  <a:pt x="20897" y="3698"/>
                  <a:pt x="20950" y="3705"/>
                  <a:pt x="21004" y="3719"/>
                </a:cubicBezTo>
                <a:cubicBezTo>
                  <a:pt x="20933" y="3664"/>
                  <a:pt x="20768" y="3584"/>
                  <a:pt x="20662" y="3517"/>
                </a:cubicBezTo>
                <a:cubicBezTo>
                  <a:pt x="20690" y="3554"/>
                  <a:pt x="20670" y="3595"/>
                  <a:pt x="20604" y="3617"/>
                </a:cubicBezTo>
                <a:cubicBezTo>
                  <a:pt x="20529" y="3641"/>
                  <a:pt x="20434" y="3631"/>
                  <a:pt x="20387" y="3592"/>
                </a:cubicBezTo>
                <a:cubicBezTo>
                  <a:pt x="20341" y="3553"/>
                  <a:pt x="20360" y="3500"/>
                  <a:pt x="20435" y="3476"/>
                </a:cubicBezTo>
                <a:cubicBezTo>
                  <a:pt x="20472" y="3463"/>
                  <a:pt x="20516" y="3460"/>
                  <a:pt x="20556" y="3464"/>
                </a:cubicBezTo>
                <a:cubicBezTo>
                  <a:pt x="20577" y="3467"/>
                  <a:pt x="20592" y="3477"/>
                  <a:pt x="20609" y="3484"/>
                </a:cubicBezTo>
                <a:cubicBezTo>
                  <a:pt x="20091" y="3164"/>
                  <a:pt x="19353" y="2785"/>
                  <a:pt x="18938" y="2686"/>
                </a:cubicBezTo>
                <a:cubicBezTo>
                  <a:pt x="18700" y="2629"/>
                  <a:pt x="18390" y="2554"/>
                  <a:pt x="18252" y="2517"/>
                </a:cubicBezTo>
                <a:cubicBezTo>
                  <a:pt x="17841" y="2407"/>
                  <a:pt x="16986" y="2347"/>
                  <a:pt x="15901" y="2356"/>
                </a:cubicBezTo>
                <a:cubicBezTo>
                  <a:pt x="13380" y="2376"/>
                  <a:pt x="11359" y="3260"/>
                  <a:pt x="10655" y="4648"/>
                </a:cubicBezTo>
                <a:cubicBezTo>
                  <a:pt x="10561" y="4834"/>
                  <a:pt x="10394" y="5038"/>
                  <a:pt x="10281" y="5105"/>
                </a:cubicBezTo>
                <a:cubicBezTo>
                  <a:pt x="10167" y="5172"/>
                  <a:pt x="10113" y="5282"/>
                  <a:pt x="10159" y="5346"/>
                </a:cubicBezTo>
                <a:cubicBezTo>
                  <a:pt x="10250" y="5469"/>
                  <a:pt x="9844" y="6299"/>
                  <a:pt x="9637" y="6415"/>
                </a:cubicBezTo>
                <a:cubicBezTo>
                  <a:pt x="9386" y="6557"/>
                  <a:pt x="9343" y="6226"/>
                  <a:pt x="9500" y="5396"/>
                </a:cubicBezTo>
                <a:cubicBezTo>
                  <a:pt x="9661" y="4549"/>
                  <a:pt x="9833" y="4224"/>
                  <a:pt x="10080" y="4304"/>
                </a:cubicBezTo>
                <a:cubicBezTo>
                  <a:pt x="10280" y="4369"/>
                  <a:pt x="10607" y="4044"/>
                  <a:pt x="10771" y="3622"/>
                </a:cubicBezTo>
                <a:cubicBezTo>
                  <a:pt x="10915" y="3251"/>
                  <a:pt x="10864" y="2860"/>
                  <a:pt x="10660" y="2794"/>
                </a:cubicBezTo>
                <a:cubicBezTo>
                  <a:pt x="10604" y="2776"/>
                  <a:pt x="10629" y="2592"/>
                  <a:pt x="10708" y="2389"/>
                </a:cubicBezTo>
                <a:cubicBezTo>
                  <a:pt x="10800" y="2152"/>
                  <a:pt x="10798" y="1752"/>
                  <a:pt x="10713" y="1270"/>
                </a:cubicBezTo>
                <a:lnTo>
                  <a:pt x="10586" y="519"/>
                </a:lnTo>
                <a:lnTo>
                  <a:pt x="9996" y="444"/>
                </a:lnTo>
                <a:cubicBezTo>
                  <a:pt x="9671" y="403"/>
                  <a:pt x="9299" y="325"/>
                  <a:pt x="9174" y="270"/>
                </a:cubicBezTo>
                <a:cubicBezTo>
                  <a:pt x="9048" y="215"/>
                  <a:pt x="8443" y="121"/>
                  <a:pt x="7824" y="65"/>
                </a:cubicBezTo>
                <a:cubicBezTo>
                  <a:pt x="7324" y="19"/>
                  <a:pt x="7004" y="-3"/>
                  <a:pt x="6675" y="1"/>
                </a:cubicBezTo>
                <a:close/>
                <a:moveTo>
                  <a:pt x="20609" y="3484"/>
                </a:moveTo>
                <a:cubicBezTo>
                  <a:pt x="20627" y="3495"/>
                  <a:pt x="20645" y="3506"/>
                  <a:pt x="20662" y="3517"/>
                </a:cubicBezTo>
                <a:cubicBezTo>
                  <a:pt x="20658" y="3513"/>
                  <a:pt x="20661" y="3508"/>
                  <a:pt x="20656" y="3503"/>
                </a:cubicBezTo>
                <a:cubicBezTo>
                  <a:pt x="20645" y="3494"/>
                  <a:pt x="20625" y="3490"/>
                  <a:pt x="20609" y="3484"/>
                </a:cubicBezTo>
                <a:close/>
                <a:moveTo>
                  <a:pt x="21558" y="6233"/>
                </a:moveTo>
                <a:lnTo>
                  <a:pt x="21257" y="6573"/>
                </a:lnTo>
                <a:cubicBezTo>
                  <a:pt x="21070" y="6782"/>
                  <a:pt x="20689" y="7089"/>
                  <a:pt x="20408" y="7255"/>
                </a:cubicBezTo>
                <a:cubicBezTo>
                  <a:pt x="20385" y="7269"/>
                  <a:pt x="20383" y="7270"/>
                  <a:pt x="20361" y="7283"/>
                </a:cubicBezTo>
                <a:cubicBezTo>
                  <a:pt x="20356" y="7289"/>
                  <a:pt x="20363" y="7294"/>
                  <a:pt x="20356" y="7299"/>
                </a:cubicBezTo>
                <a:cubicBezTo>
                  <a:pt x="20413" y="7269"/>
                  <a:pt x="20560" y="7211"/>
                  <a:pt x="20572" y="7197"/>
                </a:cubicBezTo>
                <a:cubicBezTo>
                  <a:pt x="20600" y="7162"/>
                  <a:pt x="20841" y="6983"/>
                  <a:pt x="21110" y="6798"/>
                </a:cubicBezTo>
                <a:lnTo>
                  <a:pt x="21568" y="6482"/>
                </a:lnTo>
                <a:cubicBezTo>
                  <a:pt x="21567" y="6371"/>
                  <a:pt x="21560" y="6336"/>
                  <a:pt x="21558" y="6233"/>
                </a:cubicBezTo>
                <a:close/>
                <a:moveTo>
                  <a:pt x="20298" y="7330"/>
                </a:moveTo>
                <a:cubicBezTo>
                  <a:pt x="20286" y="7333"/>
                  <a:pt x="20273" y="7331"/>
                  <a:pt x="20261" y="7333"/>
                </a:cubicBezTo>
                <a:cubicBezTo>
                  <a:pt x="20166" y="7384"/>
                  <a:pt x="20061" y="7438"/>
                  <a:pt x="19997" y="7460"/>
                </a:cubicBezTo>
                <a:cubicBezTo>
                  <a:pt x="20098" y="7414"/>
                  <a:pt x="20221" y="7368"/>
                  <a:pt x="20298" y="7330"/>
                </a:cubicBezTo>
                <a:close/>
              </a:path>
            </a:pathLst>
          </a:custGeom>
        </p:spPr>
      </p:pic>
      <p:pic>
        <p:nvPicPr>
          <p:cNvPr id="121" name="greenfield-filter.jpg" descr="greenfield-filter.jpg"/>
          <p:cNvPicPr>
            <a:picLocks noChangeAspect="1"/>
          </p:cNvPicPr>
          <p:nvPr/>
        </p:nvPicPr>
        <p:blipFill>
          <a:blip r:embed="rId7">
            <a:extLst/>
          </a:blip>
          <a:srcRect l="14459" t="11433" r="14948" b="7245"/>
          <a:stretch>
            <a:fillRect/>
          </a:stretch>
        </p:blipFill>
        <p:spPr>
          <a:xfrm rot="21577337">
            <a:off x="5985705" y="3628370"/>
            <a:ext cx="946340" cy="15117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7" h="21576" extrusionOk="0">
                <a:moveTo>
                  <a:pt x="10155" y="2"/>
                </a:moveTo>
                <a:cubicBezTo>
                  <a:pt x="10091" y="7"/>
                  <a:pt x="10033" y="15"/>
                  <a:pt x="9993" y="36"/>
                </a:cubicBezTo>
                <a:cubicBezTo>
                  <a:pt x="9927" y="70"/>
                  <a:pt x="9876" y="67"/>
                  <a:pt x="9840" y="30"/>
                </a:cubicBezTo>
                <a:cubicBezTo>
                  <a:pt x="9804" y="-7"/>
                  <a:pt x="9734" y="-4"/>
                  <a:pt x="9633" y="30"/>
                </a:cubicBezTo>
                <a:cubicBezTo>
                  <a:pt x="9550" y="58"/>
                  <a:pt x="9455" y="65"/>
                  <a:pt x="9426" y="47"/>
                </a:cubicBezTo>
                <a:cubicBezTo>
                  <a:pt x="9398" y="29"/>
                  <a:pt x="9279" y="83"/>
                  <a:pt x="9156" y="166"/>
                </a:cubicBezTo>
                <a:cubicBezTo>
                  <a:pt x="9047" y="241"/>
                  <a:pt x="8989" y="283"/>
                  <a:pt x="8968" y="365"/>
                </a:cubicBezTo>
                <a:cubicBezTo>
                  <a:pt x="9005" y="428"/>
                  <a:pt x="9039" y="614"/>
                  <a:pt x="9039" y="852"/>
                </a:cubicBezTo>
                <a:cubicBezTo>
                  <a:pt x="9039" y="1125"/>
                  <a:pt x="9074" y="1360"/>
                  <a:pt x="9120" y="1378"/>
                </a:cubicBezTo>
                <a:cubicBezTo>
                  <a:pt x="9244" y="1426"/>
                  <a:pt x="9236" y="2299"/>
                  <a:pt x="9138" y="2981"/>
                </a:cubicBezTo>
                <a:cubicBezTo>
                  <a:pt x="9136" y="3260"/>
                  <a:pt x="9113" y="3431"/>
                  <a:pt x="9048" y="3480"/>
                </a:cubicBezTo>
                <a:cubicBezTo>
                  <a:pt x="9041" y="3485"/>
                  <a:pt x="9046" y="3497"/>
                  <a:pt x="9039" y="3503"/>
                </a:cubicBezTo>
                <a:cubicBezTo>
                  <a:pt x="9019" y="3572"/>
                  <a:pt x="9012" y="3565"/>
                  <a:pt x="8994" y="3622"/>
                </a:cubicBezTo>
                <a:cubicBezTo>
                  <a:pt x="8995" y="3623"/>
                  <a:pt x="8993" y="3626"/>
                  <a:pt x="8994" y="3627"/>
                </a:cubicBezTo>
                <a:cubicBezTo>
                  <a:pt x="9026" y="3659"/>
                  <a:pt x="9013" y="3716"/>
                  <a:pt x="8959" y="3757"/>
                </a:cubicBezTo>
                <a:cubicBezTo>
                  <a:pt x="8954" y="3761"/>
                  <a:pt x="8945" y="3765"/>
                  <a:pt x="8941" y="3769"/>
                </a:cubicBezTo>
                <a:cubicBezTo>
                  <a:pt x="8928" y="3809"/>
                  <a:pt x="8915" y="3851"/>
                  <a:pt x="8905" y="3882"/>
                </a:cubicBezTo>
                <a:cubicBezTo>
                  <a:pt x="8929" y="3907"/>
                  <a:pt x="8912" y="3941"/>
                  <a:pt x="8878" y="3961"/>
                </a:cubicBezTo>
                <a:cubicBezTo>
                  <a:pt x="8864" y="3995"/>
                  <a:pt x="8845" y="4088"/>
                  <a:pt x="8833" y="4109"/>
                </a:cubicBezTo>
                <a:cubicBezTo>
                  <a:pt x="8855" y="4160"/>
                  <a:pt x="8837" y="4214"/>
                  <a:pt x="8788" y="4233"/>
                </a:cubicBezTo>
                <a:cubicBezTo>
                  <a:pt x="8736" y="4253"/>
                  <a:pt x="8709" y="4301"/>
                  <a:pt x="8734" y="4341"/>
                </a:cubicBezTo>
                <a:cubicBezTo>
                  <a:pt x="8758" y="4381"/>
                  <a:pt x="8742" y="4431"/>
                  <a:pt x="8698" y="4449"/>
                </a:cubicBezTo>
                <a:cubicBezTo>
                  <a:pt x="8653" y="4466"/>
                  <a:pt x="8633" y="4497"/>
                  <a:pt x="8653" y="4516"/>
                </a:cubicBezTo>
                <a:cubicBezTo>
                  <a:pt x="8700" y="4565"/>
                  <a:pt x="8485" y="5085"/>
                  <a:pt x="7906" y="6323"/>
                </a:cubicBezTo>
                <a:cubicBezTo>
                  <a:pt x="7516" y="7157"/>
                  <a:pt x="7371" y="7435"/>
                  <a:pt x="7276" y="7502"/>
                </a:cubicBezTo>
                <a:cubicBezTo>
                  <a:pt x="7274" y="7530"/>
                  <a:pt x="7274" y="7562"/>
                  <a:pt x="7258" y="7592"/>
                </a:cubicBezTo>
                <a:cubicBezTo>
                  <a:pt x="7119" y="7856"/>
                  <a:pt x="6936" y="8180"/>
                  <a:pt x="6790" y="8419"/>
                </a:cubicBezTo>
                <a:cubicBezTo>
                  <a:pt x="6697" y="8570"/>
                  <a:pt x="6640" y="8704"/>
                  <a:pt x="6664" y="8719"/>
                </a:cubicBezTo>
                <a:cubicBezTo>
                  <a:pt x="6688" y="8734"/>
                  <a:pt x="6586" y="8846"/>
                  <a:pt x="6439" y="8963"/>
                </a:cubicBezTo>
                <a:cubicBezTo>
                  <a:pt x="6258" y="9107"/>
                  <a:pt x="6188" y="9206"/>
                  <a:pt x="6223" y="9275"/>
                </a:cubicBezTo>
                <a:cubicBezTo>
                  <a:pt x="6251" y="9331"/>
                  <a:pt x="6235" y="9392"/>
                  <a:pt x="6187" y="9410"/>
                </a:cubicBezTo>
                <a:cubicBezTo>
                  <a:pt x="6139" y="9429"/>
                  <a:pt x="6097" y="9503"/>
                  <a:pt x="6097" y="9569"/>
                </a:cubicBezTo>
                <a:cubicBezTo>
                  <a:pt x="6097" y="9635"/>
                  <a:pt x="6076" y="9702"/>
                  <a:pt x="6043" y="9722"/>
                </a:cubicBezTo>
                <a:cubicBezTo>
                  <a:pt x="6010" y="9742"/>
                  <a:pt x="5969" y="9821"/>
                  <a:pt x="5953" y="9898"/>
                </a:cubicBezTo>
                <a:cubicBezTo>
                  <a:pt x="5937" y="9974"/>
                  <a:pt x="5889" y="10079"/>
                  <a:pt x="5845" y="10130"/>
                </a:cubicBezTo>
                <a:cubicBezTo>
                  <a:pt x="5801" y="10181"/>
                  <a:pt x="5764" y="10281"/>
                  <a:pt x="5764" y="10351"/>
                </a:cubicBezTo>
                <a:cubicBezTo>
                  <a:pt x="5764" y="10421"/>
                  <a:pt x="5687" y="10524"/>
                  <a:pt x="5593" y="10577"/>
                </a:cubicBezTo>
                <a:cubicBezTo>
                  <a:pt x="5499" y="10631"/>
                  <a:pt x="5444" y="10704"/>
                  <a:pt x="5467" y="10742"/>
                </a:cubicBezTo>
                <a:cubicBezTo>
                  <a:pt x="5490" y="10779"/>
                  <a:pt x="5478" y="10823"/>
                  <a:pt x="5440" y="10838"/>
                </a:cubicBezTo>
                <a:cubicBezTo>
                  <a:pt x="5430" y="10842"/>
                  <a:pt x="5423" y="10859"/>
                  <a:pt x="5413" y="10866"/>
                </a:cubicBezTo>
                <a:cubicBezTo>
                  <a:pt x="5447" y="10879"/>
                  <a:pt x="5476" y="10886"/>
                  <a:pt x="5503" y="10878"/>
                </a:cubicBezTo>
                <a:cubicBezTo>
                  <a:pt x="5531" y="10869"/>
                  <a:pt x="5569" y="10923"/>
                  <a:pt x="5584" y="10996"/>
                </a:cubicBezTo>
                <a:cubicBezTo>
                  <a:pt x="5601" y="11082"/>
                  <a:pt x="5561" y="11146"/>
                  <a:pt x="5476" y="11166"/>
                </a:cubicBezTo>
                <a:cubicBezTo>
                  <a:pt x="5382" y="11189"/>
                  <a:pt x="5363" y="11212"/>
                  <a:pt x="5422" y="11257"/>
                </a:cubicBezTo>
                <a:cubicBezTo>
                  <a:pt x="5505" y="11320"/>
                  <a:pt x="5379" y="11851"/>
                  <a:pt x="5170" y="12294"/>
                </a:cubicBezTo>
                <a:cubicBezTo>
                  <a:pt x="5122" y="12395"/>
                  <a:pt x="5067" y="12502"/>
                  <a:pt x="5053" y="12531"/>
                </a:cubicBezTo>
                <a:cubicBezTo>
                  <a:pt x="5039" y="12561"/>
                  <a:pt x="5024" y="12601"/>
                  <a:pt x="5017" y="12622"/>
                </a:cubicBezTo>
                <a:cubicBezTo>
                  <a:pt x="4953" y="12824"/>
                  <a:pt x="4428" y="13612"/>
                  <a:pt x="4162" y="13902"/>
                </a:cubicBezTo>
                <a:cubicBezTo>
                  <a:pt x="3866" y="14226"/>
                  <a:pt x="3271" y="15093"/>
                  <a:pt x="2408" y="16468"/>
                </a:cubicBezTo>
                <a:cubicBezTo>
                  <a:pt x="2062" y="17018"/>
                  <a:pt x="1863" y="17307"/>
                  <a:pt x="1751" y="17408"/>
                </a:cubicBezTo>
                <a:cubicBezTo>
                  <a:pt x="1807" y="17456"/>
                  <a:pt x="1801" y="17482"/>
                  <a:pt x="1706" y="17505"/>
                </a:cubicBezTo>
                <a:cubicBezTo>
                  <a:pt x="1563" y="17539"/>
                  <a:pt x="1375" y="17877"/>
                  <a:pt x="1454" y="17958"/>
                </a:cubicBezTo>
                <a:cubicBezTo>
                  <a:pt x="1480" y="17984"/>
                  <a:pt x="1435" y="18055"/>
                  <a:pt x="1355" y="18111"/>
                </a:cubicBezTo>
                <a:cubicBezTo>
                  <a:pt x="1275" y="18166"/>
                  <a:pt x="1195" y="18265"/>
                  <a:pt x="1184" y="18332"/>
                </a:cubicBezTo>
                <a:cubicBezTo>
                  <a:pt x="1160" y="18469"/>
                  <a:pt x="755" y="19104"/>
                  <a:pt x="626" y="19204"/>
                </a:cubicBezTo>
                <a:cubicBezTo>
                  <a:pt x="579" y="19240"/>
                  <a:pt x="564" y="19272"/>
                  <a:pt x="599" y="19272"/>
                </a:cubicBezTo>
                <a:cubicBezTo>
                  <a:pt x="633" y="19272"/>
                  <a:pt x="616" y="19305"/>
                  <a:pt x="563" y="19346"/>
                </a:cubicBezTo>
                <a:cubicBezTo>
                  <a:pt x="509" y="19386"/>
                  <a:pt x="478" y="19445"/>
                  <a:pt x="491" y="19482"/>
                </a:cubicBezTo>
                <a:cubicBezTo>
                  <a:pt x="504" y="19518"/>
                  <a:pt x="398" y="19569"/>
                  <a:pt x="248" y="19595"/>
                </a:cubicBezTo>
                <a:cubicBezTo>
                  <a:pt x="30" y="19632"/>
                  <a:pt x="-18" y="19665"/>
                  <a:pt x="5" y="19759"/>
                </a:cubicBezTo>
                <a:cubicBezTo>
                  <a:pt x="23" y="19833"/>
                  <a:pt x="85" y="19878"/>
                  <a:pt x="185" y="19878"/>
                </a:cubicBezTo>
                <a:cubicBezTo>
                  <a:pt x="309" y="19879"/>
                  <a:pt x="348" y="19915"/>
                  <a:pt x="347" y="20048"/>
                </a:cubicBezTo>
                <a:cubicBezTo>
                  <a:pt x="346" y="20232"/>
                  <a:pt x="529" y="20288"/>
                  <a:pt x="608" y="20127"/>
                </a:cubicBezTo>
                <a:cubicBezTo>
                  <a:pt x="633" y="20076"/>
                  <a:pt x="689" y="19992"/>
                  <a:pt x="734" y="19940"/>
                </a:cubicBezTo>
                <a:cubicBezTo>
                  <a:pt x="778" y="19888"/>
                  <a:pt x="787" y="19817"/>
                  <a:pt x="752" y="19782"/>
                </a:cubicBezTo>
                <a:cubicBezTo>
                  <a:pt x="680" y="19709"/>
                  <a:pt x="713" y="19481"/>
                  <a:pt x="806" y="19402"/>
                </a:cubicBezTo>
                <a:cubicBezTo>
                  <a:pt x="840" y="19373"/>
                  <a:pt x="931" y="19244"/>
                  <a:pt x="1013" y="19113"/>
                </a:cubicBezTo>
                <a:cubicBezTo>
                  <a:pt x="1094" y="18983"/>
                  <a:pt x="1207" y="18812"/>
                  <a:pt x="1256" y="18740"/>
                </a:cubicBezTo>
                <a:cubicBezTo>
                  <a:pt x="1304" y="18667"/>
                  <a:pt x="1350" y="18572"/>
                  <a:pt x="1364" y="18530"/>
                </a:cubicBezTo>
                <a:cubicBezTo>
                  <a:pt x="1377" y="18488"/>
                  <a:pt x="1428" y="18408"/>
                  <a:pt x="1472" y="18349"/>
                </a:cubicBezTo>
                <a:cubicBezTo>
                  <a:pt x="1695" y="18049"/>
                  <a:pt x="1814" y="17847"/>
                  <a:pt x="1814" y="17794"/>
                </a:cubicBezTo>
                <a:cubicBezTo>
                  <a:pt x="1814" y="17761"/>
                  <a:pt x="1859" y="17697"/>
                  <a:pt x="1904" y="17646"/>
                </a:cubicBezTo>
                <a:cubicBezTo>
                  <a:pt x="1948" y="17596"/>
                  <a:pt x="2054" y="17441"/>
                  <a:pt x="2147" y="17306"/>
                </a:cubicBezTo>
                <a:cubicBezTo>
                  <a:pt x="2165" y="17280"/>
                  <a:pt x="2190" y="17262"/>
                  <a:pt x="2210" y="17239"/>
                </a:cubicBezTo>
                <a:cubicBezTo>
                  <a:pt x="2239" y="17164"/>
                  <a:pt x="2270" y="17091"/>
                  <a:pt x="2318" y="17035"/>
                </a:cubicBezTo>
                <a:cubicBezTo>
                  <a:pt x="2410" y="16926"/>
                  <a:pt x="2489" y="16801"/>
                  <a:pt x="2489" y="16757"/>
                </a:cubicBezTo>
                <a:cubicBezTo>
                  <a:pt x="2489" y="16713"/>
                  <a:pt x="2522" y="16638"/>
                  <a:pt x="2561" y="16587"/>
                </a:cubicBezTo>
                <a:cubicBezTo>
                  <a:pt x="2599" y="16537"/>
                  <a:pt x="2683" y="16425"/>
                  <a:pt x="2750" y="16338"/>
                </a:cubicBezTo>
                <a:cubicBezTo>
                  <a:pt x="2796" y="16277"/>
                  <a:pt x="2858" y="16237"/>
                  <a:pt x="2920" y="16208"/>
                </a:cubicBezTo>
                <a:cubicBezTo>
                  <a:pt x="2956" y="16050"/>
                  <a:pt x="3018" y="15895"/>
                  <a:pt x="3145" y="15720"/>
                </a:cubicBezTo>
                <a:cubicBezTo>
                  <a:pt x="3391" y="15384"/>
                  <a:pt x="3663" y="14928"/>
                  <a:pt x="3703" y="14780"/>
                </a:cubicBezTo>
                <a:cubicBezTo>
                  <a:pt x="3714" y="14743"/>
                  <a:pt x="3772" y="14721"/>
                  <a:pt x="3847" y="14707"/>
                </a:cubicBezTo>
                <a:cubicBezTo>
                  <a:pt x="3858" y="14608"/>
                  <a:pt x="3922" y="14485"/>
                  <a:pt x="4045" y="14327"/>
                </a:cubicBezTo>
                <a:cubicBezTo>
                  <a:pt x="4159" y="14182"/>
                  <a:pt x="4252" y="14048"/>
                  <a:pt x="4252" y="14027"/>
                </a:cubicBezTo>
                <a:cubicBezTo>
                  <a:pt x="4253" y="14005"/>
                  <a:pt x="4368" y="13872"/>
                  <a:pt x="4504" y="13732"/>
                </a:cubicBezTo>
                <a:cubicBezTo>
                  <a:pt x="4927" y="13299"/>
                  <a:pt x="5467" y="12174"/>
                  <a:pt x="5674" y="11314"/>
                </a:cubicBezTo>
                <a:cubicBezTo>
                  <a:pt x="5757" y="10970"/>
                  <a:pt x="6024" y="10302"/>
                  <a:pt x="6322" y="9677"/>
                </a:cubicBezTo>
                <a:cubicBezTo>
                  <a:pt x="6391" y="9531"/>
                  <a:pt x="6602" y="9188"/>
                  <a:pt x="6790" y="8912"/>
                </a:cubicBezTo>
                <a:cubicBezTo>
                  <a:pt x="6978" y="8636"/>
                  <a:pt x="7160" y="8328"/>
                  <a:pt x="7195" y="8227"/>
                </a:cubicBezTo>
                <a:cubicBezTo>
                  <a:pt x="7229" y="8125"/>
                  <a:pt x="7352" y="7839"/>
                  <a:pt x="7474" y="7592"/>
                </a:cubicBezTo>
                <a:cubicBezTo>
                  <a:pt x="7595" y="7345"/>
                  <a:pt x="7708" y="7103"/>
                  <a:pt x="7726" y="7060"/>
                </a:cubicBezTo>
                <a:cubicBezTo>
                  <a:pt x="7864" y="6716"/>
                  <a:pt x="8061" y="6322"/>
                  <a:pt x="8158" y="6187"/>
                </a:cubicBezTo>
                <a:cubicBezTo>
                  <a:pt x="8221" y="6098"/>
                  <a:pt x="8299" y="5920"/>
                  <a:pt x="8329" y="5791"/>
                </a:cubicBezTo>
                <a:cubicBezTo>
                  <a:pt x="8358" y="5662"/>
                  <a:pt x="8441" y="5478"/>
                  <a:pt x="8509" y="5383"/>
                </a:cubicBezTo>
                <a:cubicBezTo>
                  <a:pt x="8587" y="5273"/>
                  <a:pt x="8623" y="5234"/>
                  <a:pt x="8698" y="5242"/>
                </a:cubicBezTo>
                <a:cubicBezTo>
                  <a:pt x="8722" y="5244"/>
                  <a:pt x="8753" y="5253"/>
                  <a:pt x="8788" y="5264"/>
                </a:cubicBezTo>
                <a:cubicBezTo>
                  <a:pt x="8915" y="5307"/>
                  <a:pt x="8945" y="5356"/>
                  <a:pt x="8905" y="5491"/>
                </a:cubicBezTo>
                <a:cubicBezTo>
                  <a:pt x="8876" y="5585"/>
                  <a:pt x="8818" y="5702"/>
                  <a:pt x="8779" y="5751"/>
                </a:cubicBezTo>
                <a:cubicBezTo>
                  <a:pt x="8739" y="5800"/>
                  <a:pt x="8707" y="5883"/>
                  <a:pt x="8707" y="5938"/>
                </a:cubicBezTo>
                <a:cubicBezTo>
                  <a:pt x="8707" y="5994"/>
                  <a:pt x="8655" y="6109"/>
                  <a:pt x="8590" y="6193"/>
                </a:cubicBezTo>
                <a:cubicBezTo>
                  <a:pt x="8525" y="6278"/>
                  <a:pt x="8442" y="6481"/>
                  <a:pt x="8410" y="6641"/>
                </a:cubicBezTo>
                <a:cubicBezTo>
                  <a:pt x="8377" y="6800"/>
                  <a:pt x="8321" y="6951"/>
                  <a:pt x="8284" y="6980"/>
                </a:cubicBezTo>
                <a:cubicBezTo>
                  <a:pt x="8247" y="7010"/>
                  <a:pt x="8189" y="7144"/>
                  <a:pt x="8158" y="7275"/>
                </a:cubicBezTo>
                <a:cubicBezTo>
                  <a:pt x="8127" y="7406"/>
                  <a:pt x="8060" y="7540"/>
                  <a:pt x="8014" y="7575"/>
                </a:cubicBezTo>
                <a:cubicBezTo>
                  <a:pt x="7908" y="7655"/>
                  <a:pt x="7904" y="7887"/>
                  <a:pt x="7987" y="8566"/>
                </a:cubicBezTo>
                <a:cubicBezTo>
                  <a:pt x="8042" y="9020"/>
                  <a:pt x="8026" y="9161"/>
                  <a:pt x="7870" y="9569"/>
                </a:cubicBezTo>
                <a:cubicBezTo>
                  <a:pt x="7769" y="9831"/>
                  <a:pt x="7632" y="10074"/>
                  <a:pt x="7564" y="10107"/>
                </a:cubicBezTo>
                <a:cubicBezTo>
                  <a:pt x="7495" y="10140"/>
                  <a:pt x="7447" y="10190"/>
                  <a:pt x="7456" y="10215"/>
                </a:cubicBezTo>
                <a:cubicBezTo>
                  <a:pt x="7486" y="10298"/>
                  <a:pt x="7330" y="10465"/>
                  <a:pt x="6880" y="10849"/>
                </a:cubicBezTo>
                <a:cubicBezTo>
                  <a:pt x="6635" y="11058"/>
                  <a:pt x="6439" y="11256"/>
                  <a:pt x="6439" y="11285"/>
                </a:cubicBezTo>
                <a:cubicBezTo>
                  <a:pt x="6439" y="11315"/>
                  <a:pt x="6360" y="11362"/>
                  <a:pt x="6268" y="11393"/>
                </a:cubicBezTo>
                <a:cubicBezTo>
                  <a:pt x="6166" y="11427"/>
                  <a:pt x="6097" y="11502"/>
                  <a:pt x="6097" y="11586"/>
                </a:cubicBezTo>
                <a:cubicBezTo>
                  <a:pt x="6097" y="11745"/>
                  <a:pt x="5932" y="12132"/>
                  <a:pt x="5827" y="12220"/>
                </a:cubicBezTo>
                <a:cubicBezTo>
                  <a:pt x="5720" y="12310"/>
                  <a:pt x="5728" y="12699"/>
                  <a:pt x="5845" y="13070"/>
                </a:cubicBezTo>
                <a:cubicBezTo>
                  <a:pt x="5955" y="13418"/>
                  <a:pt x="5915" y="13614"/>
                  <a:pt x="5593" y="14276"/>
                </a:cubicBezTo>
                <a:cubicBezTo>
                  <a:pt x="5508" y="14451"/>
                  <a:pt x="5415" y="14678"/>
                  <a:pt x="5386" y="14780"/>
                </a:cubicBezTo>
                <a:cubicBezTo>
                  <a:pt x="5383" y="14790"/>
                  <a:pt x="5372" y="14804"/>
                  <a:pt x="5368" y="14814"/>
                </a:cubicBezTo>
                <a:cubicBezTo>
                  <a:pt x="5405" y="14910"/>
                  <a:pt x="5387" y="15099"/>
                  <a:pt x="5296" y="15267"/>
                </a:cubicBezTo>
                <a:cubicBezTo>
                  <a:pt x="5237" y="15377"/>
                  <a:pt x="5187" y="15470"/>
                  <a:pt x="5188" y="15477"/>
                </a:cubicBezTo>
                <a:cubicBezTo>
                  <a:pt x="5189" y="15484"/>
                  <a:pt x="5166" y="15530"/>
                  <a:pt x="5143" y="15573"/>
                </a:cubicBezTo>
                <a:cubicBezTo>
                  <a:pt x="5120" y="15617"/>
                  <a:pt x="5086" y="15732"/>
                  <a:pt x="5062" y="15834"/>
                </a:cubicBezTo>
                <a:cubicBezTo>
                  <a:pt x="5019" y="16017"/>
                  <a:pt x="4976" y="16126"/>
                  <a:pt x="4927" y="16230"/>
                </a:cubicBezTo>
                <a:lnTo>
                  <a:pt x="4954" y="16247"/>
                </a:lnTo>
                <a:lnTo>
                  <a:pt x="4810" y="16615"/>
                </a:lnTo>
                <a:cubicBezTo>
                  <a:pt x="4732" y="16819"/>
                  <a:pt x="4675" y="17049"/>
                  <a:pt x="4675" y="17125"/>
                </a:cubicBezTo>
                <a:cubicBezTo>
                  <a:pt x="4675" y="17202"/>
                  <a:pt x="4618" y="17278"/>
                  <a:pt x="4549" y="17295"/>
                </a:cubicBezTo>
                <a:cubicBezTo>
                  <a:pt x="4513" y="17304"/>
                  <a:pt x="4480" y="17332"/>
                  <a:pt x="4459" y="17363"/>
                </a:cubicBezTo>
                <a:cubicBezTo>
                  <a:pt x="4487" y="17446"/>
                  <a:pt x="4466" y="17579"/>
                  <a:pt x="4387" y="17805"/>
                </a:cubicBezTo>
                <a:cubicBezTo>
                  <a:pt x="4314" y="18015"/>
                  <a:pt x="4247" y="18231"/>
                  <a:pt x="4234" y="18286"/>
                </a:cubicBezTo>
                <a:cubicBezTo>
                  <a:pt x="4196" y="18460"/>
                  <a:pt x="4028" y="18439"/>
                  <a:pt x="3829" y="18230"/>
                </a:cubicBezTo>
                <a:cubicBezTo>
                  <a:pt x="3719" y="18114"/>
                  <a:pt x="3626" y="18055"/>
                  <a:pt x="3604" y="18094"/>
                </a:cubicBezTo>
                <a:cubicBezTo>
                  <a:pt x="3584" y="18131"/>
                  <a:pt x="3625" y="18220"/>
                  <a:pt x="3694" y="18286"/>
                </a:cubicBezTo>
                <a:cubicBezTo>
                  <a:pt x="3764" y="18353"/>
                  <a:pt x="3832" y="18465"/>
                  <a:pt x="3847" y="18536"/>
                </a:cubicBezTo>
                <a:cubicBezTo>
                  <a:pt x="3908" y="18804"/>
                  <a:pt x="4408" y="18669"/>
                  <a:pt x="4414" y="18383"/>
                </a:cubicBezTo>
                <a:cubicBezTo>
                  <a:pt x="4418" y="18227"/>
                  <a:pt x="4661" y="17502"/>
                  <a:pt x="4765" y="17329"/>
                </a:cubicBezTo>
                <a:cubicBezTo>
                  <a:pt x="4811" y="17254"/>
                  <a:pt x="4843" y="17239"/>
                  <a:pt x="4891" y="17244"/>
                </a:cubicBezTo>
                <a:cubicBezTo>
                  <a:pt x="4892" y="17241"/>
                  <a:pt x="4891" y="17236"/>
                  <a:pt x="4891" y="17233"/>
                </a:cubicBezTo>
                <a:cubicBezTo>
                  <a:pt x="4910" y="17088"/>
                  <a:pt x="4934" y="16864"/>
                  <a:pt x="4945" y="16734"/>
                </a:cubicBezTo>
                <a:cubicBezTo>
                  <a:pt x="4949" y="16693"/>
                  <a:pt x="4965" y="16680"/>
                  <a:pt x="4972" y="16649"/>
                </a:cubicBezTo>
                <a:cubicBezTo>
                  <a:pt x="4981" y="16538"/>
                  <a:pt x="5008" y="16452"/>
                  <a:pt x="5080" y="16400"/>
                </a:cubicBezTo>
                <a:cubicBezTo>
                  <a:pt x="5156" y="16346"/>
                  <a:pt x="5203" y="16283"/>
                  <a:pt x="5188" y="16264"/>
                </a:cubicBezTo>
                <a:cubicBezTo>
                  <a:pt x="5096" y="16150"/>
                  <a:pt x="5335" y="15660"/>
                  <a:pt x="5494" y="15556"/>
                </a:cubicBezTo>
                <a:cubicBezTo>
                  <a:pt x="5445" y="15535"/>
                  <a:pt x="5432" y="15507"/>
                  <a:pt x="5467" y="15471"/>
                </a:cubicBezTo>
                <a:cubicBezTo>
                  <a:pt x="5491" y="15447"/>
                  <a:pt x="5527" y="15278"/>
                  <a:pt x="5557" y="15092"/>
                </a:cubicBezTo>
                <a:cubicBezTo>
                  <a:pt x="5587" y="14905"/>
                  <a:pt x="5651" y="14729"/>
                  <a:pt x="5692" y="14701"/>
                </a:cubicBezTo>
                <a:cubicBezTo>
                  <a:pt x="5733" y="14673"/>
                  <a:pt x="5764" y="14586"/>
                  <a:pt x="5764" y="14503"/>
                </a:cubicBezTo>
                <a:cubicBezTo>
                  <a:pt x="5764" y="14420"/>
                  <a:pt x="5818" y="14287"/>
                  <a:pt x="5881" y="14208"/>
                </a:cubicBezTo>
                <a:cubicBezTo>
                  <a:pt x="5944" y="14130"/>
                  <a:pt x="6017" y="13877"/>
                  <a:pt x="6043" y="13647"/>
                </a:cubicBezTo>
                <a:cubicBezTo>
                  <a:pt x="6047" y="13611"/>
                  <a:pt x="6047" y="13595"/>
                  <a:pt x="6052" y="13562"/>
                </a:cubicBezTo>
                <a:cubicBezTo>
                  <a:pt x="6028" y="13290"/>
                  <a:pt x="5980" y="12987"/>
                  <a:pt x="5935" y="12883"/>
                </a:cubicBezTo>
                <a:cubicBezTo>
                  <a:pt x="5869" y="12727"/>
                  <a:pt x="5890" y="12570"/>
                  <a:pt x="6025" y="12180"/>
                </a:cubicBezTo>
                <a:cubicBezTo>
                  <a:pt x="6206" y="11658"/>
                  <a:pt x="6266" y="11583"/>
                  <a:pt x="7051" y="10849"/>
                </a:cubicBezTo>
                <a:cubicBezTo>
                  <a:pt x="7447" y="10478"/>
                  <a:pt x="7745" y="10135"/>
                  <a:pt x="7825" y="9966"/>
                </a:cubicBezTo>
                <a:cubicBezTo>
                  <a:pt x="7831" y="9951"/>
                  <a:pt x="7859" y="9907"/>
                  <a:pt x="7888" y="9864"/>
                </a:cubicBezTo>
                <a:cubicBezTo>
                  <a:pt x="7971" y="9735"/>
                  <a:pt x="8120" y="9344"/>
                  <a:pt x="8104" y="9297"/>
                </a:cubicBezTo>
                <a:cubicBezTo>
                  <a:pt x="8095" y="9274"/>
                  <a:pt x="8113" y="9216"/>
                  <a:pt x="8140" y="9173"/>
                </a:cubicBezTo>
                <a:cubicBezTo>
                  <a:pt x="8289" y="8932"/>
                  <a:pt x="8207" y="8124"/>
                  <a:pt x="8023" y="7994"/>
                </a:cubicBezTo>
                <a:cubicBezTo>
                  <a:pt x="7986" y="7969"/>
                  <a:pt x="8014" y="7888"/>
                  <a:pt x="8086" y="7819"/>
                </a:cubicBezTo>
                <a:cubicBezTo>
                  <a:pt x="8185" y="7724"/>
                  <a:pt x="8194" y="7675"/>
                  <a:pt x="8122" y="7621"/>
                </a:cubicBezTo>
                <a:cubicBezTo>
                  <a:pt x="8047" y="7564"/>
                  <a:pt x="8085" y="7511"/>
                  <a:pt x="8275" y="7383"/>
                </a:cubicBezTo>
                <a:cubicBezTo>
                  <a:pt x="8238" y="7355"/>
                  <a:pt x="8238" y="7309"/>
                  <a:pt x="8275" y="7207"/>
                </a:cubicBezTo>
                <a:cubicBezTo>
                  <a:pt x="8355" y="6982"/>
                  <a:pt x="8444" y="6894"/>
                  <a:pt x="8536" y="6929"/>
                </a:cubicBezTo>
                <a:cubicBezTo>
                  <a:pt x="8636" y="6969"/>
                  <a:pt x="8707" y="6732"/>
                  <a:pt x="8617" y="6663"/>
                </a:cubicBezTo>
                <a:cubicBezTo>
                  <a:pt x="8529" y="6597"/>
                  <a:pt x="8583" y="6427"/>
                  <a:pt x="8761" y="6176"/>
                </a:cubicBezTo>
                <a:cubicBezTo>
                  <a:pt x="8828" y="6081"/>
                  <a:pt x="8853" y="5980"/>
                  <a:pt x="8824" y="5950"/>
                </a:cubicBezTo>
                <a:cubicBezTo>
                  <a:pt x="8794" y="5920"/>
                  <a:pt x="8830" y="5834"/>
                  <a:pt x="8905" y="5763"/>
                </a:cubicBezTo>
                <a:cubicBezTo>
                  <a:pt x="8979" y="5691"/>
                  <a:pt x="9091" y="5490"/>
                  <a:pt x="9147" y="5315"/>
                </a:cubicBezTo>
                <a:cubicBezTo>
                  <a:pt x="9204" y="5140"/>
                  <a:pt x="9290" y="4998"/>
                  <a:pt x="9336" y="4998"/>
                </a:cubicBezTo>
                <a:cubicBezTo>
                  <a:pt x="9464" y="4999"/>
                  <a:pt x="9588" y="6566"/>
                  <a:pt x="9471" y="6709"/>
                </a:cubicBezTo>
                <a:cubicBezTo>
                  <a:pt x="9461" y="6722"/>
                  <a:pt x="9446" y="6762"/>
                  <a:pt x="9435" y="6788"/>
                </a:cubicBezTo>
                <a:cubicBezTo>
                  <a:pt x="9457" y="6864"/>
                  <a:pt x="9476" y="6976"/>
                  <a:pt x="9498" y="7139"/>
                </a:cubicBezTo>
                <a:cubicBezTo>
                  <a:pt x="9597" y="7852"/>
                  <a:pt x="9592" y="8075"/>
                  <a:pt x="9480" y="8102"/>
                </a:cubicBezTo>
                <a:cubicBezTo>
                  <a:pt x="9418" y="8117"/>
                  <a:pt x="9383" y="8210"/>
                  <a:pt x="9390" y="8323"/>
                </a:cubicBezTo>
                <a:cubicBezTo>
                  <a:pt x="9404" y="8542"/>
                  <a:pt x="9194" y="8827"/>
                  <a:pt x="8896" y="9003"/>
                </a:cubicBezTo>
                <a:cubicBezTo>
                  <a:pt x="8784" y="9068"/>
                  <a:pt x="8715" y="9144"/>
                  <a:pt x="8743" y="9173"/>
                </a:cubicBezTo>
                <a:cubicBezTo>
                  <a:pt x="8770" y="9201"/>
                  <a:pt x="8737" y="9302"/>
                  <a:pt x="8662" y="9393"/>
                </a:cubicBezTo>
                <a:cubicBezTo>
                  <a:pt x="8558" y="9519"/>
                  <a:pt x="8514" y="9751"/>
                  <a:pt x="8491" y="10356"/>
                </a:cubicBezTo>
                <a:cubicBezTo>
                  <a:pt x="8462" y="11080"/>
                  <a:pt x="8479" y="11187"/>
                  <a:pt x="8644" y="11450"/>
                </a:cubicBezTo>
                <a:cubicBezTo>
                  <a:pt x="8744" y="11609"/>
                  <a:pt x="8891" y="11796"/>
                  <a:pt x="8968" y="11869"/>
                </a:cubicBezTo>
                <a:cubicBezTo>
                  <a:pt x="9270" y="12156"/>
                  <a:pt x="9461" y="12446"/>
                  <a:pt x="9372" y="12481"/>
                </a:cubicBezTo>
                <a:cubicBezTo>
                  <a:pt x="9317" y="12502"/>
                  <a:pt x="9336" y="12541"/>
                  <a:pt x="9426" y="12582"/>
                </a:cubicBezTo>
                <a:cubicBezTo>
                  <a:pt x="9544" y="12637"/>
                  <a:pt x="9559" y="12692"/>
                  <a:pt x="9507" y="12905"/>
                </a:cubicBezTo>
                <a:cubicBezTo>
                  <a:pt x="9473" y="13048"/>
                  <a:pt x="9438" y="13247"/>
                  <a:pt x="9426" y="13341"/>
                </a:cubicBezTo>
                <a:cubicBezTo>
                  <a:pt x="9415" y="13436"/>
                  <a:pt x="9375" y="13527"/>
                  <a:pt x="9345" y="13545"/>
                </a:cubicBezTo>
                <a:cubicBezTo>
                  <a:pt x="9315" y="13564"/>
                  <a:pt x="9292" y="13618"/>
                  <a:pt x="9291" y="13664"/>
                </a:cubicBezTo>
                <a:cubicBezTo>
                  <a:pt x="9291" y="13673"/>
                  <a:pt x="9278" y="13687"/>
                  <a:pt x="9273" y="13698"/>
                </a:cubicBezTo>
                <a:cubicBezTo>
                  <a:pt x="9282" y="13722"/>
                  <a:pt x="9287" y="13744"/>
                  <a:pt x="9300" y="13749"/>
                </a:cubicBezTo>
                <a:cubicBezTo>
                  <a:pt x="9335" y="13763"/>
                  <a:pt x="9171" y="13946"/>
                  <a:pt x="8932" y="14157"/>
                </a:cubicBezTo>
                <a:cubicBezTo>
                  <a:pt x="8692" y="14369"/>
                  <a:pt x="8437" y="14615"/>
                  <a:pt x="8374" y="14701"/>
                </a:cubicBezTo>
                <a:cubicBezTo>
                  <a:pt x="8310" y="14787"/>
                  <a:pt x="8225" y="14900"/>
                  <a:pt x="8185" y="14950"/>
                </a:cubicBezTo>
                <a:cubicBezTo>
                  <a:pt x="8144" y="15001"/>
                  <a:pt x="8113" y="15099"/>
                  <a:pt x="8113" y="15171"/>
                </a:cubicBezTo>
                <a:cubicBezTo>
                  <a:pt x="8113" y="15271"/>
                  <a:pt x="7942" y="15370"/>
                  <a:pt x="7726" y="15426"/>
                </a:cubicBezTo>
                <a:cubicBezTo>
                  <a:pt x="7757" y="15437"/>
                  <a:pt x="7795" y="15445"/>
                  <a:pt x="7816" y="15460"/>
                </a:cubicBezTo>
                <a:cubicBezTo>
                  <a:pt x="7921" y="15534"/>
                  <a:pt x="7996" y="15763"/>
                  <a:pt x="7942" y="15834"/>
                </a:cubicBezTo>
                <a:cubicBezTo>
                  <a:pt x="7931" y="15848"/>
                  <a:pt x="7918" y="15933"/>
                  <a:pt x="7906" y="16021"/>
                </a:cubicBezTo>
                <a:cubicBezTo>
                  <a:pt x="7894" y="16108"/>
                  <a:pt x="7873" y="16187"/>
                  <a:pt x="7861" y="16202"/>
                </a:cubicBezTo>
                <a:cubicBezTo>
                  <a:pt x="7823" y="16248"/>
                  <a:pt x="7802" y="16331"/>
                  <a:pt x="7789" y="16468"/>
                </a:cubicBezTo>
                <a:cubicBezTo>
                  <a:pt x="7783" y="16531"/>
                  <a:pt x="7706" y="16632"/>
                  <a:pt x="7618" y="16712"/>
                </a:cubicBezTo>
                <a:cubicBezTo>
                  <a:pt x="7602" y="16844"/>
                  <a:pt x="7577" y="16981"/>
                  <a:pt x="7546" y="17114"/>
                </a:cubicBezTo>
                <a:cubicBezTo>
                  <a:pt x="7604" y="17207"/>
                  <a:pt x="7589" y="17385"/>
                  <a:pt x="7492" y="17737"/>
                </a:cubicBezTo>
                <a:cubicBezTo>
                  <a:pt x="7472" y="17810"/>
                  <a:pt x="7414" y="18058"/>
                  <a:pt x="7366" y="18286"/>
                </a:cubicBezTo>
                <a:cubicBezTo>
                  <a:pt x="7317" y="18515"/>
                  <a:pt x="7246" y="18786"/>
                  <a:pt x="7204" y="18893"/>
                </a:cubicBezTo>
                <a:cubicBezTo>
                  <a:pt x="7161" y="18999"/>
                  <a:pt x="7099" y="19197"/>
                  <a:pt x="7069" y="19334"/>
                </a:cubicBezTo>
                <a:cubicBezTo>
                  <a:pt x="7039" y="19472"/>
                  <a:pt x="6984" y="19596"/>
                  <a:pt x="6943" y="19612"/>
                </a:cubicBezTo>
                <a:cubicBezTo>
                  <a:pt x="6901" y="19628"/>
                  <a:pt x="6881" y="19676"/>
                  <a:pt x="6907" y="19719"/>
                </a:cubicBezTo>
                <a:cubicBezTo>
                  <a:pt x="6933" y="19763"/>
                  <a:pt x="6905" y="19838"/>
                  <a:pt x="6844" y="19884"/>
                </a:cubicBezTo>
                <a:cubicBezTo>
                  <a:pt x="6783" y="19930"/>
                  <a:pt x="6726" y="20097"/>
                  <a:pt x="6718" y="20258"/>
                </a:cubicBezTo>
                <a:cubicBezTo>
                  <a:pt x="6709" y="20418"/>
                  <a:pt x="6659" y="20608"/>
                  <a:pt x="6601" y="20677"/>
                </a:cubicBezTo>
                <a:cubicBezTo>
                  <a:pt x="6520" y="20772"/>
                  <a:pt x="6517" y="20818"/>
                  <a:pt x="6592" y="20875"/>
                </a:cubicBezTo>
                <a:cubicBezTo>
                  <a:pt x="6646" y="20916"/>
                  <a:pt x="6666" y="20986"/>
                  <a:pt x="6637" y="21034"/>
                </a:cubicBezTo>
                <a:cubicBezTo>
                  <a:pt x="6608" y="21081"/>
                  <a:pt x="6634" y="21155"/>
                  <a:pt x="6691" y="21198"/>
                </a:cubicBezTo>
                <a:cubicBezTo>
                  <a:pt x="6748" y="21241"/>
                  <a:pt x="6758" y="21280"/>
                  <a:pt x="6718" y="21283"/>
                </a:cubicBezTo>
                <a:cubicBezTo>
                  <a:pt x="6678" y="21286"/>
                  <a:pt x="6737" y="21311"/>
                  <a:pt x="6853" y="21334"/>
                </a:cubicBezTo>
                <a:cubicBezTo>
                  <a:pt x="7164" y="21397"/>
                  <a:pt x="7170" y="21394"/>
                  <a:pt x="7168" y="21266"/>
                </a:cubicBezTo>
                <a:cubicBezTo>
                  <a:pt x="7167" y="21200"/>
                  <a:pt x="7211" y="21074"/>
                  <a:pt x="7267" y="20988"/>
                </a:cubicBezTo>
                <a:cubicBezTo>
                  <a:pt x="7387" y="20804"/>
                  <a:pt x="7336" y="20638"/>
                  <a:pt x="7096" y="20433"/>
                </a:cubicBezTo>
                <a:cubicBezTo>
                  <a:pt x="6984" y="20338"/>
                  <a:pt x="6951" y="20258"/>
                  <a:pt x="6997" y="20212"/>
                </a:cubicBezTo>
                <a:cubicBezTo>
                  <a:pt x="7036" y="20173"/>
                  <a:pt x="7068" y="20081"/>
                  <a:pt x="7078" y="20008"/>
                </a:cubicBezTo>
                <a:cubicBezTo>
                  <a:pt x="7109" y="19787"/>
                  <a:pt x="7170" y="19521"/>
                  <a:pt x="7258" y="19215"/>
                </a:cubicBezTo>
                <a:cubicBezTo>
                  <a:pt x="7304" y="19055"/>
                  <a:pt x="7407" y="18663"/>
                  <a:pt x="7483" y="18343"/>
                </a:cubicBezTo>
                <a:cubicBezTo>
                  <a:pt x="7558" y="18023"/>
                  <a:pt x="7654" y="17719"/>
                  <a:pt x="7699" y="17669"/>
                </a:cubicBezTo>
                <a:cubicBezTo>
                  <a:pt x="7743" y="17619"/>
                  <a:pt x="7780" y="17522"/>
                  <a:pt x="7780" y="17454"/>
                </a:cubicBezTo>
                <a:cubicBezTo>
                  <a:pt x="7780" y="17385"/>
                  <a:pt x="7819" y="17252"/>
                  <a:pt x="7870" y="17154"/>
                </a:cubicBezTo>
                <a:cubicBezTo>
                  <a:pt x="7896" y="17102"/>
                  <a:pt x="7917" y="17066"/>
                  <a:pt x="7942" y="17018"/>
                </a:cubicBezTo>
                <a:cubicBezTo>
                  <a:pt x="7960" y="16966"/>
                  <a:pt x="7982" y="16917"/>
                  <a:pt x="7987" y="16865"/>
                </a:cubicBezTo>
                <a:cubicBezTo>
                  <a:pt x="8001" y="16720"/>
                  <a:pt x="8162" y="16178"/>
                  <a:pt x="8248" y="15998"/>
                </a:cubicBezTo>
                <a:cubicBezTo>
                  <a:pt x="8259" y="15975"/>
                  <a:pt x="8278" y="15965"/>
                  <a:pt x="8302" y="15964"/>
                </a:cubicBezTo>
                <a:cubicBezTo>
                  <a:pt x="8311" y="15899"/>
                  <a:pt x="8314" y="15832"/>
                  <a:pt x="8302" y="15771"/>
                </a:cubicBezTo>
                <a:cubicBezTo>
                  <a:pt x="8286" y="15691"/>
                  <a:pt x="8313" y="15632"/>
                  <a:pt x="8347" y="15590"/>
                </a:cubicBezTo>
                <a:cubicBezTo>
                  <a:pt x="8343" y="15568"/>
                  <a:pt x="8358" y="15551"/>
                  <a:pt x="8392" y="15539"/>
                </a:cubicBezTo>
                <a:cubicBezTo>
                  <a:pt x="8429" y="15527"/>
                  <a:pt x="8475" y="15517"/>
                  <a:pt x="8554" y="15517"/>
                </a:cubicBezTo>
                <a:cubicBezTo>
                  <a:pt x="8655" y="15517"/>
                  <a:pt x="8686" y="15489"/>
                  <a:pt x="8671" y="15437"/>
                </a:cubicBezTo>
                <a:cubicBezTo>
                  <a:pt x="8550" y="15390"/>
                  <a:pt x="8500" y="15156"/>
                  <a:pt x="8608" y="15075"/>
                </a:cubicBezTo>
                <a:cubicBezTo>
                  <a:pt x="8655" y="15039"/>
                  <a:pt x="8679" y="14962"/>
                  <a:pt x="8653" y="14899"/>
                </a:cubicBezTo>
                <a:cubicBezTo>
                  <a:pt x="8601" y="14774"/>
                  <a:pt x="8839" y="14484"/>
                  <a:pt x="9210" y="14225"/>
                </a:cubicBezTo>
                <a:cubicBezTo>
                  <a:pt x="9520" y="14009"/>
                  <a:pt x="9559" y="13897"/>
                  <a:pt x="9615" y="13194"/>
                </a:cubicBezTo>
                <a:cubicBezTo>
                  <a:pt x="9641" y="12880"/>
                  <a:pt x="9680" y="12698"/>
                  <a:pt x="9723" y="12622"/>
                </a:cubicBezTo>
                <a:cubicBezTo>
                  <a:pt x="9717" y="12544"/>
                  <a:pt x="9700" y="12483"/>
                  <a:pt x="9678" y="12469"/>
                </a:cubicBezTo>
                <a:cubicBezTo>
                  <a:pt x="9650" y="12452"/>
                  <a:pt x="9649" y="12378"/>
                  <a:pt x="9678" y="12305"/>
                </a:cubicBezTo>
                <a:cubicBezTo>
                  <a:pt x="9714" y="12215"/>
                  <a:pt x="9706" y="12184"/>
                  <a:pt x="9642" y="12209"/>
                </a:cubicBezTo>
                <a:cubicBezTo>
                  <a:pt x="9586" y="12230"/>
                  <a:pt x="9459" y="12135"/>
                  <a:pt x="9318" y="11971"/>
                </a:cubicBezTo>
                <a:cubicBezTo>
                  <a:pt x="9190" y="11821"/>
                  <a:pt x="8979" y="11576"/>
                  <a:pt x="8851" y="11427"/>
                </a:cubicBezTo>
                <a:cubicBezTo>
                  <a:pt x="8619" y="11159"/>
                  <a:pt x="8614" y="11150"/>
                  <a:pt x="8653" y="10419"/>
                </a:cubicBezTo>
                <a:cubicBezTo>
                  <a:pt x="8684" y="9817"/>
                  <a:pt x="8725" y="9630"/>
                  <a:pt x="8869" y="9427"/>
                </a:cubicBezTo>
                <a:cubicBezTo>
                  <a:pt x="8966" y="9291"/>
                  <a:pt x="9072" y="9165"/>
                  <a:pt x="9111" y="9150"/>
                </a:cubicBezTo>
                <a:cubicBezTo>
                  <a:pt x="9249" y="9096"/>
                  <a:pt x="9622" y="8543"/>
                  <a:pt x="9669" y="8317"/>
                </a:cubicBezTo>
                <a:cubicBezTo>
                  <a:pt x="9723" y="8062"/>
                  <a:pt x="9802" y="6855"/>
                  <a:pt x="9822" y="6006"/>
                </a:cubicBezTo>
                <a:cubicBezTo>
                  <a:pt x="9832" y="5623"/>
                  <a:pt x="9879" y="5425"/>
                  <a:pt x="9948" y="5440"/>
                </a:cubicBezTo>
                <a:cubicBezTo>
                  <a:pt x="9990" y="5448"/>
                  <a:pt x="10041" y="5530"/>
                  <a:pt x="10092" y="5695"/>
                </a:cubicBezTo>
                <a:cubicBezTo>
                  <a:pt x="10154" y="5895"/>
                  <a:pt x="10194" y="5950"/>
                  <a:pt x="10236" y="5882"/>
                </a:cubicBezTo>
                <a:cubicBezTo>
                  <a:pt x="10320" y="5748"/>
                  <a:pt x="10470" y="5824"/>
                  <a:pt x="10470" y="6001"/>
                </a:cubicBezTo>
                <a:cubicBezTo>
                  <a:pt x="10470" y="6081"/>
                  <a:pt x="10494" y="6163"/>
                  <a:pt x="10524" y="6182"/>
                </a:cubicBezTo>
                <a:cubicBezTo>
                  <a:pt x="10554" y="6201"/>
                  <a:pt x="10588" y="6340"/>
                  <a:pt x="10605" y="6493"/>
                </a:cubicBezTo>
                <a:cubicBezTo>
                  <a:pt x="10622" y="6646"/>
                  <a:pt x="10677" y="6878"/>
                  <a:pt x="10722" y="7009"/>
                </a:cubicBezTo>
                <a:cubicBezTo>
                  <a:pt x="10767" y="7140"/>
                  <a:pt x="10812" y="7340"/>
                  <a:pt x="10821" y="7456"/>
                </a:cubicBezTo>
                <a:cubicBezTo>
                  <a:pt x="10833" y="7607"/>
                  <a:pt x="10962" y="7807"/>
                  <a:pt x="11289" y="8147"/>
                </a:cubicBezTo>
                <a:cubicBezTo>
                  <a:pt x="11957" y="8842"/>
                  <a:pt x="11953" y="8835"/>
                  <a:pt x="12045" y="9427"/>
                </a:cubicBezTo>
                <a:cubicBezTo>
                  <a:pt x="12141" y="10041"/>
                  <a:pt x="12149" y="10034"/>
                  <a:pt x="11559" y="10651"/>
                </a:cubicBezTo>
                <a:cubicBezTo>
                  <a:pt x="11205" y="11021"/>
                  <a:pt x="11181" y="11072"/>
                  <a:pt x="11172" y="11444"/>
                </a:cubicBezTo>
                <a:cubicBezTo>
                  <a:pt x="11160" y="11925"/>
                  <a:pt x="11338" y="12340"/>
                  <a:pt x="11658" y="12560"/>
                </a:cubicBezTo>
                <a:cubicBezTo>
                  <a:pt x="11842" y="12687"/>
                  <a:pt x="11876" y="12744"/>
                  <a:pt x="11811" y="12820"/>
                </a:cubicBezTo>
                <a:cubicBezTo>
                  <a:pt x="11789" y="12846"/>
                  <a:pt x="11788" y="12853"/>
                  <a:pt x="11784" y="12866"/>
                </a:cubicBezTo>
                <a:cubicBezTo>
                  <a:pt x="11797" y="12874"/>
                  <a:pt x="11809" y="12885"/>
                  <a:pt x="11820" y="12894"/>
                </a:cubicBezTo>
                <a:cubicBezTo>
                  <a:pt x="11838" y="12895"/>
                  <a:pt x="11839" y="12900"/>
                  <a:pt x="11874" y="12894"/>
                </a:cubicBezTo>
                <a:cubicBezTo>
                  <a:pt x="12038" y="12867"/>
                  <a:pt x="12259" y="13003"/>
                  <a:pt x="12279" y="13115"/>
                </a:cubicBezTo>
                <a:cubicBezTo>
                  <a:pt x="12388" y="13134"/>
                  <a:pt x="12450" y="13165"/>
                  <a:pt x="12468" y="13245"/>
                </a:cubicBezTo>
                <a:cubicBezTo>
                  <a:pt x="12484" y="13318"/>
                  <a:pt x="12531" y="13403"/>
                  <a:pt x="12567" y="13432"/>
                </a:cubicBezTo>
                <a:cubicBezTo>
                  <a:pt x="12635" y="13488"/>
                  <a:pt x="12941" y="14305"/>
                  <a:pt x="12918" y="14367"/>
                </a:cubicBezTo>
                <a:cubicBezTo>
                  <a:pt x="12910" y="14387"/>
                  <a:pt x="12954" y="14480"/>
                  <a:pt x="13017" y="14576"/>
                </a:cubicBezTo>
                <a:cubicBezTo>
                  <a:pt x="13201" y="14862"/>
                  <a:pt x="13233" y="15053"/>
                  <a:pt x="13134" y="15188"/>
                </a:cubicBezTo>
                <a:cubicBezTo>
                  <a:pt x="13133" y="15205"/>
                  <a:pt x="13135" y="15209"/>
                  <a:pt x="13134" y="15228"/>
                </a:cubicBezTo>
                <a:cubicBezTo>
                  <a:pt x="13122" y="15393"/>
                  <a:pt x="13117" y="15483"/>
                  <a:pt x="13089" y="15534"/>
                </a:cubicBezTo>
                <a:cubicBezTo>
                  <a:pt x="13293" y="15627"/>
                  <a:pt x="13517" y="15870"/>
                  <a:pt x="13539" y="16043"/>
                </a:cubicBezTo>
                <a:cubicBezTo>
                  <a:pt x="13545" y="16089"/>
                  <a:pt x="13542" y="16127"/>
                  <a:pt x="13530" y="16168"/>
                </a:cubicBezTo>
                <a:cubicBezTo>
                  <a:pt x="13536" y="16175"/>
                  <a:pt x="13543" y="16182"/>
                  <a:pt x="13548" y="16191"/>
                </a:cubicBezTo>
                <a:cubicBezTo>
                  <a:pt x="13578" y="16243"/>
                  <a:pt x="13645" y="16317"/>
                  <a:pt x="13701" y="16361"/>
                </a:cubicBezTo>
                <a:cubicBezTo>
                  <a:pt x="13781" y="16423"/>
                  <a:pt x="13872" y="16627"/>
                  <a:pt x="13944" y="16842"/>
                </a:cubicBezTo>
                <a:cubicBezTo>
                  <a:pt x="13978" y="16861"/>
                  <a:pt x="13989" y="16895"/>
                  <a:pt x="13989" y="16961"/>
                </a:cubicBezTo>
                <a:cubicBezTo>
                  <a:pt x="13989" y="17019"/>
                  <a:pt x="14042" y="17148"/>
                  <a:pt x="14097" y="17244"/>
                </a:cubicBezTo>
                <a:cubicBezTo>
                  <a:pt x="14184" y="17396"/>
                  <a:pt x="14171" y="17444"/>
                  <a:pt x="14016" y="17618"/>
                </a:cubicBezTo>
                <a:cubicBezTo>
                  <a:pt x="13861" y="17792"/>
                  <a:pt x="13852" y="17848"/>
                  <a:pt x="13926" y="18066"/>
                </a:cubicBezTo>
                <a:cubicBezTo>
                  <a:pt x="14002" y="18292"/>
                  <a:pt x="14028" y="18318"/>
                  <a:pt x="14232" y="18309"/>
                </a:cubicBezTo>
                <a:cubicBezTo>
                  <a:pt x="14355" y="18304"/>
                  <a:pt x="14486" y="18271"/>
                  <a:pt x="14520" y="18241"/>
                </a:cubicBezTo>
                <a:cubicBezTo>
                  <a:pt x="14608" y="18163"/>
                  <a:pt x="14594" y="17806"/>
                  <a:pt x="14502" y="17697"/>
                </a:cubicBezTo>
                <a:cubicBezTo>
                  <a:pt x="14458" y="17647"/>
                  <a:pt x="14382" y="17493"/>
                  <a:pt x="14331" y="17352"/>
                </a:cubicBezTo>
                <a:cubicBezTo>
                  <a:pt x="14259" y="17155"/>
                  <a:pt x="14260" y="17073"/>
                  <a:pt x="14340" y="17012"/>
                </a:cubicBezTo>
                <a:cubicBezTo>
                  <a:pt x="14375" y="16985"/>
                  <a:pt x="14398" y="16978"/>
                  <a:pt x="14421" y="16972"/>
                </a:cubicBezTo>
                <a:cubicBezTo>
                  <a:pt x="14418" y="16967"/>
                  <a:pt x="14414" y="16966"/>
                  <a:pt x="14412" y="16961"/>
                </a:cubicBezTo>
                <a:cubicBezTo>
                  <a:pt x="14363" y="16986"/>
                  <a:pt x="14322" y="16981"/>
                  <a:pt x="14286" y="16944"/>
                </a:cubicBezTo>
                <a:cubicBezTo>
                  <a:pt x="14252" y="16910"/>
                  <a:pt x="14266" y="16860"/>
                  <a:pt x="14313" y="16831"/>
                </a:cubicBezTo>
                <a:cubicBezTo>
                  <a:pt x="14332" y="16818"/>
                  <a:pt x="14349" y="16816"/>
                  <a:pt x="14367" y="16814"/>
                </a:cubicBezTo>
                <a:cubicBezTo>
                  <a:pt x="14366" y="16812"/>
                  <a:pt x="14367" y="16810"/>
                  <a:pt x="14367" y="16808"/>
                </a:cubicBezTo>
                <a:cubicBezTo>
                  <a:pt x="14333" y="16807"/>
                  <a:pt x="14293" y="16795"/>
                  <a:pt x="14259" y="16768"/>
                </a:cubicBezTo>
                <a:cubicBezTo>
                  <a:pt x="14182" y="16711"/>
                  <a:pt x="14188" y="16678"/>
                  <a:pt x="14286" y="16627"/>
                </a:cubicBezTo>
                <a:cubicBezTo>
                  <a:pt x="14317" y="16611"/>
                  <a:pt x="14329" y="16613"/>
                  <a:pt x="14349" y="16610"/>
                </a:cubicBezTo>
                <a:cubicBezTo>
                  <a:pt x="14353" y="16567"/>
                  <a:pt x="14368" y="16532"/>
                  <a:pt x="14385" y="16502"/>
                </a:cubicBezTo>
                <a:cubicBezTo>
                  <a:pt x="14322" y="16489"/>
                  <a:pt x="14234" y="16462"/>
                  <a:pt x="14133" y="16412"/>
                </a:cubicBezTo>
                <a:cubicBezTo>
                  <a:pt x="14064" y="16377"/>
                  <a:pt x="14023" y="16346"/>
                  <a:pt x="13989" y="16310"/>
                </a:cubicBezTo>
                <a:cubicBezTo>
                  <a:pt x="13909" y="16377"/>
                  <a:pt x="13827" y="16343"/>
                  <a:pt x="13827" y="16145"/>
                </a:cubicBezTo>
                <a:cubicBezTo>
                  <a:pt x="13827" y="16065"/>
                  <a:pt x="13783" y="15982"/>
                  <a:pt x="13737" y="15964"/>
                </a:cubicBezTo>
                <a:cubicBezTo>
                  <a:pt x="13635" y="15924"/>
                  <a:pt x="13637" y="15768"/>
                  <a:pt x="13728" y="15715"/>
                </a:cubicBezTo>
                <a:cubicBezTo>
                  <a:pt x="13680" y="15664"/>
                  <a:pt x="13651" y="15580"/>
                  <a:pt x="13638" y="15471"/>
                </a:cubicBezTo>
                <a:cubicBezTo>
                  <a:pt x="13632" y="15463"/>
                  <a:pt x="13612" y="15449"/>
                  <a:pt x="13611" y="15443"/>
                </a:cubicBezTo>
                <a:cubicBezTo>
                  <a:pt x="13606" y="15412"/>
                  <a:pt x="13559" y="15329"/>
                  <a:pt x="13512" y="15256"/>
                </a:cubicBezTo>
                <a:cubicBezTo>
                  <a:pt x="13464" y="15183"/>
                  <a:pt x="13357" y="14920"/>
                  <a:pt x="13278" y="14673"/>
                </a:cubicBezTo>
                <a:cubicBezTo>
                  <a:pt x="13198" y="14426"/>
                  <a:pt x="13109" y="14176"/>
                  <a:pt x="13071" y="14117"/>
                </a:cubicBezTo>
                <a:cubicBezTo>
                  <a:pt x="12949" y="13932"/>
                  <a:pt x="12914" y="13695"/>
                  <a:pt x="12981" y="13557"/>
                </a:cubicBezTo>
                <a:cubicBezTo>
                  <a:pt x="12953" y="13498"/>
                  <a:pt x="12906" y="13452"/>
                  <a:pt x="12864" y="13455"/>
                </a:cubicBezTo>
                <a:cubicBezTo>
                  <a:pt x="12818" y="13458"/>
                  <a:pt x="12739" y="13360"/>
                  <a:pt x="12693" y="13234"/>
                </a:cubicBezTo>
                <a:cubicBezTo>
                  <a:pt x="12647" y="13108"/>
                  <a:pt x="12533" y="12958"/>
                  <a:pt x="12441" y="12900"/>
                </a:cubicBezTo>
                <a:cubicBezTo>
                  <a:pt x="11709" y="12440"/>
                  <a:pt x="11391" y="12033"/>
                  <a:pt x="11379" y="11529"/>
                </a:cubicBezTo>
                <a:cubicBezTo>
                  <a:pt x="11373" y="11254"/>
                  <a:pt x="11409" y="11148"/>
                  <a:pt x="11586" y="10962"/>
                </a:cubicBezTo>
                <a:cubicBezTo>
                  <a:pt x="12185" y="10333"/>
                  <a:pt x="12270" y="10174"/>
                  <a:pt x="12270" y="9688"/>
                </a:cubicBezTo>
                <a:cubicBezTo>
                  <a:pt x="12270" y="9378"/>
                  <a:pt x="12316" y="9223"/>
                  <a:pt x="12378" y="9218"/>
                </a:cubicBezTo>
                <a:cubicBezTo>
                  <a:pt x="12440" y="9213"/>
                  <a:pt x="12518" y="9361"/>
                  <a:pt x="12594" y="9665"/>
                </a:cubicBezTo>
                <a:cubicBezTo>
                  <a:pt x="12631" y="9813"/>
                  <a:pt x="12780" y="10153"/>
                  <a:pt x="13152" y="10934"/>
                </a:cubicBezTo>
                <a:cubicBezTo>
                  <a:pt x="13204" y="11045"/>
                  <a:pt x="13421" y="11266"/>
                  <a:pt x="13638" y="11421"/>
                </a:cubicBezTo>
                <a:cubicBezTo>
                  <a:pt x="14570" y="12092"/>
                  <a:pt x="14698" y="12207"/>
                  <a:pt x="14934" y="12628"/>
                </a:cubicBezTo>
                <a:cubicBezTo>
                  <a:pt x="15092" y="12910"/>
                  <a:pt x="15188" y="13214"/>
                  <a:pt x="15203" y="13432"/>
                </a:cubicBezTo>
                <a:lnTo>
                  <a:pt x="15203" y="13443"/>
                </a:lnTo>
                <a:cubicBezTo>
                  <a:pt x="15208" y="13517"/>
                  <a:pt x="15201" y="13572"/>
                  <a:pt x="15185" y="13619"/>
                </a:cubicBezTo>
                <a:lnTo>
                  <a:pt x="15185" y="13642"/>
                </a:lnTo>
                <a:cubicBezTo>
                  <a:pt x="15129" y="14184"/>
                  <a:pt x="15177" y="14599"/>
                  <a:pt x="15383" y="15239"/>
                </a:cubicBezTo>
                <a:cubicBezTo>
                  <a:pt x="15391" y="15262"/>
                  <a:pt x="15395" y="15278"/>
                  <a:pt x="15401" y="15301"/>
                </a:cubicBezTo>
                <a:cubicBezTo>
                  <a:pt x="15489" y="15331"/>
                  <a:pt x="15577" y="15567"/>
                  <a:pt x="15635" y="15958"/>
                </a:cubicBezTo>
                <a:cubicBezTo>
                  <a:pt x="15661" y="16129"/>
                  <a:pt x="15717" y="16314"/>
                  <a:pt x="15761" y="16366"/>
                </a:cubicBezTo>
                <a:cubicBezTo>
                  <a:pt x="15811" y="16425"/>
                  <a:pt x="15827" y="16466"/>
                  <a:pt x="15824" y="16502"/>
                </a:cubicBezTo>
                <a:cubicBezTo>
                  <a:pt x="15852" y="16505"/>
                  <a:pt x="15867" y="16520"/>
                  <a:pt x="15887" y="16559"/>
                </a:cubicBezTo>
                <a:cubicBezTo>
                  <a:pt x="15973" y="16725"/>
                  <a:pt x="15989" y="16769"/>
                  <a:pt x="15950" y="16797"/>
                </a:cubicBezTo>
                <a:cubicBezTo>
                  <a:pt x="15970" y="16884"/>
                  <a:pt x="15967" y="16939"/>
                  <a:pt x="15878" y="17001"/>
                </a:cubicBezTo>
                <a:cubicBezTo>
                  <a:pt x="15868" y="17008"/>
                  <a:pt x="15861" y="17006"/>
                  <a:pt x="15851" y="17012"/>
                </a:cubicBezTo>
                <a:cubicBezTo>
                  <a:pt x="15848" y="17043"/>
                  <a:pt x="15842" y="17069"/>
                  <a:pt x="15842" y="17103"/>
                </a:cubicBezTo>
                <a:cubicBezTo>
                  <a:pt x="15842" y="17134"/>
                  <a:pt x="15835" y="17145"/>
                  <a:pt x="15833" y="17171"/>
                </a:cubicBezTo>
                <a:lnTo>
                  <a:pt x="15914" y="17222"/>
                </a:lnTo>
                <a:lnTo>
                  <a:pt x="15941" y="17097"/>
                </a:lnTo>
                <a:cubicBezTo>
                  <a:pt x="15987" y="16894"/>
                  <a:pt x="16124" y="16996"/>
                  <a:pt x="16238" y="17312"/>
                </a:cubicBezTo>
                <a:cubicBezTo>
                  <a:pt x="16297" y="17475"/>
                  <a:pt x="16385" y="17678"/>
                  <a:pt x="16427" y="17765"/>
                </a:cubicBezTo>
                <a:cubicBezTo>
                  <a:pt x="16493" y="17900"/>
                  <a:pt x="16614" y="18259"/>
                  <a:pt x="16796" y="18847"/>
                </a:cubicBezTo>
                <a:cubicBezTo>
                  <a:pt x="16819" y="18920"/>
                  <a:pt x="16901" y="19105"/>
                  <a:pt x="16976" y="19261"/>
                </a:cubicBezTo>
                <a:cubicBezTo>
                  <a:pt x="17052" y="19416"/>
                  <a:pt x="17092" y="19556"/>
                  <a:pt x="17066" y="19572"/>
                </a:cubicBezTo>
                <a:cubicBezTo>
                  <a:pt x="17040" y="19588"/>
                  <a:pt x="17051" y="19631"/>
                  <a:pt x="17093" y="19663"/>
                </a:cubicBezTo>
                <a:cubicBezTo>
                  <a:pt x="17135" y="19695"/>
                  <a:pt x="17189" y="19854"/>
                  <a:pt x="17210" y="20020"/>
                </a:cubicBezTo>
                <a:cubicBezTo>
                  <a:pt x="17248" y="20315"/>
                  <a:pt x="17571" y="20850"/>
                  <a:pt x="17714" y="20852"/>
                </a:cubicBezTo>
                <a:cubicBezTo>
                  <a:pt x="17754" y="20853"/>
                  <a:pt x="17767" y="20822"/>
                  <a:pt x="17741" y="20779"/>
                </a:cubicBezTo>
                <a:cubicBezTo>
                  <a:pt x="17715" y="20736"/>
                  <a:pt x="17745" y="20682"/>
                  <a:pt x="17804" y="20660"/>
                </a:cubicBezTo>
                <a:cubicBezTo>
                  <a:pt x="17863" y="20637"/>
                  <a:pt x="17946" y="20535"/>
                  <a:pt x="17993" y="20433"/>
                </a:cubicBezTo>
                <a:cubicBezTo>
                  <a:pt x="18040" y="20331"/>
                  <a:pt x="18113" y="20253"/>
                  <a:pt x="18155" y="20258"/>
                </a:cubicBezTo>
                <a:cubicBezTo>
                  <a:pt x="18197" y="20262"/>
                  <a:pt x="18239" y="20212"/>
                  <a:pt x="18245" y="20144"/>
                </a:cubicBezTo>
                <a:cubicBezTo>
                  <a:pt x="18256" y="20032"/>
                  <a:pt x="18239" y="20024"/>
                  <a:pt x="18056" y="20076"/>
                </a:cubicBezTo>
                <a:cubicBezTo>
                  <a:pt x="17944" y="20109"/>
                  <a:pt x="17821" y="20201"/>
                  <a:pt x="17786" y="20286"/>
                </a:cubicBezTo>
                <a:cubicBezTo>
                  <a:pt x="17695" y="20506"/>
                  <a:pt x="17568" y="20475"/>
                  <a:pt x="17498" y="20212"/>
                </a:cubicBezTo>
                <a:cubicBezTo>
                  <a:pt x="17402" y="19850"/>
                  <a:pt x="17389" y="19804"/>
                  <a:pt x="17327" y="19765"/>
                </a:cubicBezTo>
                <a:cubicBezTo>
                  <a:pt x="17295" y="19745"/>
                  <a:pt x="17264" y="19667"/>
                  <a:pt x="17264" y="19595"/>
                </a:cubicBezTo>
                <a:cubicBezTo>
                  <a:pt x="17264" y="19464"/>
                  <a:pt x="17136" y="19125"/>
                  <a:pt x="17012" y="18926"/>
                </a:cubicBezTo>
                <a:cubicBezTo>
                  <a:pt x="16976" y="18868"/>
                  <a:pt x="16905" y="18676"/>
                  <a:pt x="16850" y="18502"/>
                </a:cubicBezTo>
                <a:cubicBezTo>
                  <a:pt x="16796" y="18327"/>
                  <a:pt x="16714" y="18105"/>
                  <a:pt x="16670" y="18003"/>
                </a:cubicBezTo>
                <a:cubicBezTo>
                  <a:pt x="16627" y="17901"/>
                  <a:pt x="16606" y="17769"/>
                  <a:pt x="16616" y="17709"/>
                </a:cubicBezTo>
                <a:cubicBezTo>
                  <a:pt x="16626" y="17648"/>
                  <a:pt x="16562" y="17510"/>
                  <a:pt x="16481" y="17403"/>
                </a:cubicBezTo>
                <a:cubicBezTo>
                  <a:pt x="16352" y="17231"/>
                  <a:pt x="16332" y="16959"/>
                  <a:pt x="16418" y="16865"/>
                </a:cubicBezTo>
                <a:cubicBezTo>
                  <a:pt x="16398" y="16803"/>
                  <a:pt x="16388" y="16724"/>
                  <a:pt x="16373" y="16621"/>
                </a:cubicBezTo>
                <a:cubicBezTo>
                  <a:pt x="16348" y="16435"/>
                  <a:pt x="16289" y="16257"/>
                  <a:pt x="16247" y="16225"/>
                </a:cubicBezTo>
                <a:cubicBezTo>
                  <a:pt x="16208" y="16194"/>
                  <a:pt x="16215" y="16169"/>
                  <a:pt x="16238" y="16145"/>
                </a:cubicBezTo>
                <a:cubicBezTo>
                  <a:pt x="16223" y="16132"/>
                  <a:pt x="16212" y="16122"/>
                  <a:pt x="16202" y="16100"/>
                </a:cubicBezTo>
                <a:cubicBezTo>
                  <a:pt x="16178" y="16042"/>
                  <a:pt x="16127" y="16005"/>
                  <a:pt x="16085" y="16021"/>
                </a:cubicBezTo>
                <a:cubicBezTo>
                  <a:pt x="16044" y="16037"/>
                  <a:pt x="15994" y="16019"/>
                  <a:pt x="15977" y="15981"/>
                </a:cubicBezTo>
                <a:cubicBezTo>
                  <a:pt x="15961" y="15943"/>
                  <a:pt x="15882" y="15784"/>
                  <a:pt x="15806" y="15624"/>
                </a:cubicBezTo>
                <a:cubicBezTo>
                  <a:pt x="15730" y="15464"/>
                  <a:pt x="15656" y="15272"/>
                  <a:pt x="15635" y="15199"/>
                </a:cubicBezTo>
                <a:cubicBezTo>
                  <a:pt x="15615" y="15127"/>
                  <a:pt x="15542" y="14905"/>
                  <a:pt x="15473" y="14707"/>
                </a:cubicBezTo>
                <a:cubicBezTo>
                  <a:pt x="15368" y="14402"/>
                  <a:pt x="15362" y="14139"/>
                  <a:pt x="15455" y="13925"/>
                </a:cubicBezTo>
                <a:cubicBezTo>
                  <a:pt x="15458" y="13874"/>
                  <a:pt x="15461" y="13859"/>
                  <a:pt x="15464" y="13800"/>
                </a:cubicBezTo>
                <a:cubicBezTo>
                  <a:pt x="15505" y="13125"/>
                  <a:pt x="15487" y="13022"/>
                  <a:pt x="15338" y="12803"/>
                </a:cubicBezTo>
                <a:cubicBezTo>
                  <a:pt x="15247" y="12669"/>
                  <a:pt x="15163" y="12501"/>
                  <a:pt x="15149" y="12435"/>
                </a:cubicBezTo>
                <a:cubicBezTo>
                  <a:pt x="15123" y="12309"/>
                  <a:pt x="14813" y="12045"/>
                  <a:pt x="14367" y="11738"/>
                </a:cubicBezTo>
                <a:cubicBezTo>
                  <a:pt x="14341" y="11722"/>
                  <a:pt x="14318" y="11703"/>
                  <a:pt x="14295" y="11682"/>
                </a:cubicBezTo>
                <a:cubicBezTo>
                  <a:pt x="14285" y="11675"/>
                  <a:pt x="14278" y="11671"/>
                  <a:pt x="14268" y="11665"/>
                </a:cubicBezTo>
                <a:cubicBezTo>
                  <a:pt x="14074" y="11536"/>
                  <a:pt x="13934" y="11412"/>
                  <a:pt x="13953" y="11393"/>
                </a:cubicBezTo>
                <a:cubicBezTo>
                  <a:pt x="13971" y="11374"/>
                  <a:pt x="13839" y="11267"/>
                  <a:pt x="13656" y="11155"/>
                </a:cubicBezTo>
                <a:cubicBezTo>
                  <a:pt x="13386" y="10989"/>
                  <a:pt x="13323" y="10913"/>
                  <a:pt x="13323" y="10753"/>
                </a:cubicBezTo>
                <a:cubicBezTo>
                  <a:pt x="13323" y="10749"/>
                  <a:pt x="13323" y="10746"/>
                  <a:pt x="13323" y="10742"/>
                </a:cubicBezTo>
                <a:cubicBezTo>
                  <a:pt x="13284" y="10679"/>
                  <a:pt x="13242" y="10588"/>
                  <a:pt x="13197" y="10470"/>
                </a:cubicBezTo>
                <a:cubicBezTo>
                  <a:pt x="13185" y="10451"/>
                  <a:pt x="13177" y="10434"/>
                  <a:pt x="13170" y="10407"/>
                </a:cubicBezTo>
                <a:cubicBezTo>
                  <a:pt x="13165" y="10394"/>
                  <a:pt x="13157" y="10387"/>
                  <a:pt x="13152" y="10373"/>
                </a:cubicBezTo>
                <a:cubicBezTo>
                  <a:pt x="13085" y="10194"/>
                  <a:pt x="13020" y="10062"/>
                  <a:pt x="12954" y="9920"/>
                </a:cubicBezTo>
                <a:cubicBezTo>
                  <a:pt x="12953" y="9918"/>
                  <a:pt x="12954" y="9916"/>
                  <a:pt x="12954" y="9915"/>
                </a:cubicBezTo>
                <a:cubicBezTo>
                  <a:pt x="12953" y="9913"/>
                  <a:pt x="12954" y="9905"/>
                  <a:pt x="12954" y="9903"/>
                </a:cubicBezTo>
                <a:cubicBezTo>
                  <a:pt x="12924" y="9840"/>
                  <a:pt x="12883" y="9732"/>
                  <a:pt x="12864" y="9699"/>
                </a:cubicBezTo>
                <a:cubicBezTo>
                  <a:pt x="12842" y="9664"/>
                  <a:pt x="12832" y="9574"/>
                  <a:pt x="12819" y="9495"/>
                </a:cubicBezTo>
                <a:cubicBezTo>
                  <a:pt x="12812" y="9455"/>
                  <a:pt x="12796" y="9436"/>
                  <a:pt x="12792" y="9388"/>
                </a:cubicBezTo>
                <a:cubicBezTo>
                  <a:pt x="12758" y="9238"/>
                  <a:pt x="12745" y="9070"/>
                  <a:pt x="12774" y="8940"/>
                </a:cubicBezTo>
                <a:cubicBezTo>
                  <a:pt x="12778" y="8920"/>
                  <a:pt x="12778" y="8895"/>
                  <a:pt x="12783" y="8872"/>
                </a:cubicBezTo>
                <a:cubicBezTo>
                  <a:pt x="12795" y="8575"/>
                  <a:pt x="12837" y="8283"/>
                  <a:pt x="12900" y="8159"/>
                </a:cubicBezTo>
                <a:cubicBezTo>
                  <a:pt x="12909" y="8140"/>
                  <a:pt x="12904" y="8134"/>
                  <a:pt x="12909" y="8119"/>
                </a:cubicBezTo>
                <a:cubicBezTo>
                  <a:pt x="12904" y="8089"/>
                  <a:pt x="12900" y="8070"/>
                  <a:pt x="12882" y="8017"/>
                </a:cubicBezTo>
                <a:cubicBezTo>
                  <a:pt x="12869" y="8009"/>
                  <a:pt x="12875" y="7994"/>
                  <a:pt x="12855" y="7989"/>
                </a:cubicBezTo>
                <a:cubicBezTo>
                  <a:pt x="12789" y="7973"/>
                  <a:pt x="12732" y="7943"/>
                  <a:pt x="12738" y="7921"/>
                </a:cubicBezTo>
                <a:cubicBezTo>
                  <a:pt x="12744" y="7898"/>
                  <a:pt x="12746" y="7867"/>
                  <a:pt x="12738" y="7853"/>
                </a:cubicBezTo>
                <a:cubicBezTo>
                  <a:pt x="12729" y="7838"/>
                  <a:pt x="12704" y="7743"/>
                  <a:pt x="12684" y="7643"/>
                </a:cubicBezTo>
                <a:cubicBezTo>
                  <a:pt x="12663" y="7543"/>
                  <a:pt x="12580" y="7388"/>
                  <a:pt x="12495" y="7298"/>
                </a:cubicBezTo>
                <a:cubicBezTo>
                  <a:pt x="12388" y="7184"/>
                  <a:pt x="12358" y="7101"/>
                  <a:pt x="12405" y="7020"/>
                </a:cubicBezTo>
                <a:cubicBezTo>
                  <a:pt x="12461" y="6925"/>
                  <a:pt x="12535" y="6893"/>
                  <a:pt x="12603" y="6912"/>
                </a:cubicBezTo>
                <a:cubicBezTo>
                  <a:pt x="12671" y="6932"/>
                  <a:pt x="12736" y="7002"/>
                  <a:pt x="12765" y="7122"/>
                </a:cubicBezTo>
                <a:cubicBezTo>
                  <a:pt x="12774" y="7161"/>
                  <a:pt x="12803" y="7224"/>
                  <a:pt x="12837" y="7258"/>
                </a:cubicBezTo>
                <a:cubicBezTo>
                  <a:pt x="12843" y="7265"/>
                  <a:pt x="12865" y="7299"/>
                  <a:pt x="12873" y="7309"/>
                </a:cubicBezTo>
                <a:cubicBezTo>
                  <a:pt x="12916" y="7339"/>
                  <a:pt x="12954" y="7375"/>
                  <a:pt x="12936" y="7405"/>
                </a:cubicBezTo>
                <a:cubicBezTo>
                  <a:pt x="13023" y="7534"/>
                  <a:pt x="13100" y="7663"/>
                  <a:pt x="13197" y="7853"/>
                </a:cubicBezTo>
                <a:cubicBezTo>
                  <a:pt x="13282" y="7974"/>
                  <a:pt x="13364" y="8095"/>
                  <a:pt x="13476" y="8238"/>
                </a:cubicBezTo>
                <a:cubicBezTo>
                  <a:pt x="14124" y="9068"/>
                  <a:pt x="14277" y="9280"/>
                  <a:pt x="14286" y="9359"/>
                </a:cubicBezTo>
                <a:cubicBezTo>
                  <a:pt x="14289" y="9389"/>
                  <a:pt x="14312" y="9438"/>
                  <a:pt x="14340" y="9467"/>
                </a:cubicBezTo>
                <a:cubicBezTo>
                  <a:pt x="14361" y="9490"/>
                  <a:pt x="14390" y="9570"/>
                  <a:pt x="14430" y="9637"/>
                </a:cubicBezTo>
                <a:cubicBezTo>
                  <a:pt x="14535" y="9815"/>
                  <a:pt x="14636" y="9977"/>
                  <a:pt x="14736" y="10164"/>
                </a:cubicBezTo>
                <a:cubicBezTo>
                  <a:pt x="14753" y="10187"/>
                  <a:pt x="14760" y="10197"/>
                  <a:pt x="14781" y="10220"/>
                </a:cubicBezTo>
                <a:cubicBezTo>
                  <a:pt x="14861" y="10316"/>
                  <a:pt x="15055" y="10721"/>
                  <a:pt x="15212" y="11121"/>
                </a:cubicBezTo>
                <a:cubicBezTo>
                  <a:pt x="15492" y="11832"/>
                  <a:pt x="15918" y="12556"/>
                  <a:pt x="16283" y="12928"/>
                </a:cubicBezTo>
                <a:cubicBezTo>
                  <a:pt x="16493" y="13142"/>
                  <a:pt x="16774" y="13511"/>
                  <a:pt x="16985" y="13823"/>
                </a:cubicBezTo>
                <a:cubicBezTo>
                  <a:pt x="17089" y="13856"/>
                  <a:pt x="17183" y="13908"/>
                  <a:pt x="17183" y="13959"/>
                </a:cubicBezTo>
                <a:cubicBezTo>
                  <a:pt x="17183" y="14001"/>
                  <a:pt x="17254" y="14117"/>
                  <a:pt x="17345" y="14219"/>
                </a:cubicBezTo>
                <a:cubicBezTo>
                  <a:pt x="17437" y="14322"/>
                  <a:pt x="17496" y="14406"/>
                  <a:pt x="17471" y="14406"/>
                </a:cubicBezTo>
                <a:cubicBezTo>
                  <a:pt x="17446" y="14406"/>
                  <a:pt x="17520" y="14487"/>
                  <a:pt x="17633" y="14582"/>
                </a:cubicBezTo>
                <a:cubicBezTo>
                  <a:pt x="17747" y="14676"/>
                  <a:pt x="17852" y="14823"/>
                  <a:pt x="17867" y="14910"/>
                </a:cubicBezTo>
                <a:cubicBezTo>
                  <a:pt x="17882" y="14998"/>
                  <a:pt x="18069" y="15283"/>
                  <a:pt x="18281" y="15545"/>
                </a:cubicBezTo>
                <a:cubicBezTo>
                  <a:pt x="18533" y="15856"/>
                  <a:pt x="18611" y="15967"/>
                  <a:pt x="18605" y="16060"/>
                </a:cubicBezTo>
                <a:cubicBezTo>
                  <a:pt x="18640" y="16088"/>
                  <a:pt x="18666" y="16136"/>
                  <a:pt x="18677" y="16219"/>
                </a:cubicBezTo>
                <a:cubicBezTo>
                  <a:pt x="18691" y="16329"/>
                  <a:pt x="18738" y="16404"/>
                  <a:pt x="18776" y="16389"/>
                </a:cubicBezTo>
                <a:cubicBezTo>
                  <a:pt x="18814" y="16374"/>
                  <a:pt x="18884" y="16393"/>
                  <a:pt x="18929" y="16429"/>
                </a:cubicBezTo>
                <a:cubicBezTo>
                  <a:pt x="19034" y="16513"/>
                  <a:pt x="19181" y="16920"/>
                  <a:pt x="19190" y="17125"/>
                </a:cubicBezTo>
                <a:cubicBezTo>
                  <a:pt x="19202" y="17124"/>
                  <a:pt x="19223" y="17128"/>
                  <a:pt x="19235" y="17125"/>
                </a:cubicBezTo>
                <a:cubicBezTo>
                  <a:pt x="19386" y="17089"/>
                  <a:pt x="19565" y="17270"/>
                  <a:pt x="20216" y="18105"/>
                </a:cubicBezTo>
                <a:cubicBezTo>
                  <a:pt x="20604" y="18604"/>
                  <a:pt x="20750" y="18841"/>
                  <a:pt x="20693" y="18887"/>
                </a:cubicBezTo>
                <a:cubicBezTo>
                  <a:pt x="20636" y="18932"/>
                  <a:pt x="20664" y="19007"/>
                  <a:pt x="20783" y="19125"/>
                </a:cubicBezTo>
                <a:cubicBezTo>
                  <a:pt x="20962" y="19304"/>
                  <a:pt x="21009" y="19280"/>
                  <a:pt x="21062" y="19006"/>
                </a:cubicBezTo>
                <a:cubicBezTo>
                  <a:pt x="21082" y="18900"/>
                  <a:pt x="21129" y="18879"/>
                  <a:pt x="21286" y="18893"/>
                </a:cubicBezTo>
                <a:cubicBezTo>
                  <a:pt x="21582" y="18919"/>
                  <a:pt x="21462" y="18773"/>
                  <a:pt x="21161" y="18740"/>
                </a:cubicBezTo>
                <a:cubicBezTo>
                  <a:pt x="20912" y="18712"/>
                  <a:pt x="20783" y="18579"/>
                  <a:pt x="20036" y="17578"/>
                </a:cubicBezTo>
                <a:cubicBezTo>
                  <a:pt x="19938" y="17448"/>
                  <a:pt x="19821" y="17300"/>
                  <a:pt x="19766" y="17250"/>
                </a:cubicBezTo>
                <a:cubicBezTo>
                  <a:pt x="19756" y="17241"/>
                  <a:pt x="19764" y="17235"/>
                  <a:pt x="19757" y="17227"/>
                </a:cubicBezTo>
                <a:cubicBezTo>
                  <a:pt x="19757" y="17226"/>
                  <a:pt x="19726" y="17210"/>
                  <a:pt x="19730" y="17210"/>
                </a:cubicBezTo>
                <a:cubicBezTo>
                  <a:pt x="19735" y="17210"/>
                  <a:pt x="19736" y="17197"/>
                  <a:pt x="19739" y="17193"/>
                </a:cubicBezTo>
                <a:cubicBezTo>
                  <a:pt x="19731" y="17176"/>
                  <a:pt x="19720" y="17159"/>
                  <a:pt x="19730" y="17142"/>
                </a:cubicBezTo>
                <a:cubicBezTo>
                  <a:pt x="19723" y="17123"/>
                  <a:pt x="19717" y="17104"/>
                  <a:pt x="19703" y="17080"/>
                </a:cubicBezTo>
                <a:cubicBezTo>
                  <a:pt x="19651" y="16995"/>
                  <a:pt x="19655" y="16938"/>
                  <a:pt x="19712" y="16916"/>
                </a:cubicBezTo>
                <a:cubicBezTo>
                  <a:pt x="19750" y="16901"/>
                  <a:pt x="19744" y="16874"/>
                  <a:pt x="19721" y="16842"/>
                </a:cubicBezTo>
                <a:lnTo>
                  <a:pt x="19640" y="16904"/>
                </a:lnTo>
                <a:lnTo>
                  <a:pt x="19244" y="16383"/>
                </a:lnTo>
                <a:cubicBezTo>
                  <a:pt x="18273" y="15108"/>
                  <a:pt x="18095" y="14878"/>
                  <a:pt x="17696" y="14338"/>
                </a:cubicBezTo>
                <a:cubicBezTo>
                  <a:pt x="17463" y="14024"/>
                  <a:pt x="17174" y="13695"/>
                  <a:pt x="17057" y="13608"/>
                </a:cubicBezTo>
                <a:cubicBezTo>
                  <a:pt x="16940" y="13520"/>
                  <a:pt x="16850" y="13414"/>
                  <a:pt x="16850" y="13370"/>
                </a:cubicBezTo>
                <a:cubicBezTo>
                  <a:pt x="16850" y="13326"/>
                  <a:pt x="16768" y="13218"/>
                  <a:pt x="16670" y="13132"/>
                </a:cubicBezTo>
                <a:cubicBezTo>
                  <a:pt x="16573" y="13046"/>
                  <a:pt x="16512" y="12960"/>
                  <a:pt x="16535" y="12945"/>
                </a:cubicBezTo>
                <a:cubicBezTo>
                  <a:pt x="16559" y="12930"/>
                  <a:pt x="16493" y="12862"/>
                  <a:pt x="16382" y="12786"/>
                </a:cubicBezTo>
                <a:cubicBezTo>
                  <a:pt x="16272" y="12711"/>
                  <a:pt x="16175" y="12604"/>
                  <a:pt x="16175" y="12548"/>
                </a:cubicBezTo>
                <a:cubicBezTo>
                  <a:pt x="16175" y="12493"/>
                  <a:pt x="16098" y="12353"/>
                  <a:pt x="16004" y="12237"/>
                </a:cubicBezTo>
                <a:cubicBezTo>
                  <a:pt x="15915" y="12126"/>
                  <a:pt x="15867" y="12019"/>
                  <a:pt x="15887" y="11982"/>
                </a:cubicBezTo>
                <a:cubicBezTo>
                  <a:pt x="15848" y="11941"/>
                  <a:pt x="15804" y="11880"/>
                  <a:pt x="15761" y="11823"/>
                </a:cubicBezTo>
                <a:cubicBezTo>
                  <a:pt x="15689" y="11777"/>
                  <a:pt x="15644" y="11702"/>
                  <a:pt x="15617" y="11603"/>
                </a:cubicBezTo>
                <a:cubicBezTo>
                  <a:pt x="15602" y="11576"/>
                  <a:pt x="15588" y="11550"/>
                  <a:pt x="15572" y="11523"/>
                </a:cubicBezTo>
                <a:cubicBezTo>
                  <a:pt x="15552" y="11513"/>
                  <a:pt x="15522" y="11507"/>
                  <a:pt x="15482" y="11512"/>
                </a:cubicBezTo>
                <a:cubicBezTo>
                  <a:pt x="15411" y="11521"/>
                  <a:pt x="15374" y="11451"/>
                  <a:pt x="15374" y="11285"/>
                </a:cubicBezTo>
                <a:cubicBezTo>
                  <a:pt x="15374" y="11152"/>
                  <a:pt x="15329" y="11005"/>
                  <a:pt x="15266" y="10957"/>
                </a:cubicBezTo>
                <a:cubicBezTo>
                  <a:pt x="15204" y="10909"/>
                  <a:pt x="15174" y="10829"/>
                  <a:pt x="15203" y="10781"/>
                </a:cubicBezTo>
                <a:cubicBezTo>
                  <a:pt x="15233" y="10733"/>
                  <a:pt x="15193" y="10640"/>
                  <a:pt x="15122" y="10572"/>
                </a:cubicBezTo>
                <a:cubicBezTo>
                  <a:pt x="15052" y="10504"/>
                  <a:pt x="15000" y="10345"/>
                  <a:pt x="15006" y="10220"/>
                </a:cubicBezTo>
                <a:cubicBezTo>
                  <a:pt x="15006" y="10203"/>
                  <a:pt x="15006" y="10183"/>
                  <a:pt x="15006" y="10164"/>
                </a:cubicBezTo>
                <a:cubicBezTo>
                  <a:pt x="14990" y="10129"/>
                  <a:pt x="14972" y="10108"/>
                  <a:pt x="14961" y="10073"/>
                </a:cubicBezTo>
                <a:cubicBezTo>
                  <a:pt x="14926" y="9972"/>
                  <a:pt x="14860" y="9858"/>
                  <a:pt x="14817" y="9824"/>
                </a:cubicBezTo>
                <a:cubicBezTo>
                  <a:pt x="14773" y="9790"/>
                  <a:pt x="14730" y="9704"/>
                  <a:pt x="14718" y="9631"/>
                </a:cubicBezTo>
                <a:cubicBezTo>
                  <a:pt x="14705" y="9558"/>
                  <a:pt x="14642" y="9461"/>
                  <a:pt x="14583" y="9416"/>
                </a:cubicBezTo>
                <a:cubicBezTo>
                  <a:pt x="14523" y="9371"/>
                  <a:pt x="14496" y="9302"/>
                  <a:pt x="14520" y="9263"/>
                </a:cubicBezTo>
                <a:cubicBezTo>
                  <a:pt x="14543" y="9224"/>
                  <a:pt x="14490" y="9167"/>
                  <a:pt x="14403" y="9133"/>
                </a:cubicBezTo>
                <a:cubicBezTo>
                  <a:pt x="14315" y="9098"/>
                  <a:pt x="14241" y="9041"/>
                  <a:pt x="14241" y="9003"/>
                </a:cubicBezTo>
                <a:cubicBezTo>
                  <a:pt x="14241" y="8965"/>
                  <a:pt x="14162" y="8826"/>
                  <a:pt x="14061" y="8697"/>
                </a:cubicBezTo>
                <a:cubicBezTo>
                  <a:pt x="13960" y="8568"/>
                  <a:pt x="13860" y="8414"/>
                  <a:pt x="13845" y="8357"/>
                </a:cubicBezTo>
                <a:cubicBezTo>
                  <a:pt x="13829" y="8300"/>
                  <a:pt x="13769" y="8217"/>
                  <a:pt x="13701" y="8170"/>
                </a:cubicBezTo>
                <a:cubicBezTo>
                  <a:pt x="13633" y="8123"/>
                  <a:pt x="13575" y="8069"/>
                  <a:pt x="13575" y="8051"/>
                </a:cubicBezTo>
                <a:cubicBezTo>
                  <a:pt x="13575" y="8033"/>
                  <a:pt x="13529" y="7952"/>
                  <a:pt x="13476" y="7870"/>
                </a:cubicBezTo>
                <a:cubicBezTo>
                  <a:pt x="13363" y="7696"/>
                  <a:pt x="13319" y="7606"/>
                  <a:pt x="13278" y="7439"/>
                </a:cubicBezTo>
                <a:cubicBezTo>
                  <a:pt x="13261" y="7372"/>
                  <a:pt x="13191" y="7262"/>
                  <a:pt x="13116" y="7190"/>
                </a:cubicBezTo>
                <a:cubicBezTo>
                  <a:pt x="13041" y="7118"/>
                  <a:pt x="13000" y="7035"/>
                  <a:pt x="13026" y="7009"/>
                </a:cubicBezTo>
                <a:cubicBezTo>
                  <a:pt x="13031" y="7003"/>
                  <a:pt x="13018" y="6974"/>
                  <a:pt x="13017" y="6958"/>
                </a:cubicBezTo>
                <a:cubicBezTo>
                  <a:pt x="12899" y="6847"/>
                  <a:pt x="12750" y="6640"/>
                  <a:pt x="12702" y="6482"/>
                </a:cubicBezTo>
                <a:cubicBezTo>
                  <a:pt x="12680" y="6409"/>
                  <a:pt x="12590" y="6239"/>
                  <a:pt x="12495" y="6108"/>
                </a:cubicBezTo>
                <a:cubicBezTo>
                  <a:pt x="12399" y="5977"/>
                  <a:pt x="12316" y="5832"/>
                  <a:pt x="12315" y="5780"/>
                </a:cubicBezTo>
                <a:cubicBezTo>
                  <a:pt x="12314" y="5728"/>
                  <a:pt x="12262" y="5629"/>
                  <a:pt x="12198" y="5564"/>
                </a:cubicBezTo>
                <a:cubicBezTo>
                  <a:pt x="12134" y="5500"/>
                  <a:pt x="12059" y="5355"/>
                  <a:pt x="12027" y="5242"/>
                </a:cubicBezTo>
                <a:cubicBezTo>
                  <a:pt x="11995" y="5128"/>
                  <a:pt x="11909" y="4981"/>
                  <a:pt x="11838" y="4913"/>
                </a:cubicBezTo>
                <a:cubicBezTo>
                  <a:pt x="11767" y="4845"/>
                  <a:pt x="11732" y="4788"/>
                  <a:pt x="11766" y="4788"/>
                </a:cubicBezTo>
                <a:cubicBezTo>
                  <a:pt x="11800" y="4788"/>
                  <a:pt x="11788" y="4753"/>
                  <a:pt x="11730" y="4709"/>
                </a:cubicBezTo>
                <a:cubicBezTo>
                  <a:pt x="11673" y="4665"/>
                  <a:pt x="11651" y="4630"/>
                  <a:pt x="11685" y="4630"/>
                </a:cubicBezTo>
                <a:cubicBezTo>
                  <a:pt x="11719" y="4630"/>
                  <a:pt x="11700" y="4595"/>
                  <a:pt x="11649" y="4556"/>
                </a:cubicBezTo>
                <a:cubicBezTo>
                  <a:pt x="11598" y="4517"/>
                  <a:pt x="11574" y="4479"/>
                  <a:pt x="11595" y="4466"/>
                </a:cubicBezTo>
                <a:cubicBezTo>
                  <a:pt x="11636" y="4440"/>
                  <a:pt x="11477" y="4070"/>
                  <a:pt x="11307" y="3808"/>
                </a:cubicBezTo>
                <a:cubicBezTo>
                  <a:pt x="11282" y="3770"/>
                  <a:pt x="11256" y="3711"/>
                  <a:pt x="11235" y="3644"/>
                </a:cubicBezTo>
                <a:cubicBezTo>
                  <a:pt x="11202" y="3629"/>
                  <a:pt x="11171" y="3604"/>
                  <a:pt x="11145" y="3565"/>
                </a:cubicBezTo>
                <a:cubicBezTo>
                  <a:pt x="10915" y="3212"/>
                  <a:pt x="10675" y="1538"/>
                  <a:pt x="10821" y="1299"/>
                </a:cubicBezTo>
                <a:cubicBezTo>
                  <a:pt x="10829" y="1286"/>
                  <a:pt x="10832" y="1254"/>
                  <a:pt x="10839" y="1237"/>
                </a:cubicBezTo>
                <a:cubicBezTo>
                  <a:pt x="10837" y="1175"/>
                  <a:pt x="10831" y="1143"/>
                  <a:pt x="10830" y="1073"/>
                </a:cubicBezTo>
                <a:cubicBezTo>
                  <a:pt x="10819" y="471"/>
                  <a:pt x="10786" y="204"/>
                  <a:pt x="10704" y="127"/>
                </a:cubicBezTo>
                <a:cubicBezTo>
                  <a:pt x="10611" y="38"/>
                  <a:pt x="10347" y="-12"/>
                  <a:pt x="10155" y="2"/>
                </a:cubicBezTo>
                <a:close/>
                <a:moveTo>
                  <a:pt x="9975" y="4550"/>
                </a:moveTo>
                <a:cubicBezTo>
                  <a:pt x="10046" y="4528"/>
                  <a:pt x="10128" y="4583"/>
                  <a:pt x="10128" y="4681"/>
                </a:cubicBezTo>
                <a:cubicBezTo>
                  <a:pt x="10128" y="4735"/>
                  <a:pt x="10094" y="4799"/>
                  <a:pt x="10047" y="4817"/>
                </a:cubicBezTo>
                <a:cubicBezTo>
                  <a:pt x="9939" y="4859"/>
                  <a:pt x="9846" y="4710"/>
                  <a:pt x="9912" y="4601"/>
                </a:cubicBezTo>
                <a:cubicBezTo>
                  <a:pt x="9928" y="4575"/>
                  <a:pt x="9952" y="4558"/>
                  <a:pt x="9975" y="4550"/>
                </a:cubicBezTo>
                <a:close/>
                <a:moveTo>
                  <a:pt x="11091" y="5598"/>
                </a:moveTo>
                <a:cubicBezTo>
                  <a:pt x="11134" y="5600"/>
                  <a:pt x="11187" y="5635"/>
                  <a:pt x="11253" y="5695"/>
                </a:cubicBezTo>
                <a:cubicBezTo>
                  <a:pt x="11328" y="5762"/>
                  <a:pt x="11388" y="5858"/>
                  <a:pt x="11388" y="5910"/>
                </a:cubicBezTo>
                <a:cubicBezTo>
                  <a:pt x="11388" y="5962"/>
                  <a:pt x="11419" y="6046"/>
                  <a:pt x="11460" y="6097"/>
                </a:cubicBezTo>
                <a:cubicBezTo>
                  <a:pt x="11772" y="6484"/>
                  <a:pt x="11969" y="6814"/>
                  <a:pt x="12009" y="7020"/>
                </a:cubicBezTo>
                <a:cubicBezTo>
                  <a:pt x="12022" y="7085"/>
                  <a:pt x="12094" y="7230"/>
                  <a:pt x="12171" y="7343"/>
                </a:cubicBezTo>
                <a:cubicBezTo>
                  <a:pt x="12248" y="7456"/>
                  <a:pt x="12315" y="7584"/>
                  <a:pt x="12315" y="7626"/>
                </a:cubicBezTo>
                <a:cubicBezTo>
                  <a:pt x="12315" y="7668"/>
                  <a:pt x="12346" y="7741"/>
                  <a:pt x="12387" y="7790"/>
                </a:cubicBezTo>
                <a:cubicBezTo>
                  <a:pt x="12428" y="7839"/>
                  <a:pt x="12491" y="8046"/>
                  <a:pt x="12522" y="8249"/>
                </a:cubicBezTo>
                <a:cubicBezTo>
                  <a:pt x="12566" y="8538"/>
                  <a:pt x="12548" y="8643"/>
                  <a:pt x="12450" y="8725"/>
                </a:cubicBezTo>
                <a:cubicBezTo>
                  <a:pt x="12328" y="8827"/>
                  <a:pt x="12317" y="8826"/>
                  <a:pt x="12189" y="8634"/>
                </a:cubicBezTo>
                <a:cubicBezTo>
                  <a:pt x="12116" y="8526"/>
                  <a:pt x="12034" y="8439"/>
                  <a:pt x="12000" y="8442"/>
                </a:cubicBezTo>
                <a:cubicBezTo>
                  <a:pt x="11805" y="8461"/>
                  <a:pt x="11712" y="8404"/>
                  <a:pt x="11478" y="8102"/>
                </a:cubicBezTo>
                <a:cubicBezTo>
                  <a:pt x="11336" y="7918"/>
                  <a:pt x="11226" y="7747"/>
                  <a:pt x="11226" y="7722"/>
                </a:cubicBezTo>
                <a:cubicBezTo>
                  <a:pt x="11226" y="7698"/>
                  <a:pt x="11164" y="7637"/>
                  <a:pt x="11091" y="7587"/>
                </a:cubicBezTo>
                <a:cubicBezTo>
                  <a:pt x="10983" y="7511"/>
                  <a:pt x="10959" y="7331"/>
                  <a:pt x="10947" y="6595"/>
                </a:cubicBezTo>
                <a:cubicBezTo>
                  <a:pt x="10935" y="5877"/>
                  <a:pt x="10963" y="5593"/>
                  <a:pt x="11091" y="5598"/>
                </a:cubicBezTo>
                <a:close/>
                <a:moveTo>
                  <a:pt x="11388" y="16100"/>
                </a:moveTo>
                <a:cubicBezTo>
                  <a:pt x="11342" y="16100"/>
                  <a:pt x="11307" y="16122"/>
                  <a:pt x="11307" y="16151"/>
                </a:cubicBezTo>
                <a:cubicBezTo>
                  <a:pt x="11307" y="16156"/>
                  <a:pt x="11314" y="16158"/>
                  <a:pt x="11316" y="16162"/>
                </a:cubicBezTo>
                <a:cubicBezTo>
                  <a:pt x="11365" y="16172"/>
                  <a:pt x="11417" y="16173"/>
                  <a:pt x="11469" y="16162"/>
                </a:cubicBezTo>
                <a:cubicBezTo>
                  <a:pt x="11471" y="16158"/>
                  <a:pt x="11478" y="16155"/>
                  <a:pt x="11478" y="16151"/>
                </a:cubicBezTo>
                <a:cubicBezTo>
                  <a:pt x="11478" y="16122"/>
                  <a:pt x="11434" y="16100"/>
                  <a:pt x="11388" y="16100"/>
                </a:cubicBezTo>
                <a:close/>
                <a:moveTo>
                  <a:pt x="16994" y="16910"/>
                </a:moveTo>
                <a:cubicBezTo>
                  <a:pt x="16981" y="16911"/>
                  <a:pt x="16964" y="16924"/>
                  <a:pt x="16949" y="16927"/>
                </a:cubicBezTo>
                <a:cubicBezTo>
                  <a:pt x="16995" y="16924"/>
                  <a:pt x="17033" y="16933"/>
                  <a:pt x="17075" y="16955"/>
                </a:cubicBezTo>
                <a:cubicBezTo>
                  <a:pt x="17137" y="16988"/>
                  <a:pt x="17208" y="16996"/>
                  <a:pt x="17237" y="16978"/>
                </a:cubicBezTo>
                <a:cubicBezTo>
                  <a:pt x="17251" y="16969"/>
                  <a:pt x="17281" y="16968"/>
                  <a:pt x="17309" y="16972"/>
                </a:cubicBezTo>
                <a:cubicBezTo>
                  <a:pt x="17225" y="16963"/>
                  <a:pt x="17162" y="16957"/>
                  <a:pt x="17138" y="16944"/>
                </a:cubicBezTo>
                <a:cubicBezTo>
                  <a:pt x="17091" y="16919"/>
                  <a:pt x="17046" y="16906"/>
                  <a:pt x="16994" y="16910"/>
                </a:cubicBezTo>
                <a:close/>
                <a:moveTo>
                  <a:pt x="17318" y="16972"/>
                </a:moveTo>
                <a:cubicBezTo>
                  <a:pt x="17347" y="16977"/>
                  <a:pt x="17379" y="16991"/>
                  <a:pt x="17408" y="17006"/>
                </a:cubicBezTo>
                <a:cubicBezTo>
                  <a:pt x="17491" y="17049"/>
                  <a:pt x="17551" y="17042"/>
                  <a:pt x="17642" y="16995"/>
                </a:cubicBezTo>
                <a:cubicBezTo>
                  <a:pt x="17520" y="16989"/>
                  <a:pt x="17408" y="16982"/>
                  <a:pt x="17318" y="16972"/>
                </a:cubicBezTo>
                <a:close/>
                <a:moveTo>
                  <a:pt x="16733" y="16989"/>
                </a:moveTo>
                <a:cubicBezTo>
                  <a:pt x="16690" y="17007"/>
                  <a:pt x="16653" y="17022"/>
                  <a:pt x="16634" y="17018"/>
                </a:cubicBezTo>
                <a:cubicBezTo>
                  <a:pt x="16664" y="17013"/>
                  <a:pt x="16695" y="17002"/>
                  <a:pt x="16733" y="16989"/>
                </a:cubicBezTo>
                <a:close/>
                <a:moveTo>
                  <a:pt x="17975" y="17012"/>
                </a:moveTo>
                <a:cubicBezTo>
                  <a:pt x="17980" y="17029"/>
                  <a:pt x="17978" y="17052"/>
                  <a:pt x="17948" y="17074"/>
                </a:cubicBezTo>
                <a:cubicBezTo>
                  <a:pt x="17875" y="17130"/>
                  <a:pt x="17882" y="17152"/>
                  <a:pt x="17984" y="17176"/>
                </a:cubicBezTo>
                <a:cubicBezTo>
                  <a:pt x="18061" y="17195"/>
                  <a:pt x="18095" y="17184"/>
                  <a:pt x="18065" y="17154"/>
                </a:cubicBezTo>
                <a:cubicBezTo>
                  <a:pt x="18037" y="17125"/>
                  <a:pt x="18074" y="17086"/>
                  <a:pt x="18146" y="17069"/>
                </a:cubicBezTo>
                <a:cubicBezTo>
                  <a:pt x="18190" y="17058"/>
                  <a:pt x="18215" y="17041"/>
                  <a:pt x="18227" y="17023"/>
                </a:cubicBezTo>
                <a:cubicBezTo>
                  <a:pt x="18152" y="17019"/>
                  <a:pt x="18072" y="17014"/>
                  <a:pt x="17975" y="17012"/>
                </a:cubicBezTo>
                <a:close/>
                <a:moveTo>
                  <a:pt x="7051" y="21441"/>
                </a:moveTo>
                <a:cubicBezTo>
                  <a:pt x="7044" y="21446"/>
                  <a:pt x="7046" y="21466"/>
                  <a:pt x="7069" y="21504"/>
                </a:cubicBezTo>
                <a:cubicBezTo>
                  <a:pt x="7100" y="21556"/>
                  <a:pt x="7151" y="21588"/>
                  <a:pt x="7177" y="21572"/>
                </a:cubicBezTo>
                <a:cubicBezTo>
                  <a:pt x="7203" y="21555"/>
                  <a:pt x="7180" y="21511"/>
                  <a:pt x="7123" y="21475"/>
                </a:cubicBezTo>
                <a:cubicBezTo>
                  <a:pt x="7081" y="21450"/>
                  <a:pt x="7058" y="21437"/>
                  <a:pt x="7051" y="21441"/>
                </a:cubicBezTo>
                <a:close/>
              </a:path>
            </a:pathLst>
          </a:custGeom>
        </p:spPr>
      </p:pic>
      <p:pic>
        <p:nvPicPr>
          <p:cNvPr id="122" name="Greenfield.tiff" descr="Greenfield.tif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351962" y="5701037"/>
            <a:ext cx="3913974" cy="112345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59961503"/>
      </p:ext>
    </p:extLst>
  </p:cSld>
  <p:clrMapOvr>
    <a:masterClrMapping/>
  </p:clrMapOvr>
  <p:transition xmlns:p14="http://schemas.microsoft.com/office/powerpoint/2010/main"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]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]</a:t>
            </a:r>
          </a:p>
        </p:txBody>
      </p:sp>
      <p:sp>
        <p:nvSpPr>
          <p:cNvPr id="125" name="Rectangle"/>
          <p:cNvSpPr/>
          <p:nvPr/>
        </p:nvSpPr>
        <p:spPr>
          <a:xfrm>
            <a:off x="5634632" y="6402585"/>
            <a:ext cx="3348634" cy="455415"/>
          </a:xfrm>
          <a:prstGeom prst="rect">
            <a:avLst/>
          </a:prstGeom>
          <a:solidFill>
            <a:srgbClr val="000000"/>
          </a:solidFill>
          <a:ln w="3175">
            <a:solidFill>
              <a:srgbClr val="000000"/>
            </a:solidFill>
          </a:ln>
        </p:spPr>
        <p:txBody>
          <a:bodyPr lIns="35718" tIns="35718" rIns="35718" bIns="35718" anchor="ctr"/>
          <a:lstStyle/>
          <a:p>
            <a:pPr marL="40640" marR="40640" algn="ctr" defTabSz="910828">
              <a:defRPr sz="22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endParaRPr/>
          </a:p>
        </p:txBody>
      </p:sp>
      <p:pic>
        <p:nvPicPr>
          <p:cNvPr id="126" name="P&amp;P-stripB.jpg" descr="P&amp;P-stripB.jp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940425"/>
            <a:ext cx="9144000" cy="917576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Rectangle"/>
          <p:cNvSpPr/>
          <p:nvPr/>
        </p:nvSpPr>
        <p:spPr>
          <a:xfrm>
            <a:off x="4188023" y="5938242"/>
            <a:ext cx="4955977" cy="910829"/>
          </a:xfrm>
          <a:prstGeom prst="rect">
            <a:avLst/>
          </a:prstGeom>
          <a:solidFill>
            <a:srgbClr val="000000"/>
          </a:solidFill>
          <a:ln w="3175">
            <a:solidFill>
              <a:srgbClr val="000000"/>
            </a:solidFill>
          </a:ln>
        </p:spPr>
        <p:txBody>
          <a:bodyPr lIns="35718" tIns="35718" rIns="35718" bIns="35718" anchor="ctr"/>
          <a:lstStyle/>
          <a:p>
            <a:pPr marL="40640" marR="40640" algn="ctr" defTabSz="910828">
              <a:defRPr sz="22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endParaRPr/>
          </a:p>
        </p:txBody>
      </p:sp>
      <p:sp>
        <p:nvSpPr>
          <p:cNvPr id="128" name="Pumps &amp; Pipes"/>
          <p:cNvSpPr txBox="1"/>
          <p:nvPr/>
        </p:nvSpPr>
        <p:spPr>
          <a:xfrm>
            <a:off x="3440290" y="5893593"/>
            <a:ext cx="1944312" cy="4107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marL="40640" marR="40640" algn="ctr" defTabSz="910828">
              <a:buClr>
                <a:srgbClr val="FFFFFF"/>
              </a:buClr>
              <a:buFont typeface="Times"/>
              <a:defRPr sz="20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t>Pumps &amp; Pipes </a:t>
            </a:r>
          </a:p>
        </p:txBody>
      </p:sp>
      <p:sp>
        <p:nvSpPr>
          <p:cNvPr id="129" name="Text"/>
          <p:cNvSpPr txBox="1"/>
          <p:nvPr/>
        </p:nvSpPr>
        <p:spPr>
          <a:xfrm>
            <a:off x="809625" y="3442934"/>
            <a:ext cx="4089797" cy="454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 anchor="ctr">
            <a:spAutoFit/>
          </a:bodyPr>
          <a:lstStyle>
            <a:lvl1pPr marL="40640" marR="40640" algn="ctr" defTabSz="910828">
              <a:buClr>
                <a:srgbClr val="FFFFFF"/>
              </a:buClr>
              <a:buFont typeface="Arial"/>
              <a:defRPr sz="26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sz="2200" b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r>
              <a:rPr sz="26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pic>
        <p:nvPicPr>
          <p:cNvPr id="130" name="jabele.jpg" descr="jabele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66992" y="694266"/>
            <a:ext cx="1574801" cy="2099735"/>
          </a:xfrm>
          <a:prstGeom prst="rect">
            <a:avLst/>
          </a:prstGeom>
        </p:spPr>
      </p:pic>
      <p:sp>
        <p:nvSpPr>
          <p:cNvPr id="131" name="http://www.americanheritage.com/articles/magazine/it/2006/1/2006_1_34_print.shtml"/>
          <p:cNvSpPr txBox="1"/>
          <p:nvPr/>
        </p:nvSpPr>
        <p:spPr>
          <a:xfrm>
            <a:off x="169664" y="5485804"/>
            <a:ext cx="9144001" cy="285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 anchor="ctr">
            <a:spAutoFit/>
          </a:bodyPr>
          <a:lstStyle>
            <a:lvl1pPr marL="40640" marR="40640" algn="ctr" defTabSz="910828">
              <a:defRPr sz="1200" u="sng">
                <a:solidFill>
                  <a:srgbClr val="FFFC41"/>
                </a:solidFill>
                <a:latin typeface="Times"/>
                <a:ea typeface="Times"/>
                <a:cs typeface="Times"/>
                <a:sym typeface="Times"/>
                <a:hlinkClick r:id="rId4"/>
              </a:defRPr>
            </a:lvl1pPr>
          </a:lstStyle>
          <a:p>
            <a:pPr>
              <a:defRPr u="none">
                <a:uFill>
                  <a:solidFill>
                    <a:srgbClr val="000000"/>
                  </a:solidFill>
                </a:uFill>
              </a:defRPr>
            </a:pPr>
            <a:r>
              <a:rPr u="sng">
                <a:uFillTx/>
                <a:hlinkClick r:id="rId4"/>
              </a:rPr>
              <a:t>http://www.americanheritage.com/articles/magazine/it/2006/1/2006_1_34_print.shtml</a:t>
            </a:r>
          </a:p>
        </p:txBody>
      </p:sp>
      <p:pic>
        <p:nvPicPr>
          <p:cNvPr id="132" name="AMerican Heritage.png" descr="AMerican Herit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268529" y="5779224"/>
            <a:ext cx="2861875" cy="1050272"/>
          </a:xfrm>
          <a:prstGeom prst="rect">
            <a:avLst/>
          </a:prstGeom>
        </p:spPr>
      </p:pic>
      <p:sp>
        <p:nvSpPr>
          <p:cNvPr id="133" name="Square"/>
          <p:cNvSpPr/>
          <p:nvPr/>
        </p:nvSpPr>
        <p:spPr>
          <a:xfrm>
            <a:off x="4125515" y="553640"/>
            <a:ext cx="892970" cy="892970"/>
          </a:xfrm>
          <a:prstGeom prst="rect">
            <a:avLst/>
          </a:prstGeom>
          <a:solidFill>
            <a:srgbClr val="000000"/>
          </a:solidFill>
          <a:ln w="3175"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34" name="Below is a paragraph from American Heritage, Invention and technology magazine (2006), regarding the invention of the IVC filter:…"/>
          <p:cNvSpPr txBox="1"/>
          <p:nvPr/>
        </p:nvSpPr>
        <p:spPr>
          <a:xfrm>
            <a:off x="179729" y="325244"/>
            <a:ext cx="7643814" cy="5422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 anchor="ctr">
            <a:spAutoFit/>
          </a:bodyPr>
          <a:lstStyle/>
          <a:p>
            <a:pPr marR="455414" algn="ctr" defTabSz="910828">
              <a:tabLst>
                <a:tab pos="355600" algn="l"/>
                <a:tab pos="711200" algn="l"/>
                <a:tab pos="1054100" algn="l"/>
                <a:tab pos="1409700" algn="l"/>
                <a:tab pos="1765300" algn="l"/>
                <a:tab pos="2133600" algn="l"/>
                <a:tab pos="2489200" algn="l"/>
                <a:tab pos="2844800" algn="l"/>
                <a:tab pos="3187700" algn="l"/>
                <a:tab pos="3543300" algn="l"/>
                <a:tab pos="3898900" algn="l"/>
                <a:tab pos="4267200" algn="l"/>
              </a:tabLst>
              <a:defRPr sz="24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r>
              <a:rPr sz="2200" b="1" u="sng">
                <a:latin typeface="Times New Roman"/>
                <a:ea typeface="Times New Roman"/>
                <a:cs typeface="Times New Roman"/>
                <a:sym typeface="Times New Roman"/>
              </a:rPr>
              <a:t>Below is a paragraph from American Heritage, Invention and technology magazine (2006), regarding the invention of the IVC filter: </a:t>
            </a:r>
            <a:endParaRPr sz="2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455414" algn="ctr" defTabSz="910828">
              <a:tabLst>
                <a:tab pos="355600" algn="l"/>
                <a:tab pos="711200" algn="l"/>
                <a:tab pos="1054100" algn="l"/>
                <a:tab pos="1409700" algn="l"/>
                <a:tab pos="1765300" algn="l"/>
                <a:tab pos="2133600" algn="l"/>
                <a:tab pos="2489200" algn="l"/>
                <a:tab pos="2844800" algn="l"/>
                <a:tab pos="3187700" algn="l"/>
                <a:tab pos="3543300" algn="l"/>
                <a:tab pos="3898900" algn="l"/>
                <a:tab pos="4267200" algn="l"/>
              </a:tabLst>
              <a:defRPr sz="24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endParaRPr sz="2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455414" algn="ctr" defTabSz="910828">
              <a:tabLst>
                <a:tab pos="355600" algn="l"/>
                <a:tab pos="711200" algn="l"/>
                <a:tab pos="1054100" algn="l"/>
                <a:tab pos="1409700" algn="l"/>
                <a:tab pos="1765300" algn="l"/>
                <a:tab pos="2133600" algn="l"/>
                <a:tab pos="2489200" algn="l"/>
                <a:tab pos="2844800" algn="l"/>
                <a:tab pos="3187700" algn="l"/>
                <a:tab pos="3543300" algn="l"/>
                <a:tab pos="3898900" algn="l"/>
                <a:tab pos="4267200" algn="l"/>
              </a:tabLst>
              <a:defRPr sz="28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r>
              <a:rPr sz="2600">
                <a:latin typeface="Times New Roman"/>
                <a:ea typeface="Times New Roman"/>
                <a:cs typeface="Times New Roman"/>
                <a:sym typeface="Times New Roman"/>
              </a:rPr>
              <a:t>“Great invention is always metaphor,” says John Abele, a cofounder of Boston Scientific Corporation, which has manufactured the Greenfield filter since it acquired Kimmell’s medical-device company in 1980. </a:t>
            </a:r>
          </a:p>
          <a:p>
            <a:pPr marR="455414" algn="ctr" defTabSz="910828">
              <a:tabLst>
                <a:tab pos="355600" algn="l"/>
                <a:tab pos="711200" algn="l"/>
                <a:tab pos="1054100" algn="l"/>
                <a:tab pos="1409700" algn="l"/>
                <a:tab pos="1765300" algn="l"/>
                <a:tab pos="2133600" algn="l"/>
                <a:tab pos="2489200" algn="l"/>
                <a:tab pos="2844800" algn="l"/>
                <a:tab pos="3187700" algn="l"/>
                <a:tab pos="3543300" algn="l"/>
                <a:tab pos="3898900" algn="l"/>
                <a:tab pos="4267200" algn="l"/>
              </a:tabLst>
              <a:defRPr sz="28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endParaRPr sz="2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455414" algn="ctr" defTabSz="910828">
              <a:tabLst>
                <a:tab pos="355600" algn="l"/>
                <a:tab pos="711200" algn="l"/>
                <a:tab pos="1054100" algn="l"/>
                <a:tab pos="1409700" algn="l"/>
                <a:tab pos="1765300" algn="l"/>
                <a:tab pos="2133600" algn="l"/>
                <a:tab pos="2489200" algn="l"/>
                <a:tab pos="2844800" algn="l"/>
                <a:tab pos="3187700" algn="l"/>
                <a:tab pos="3543300" algn="l"/>
                <a:tab pos="3898900" algn="l"/>
                <a:tab pos="4267200" algn="l"/>
              </a:tabLst>
              <a:defRPr sz="28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r>
              <a:rPr sz="2600">
                <a:solidFill>
                  <a:srgbClr val="FF4013"/>
                </a:solidFill>
                <a:uFill>
                  <a:solidFill>
                    <a:srgbClr val="FF4013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“You look at the problem, and then you try to connect it to other areas which may have nothing to do with the problem you’re working on.” </a:t>
            </a:r>
          </a:p>
          <a:p>
            <a:pPr marR="455414" algn="ctr" defTabSz="910828">
              <a:defRPr sz="28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r>
              <a:rPr sz="2600">
                <a:solidFill>
                  <a:srgbClr val="FF4013"/>
                </a:solidFill>
                <a:uFill>
                  <a:solidFill>
                    <a:srgbClr val="FF4013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600">
              <a:solidFill>
                <a:srgbClr val="FF4013"/>
              </a:solidFill>
              <a:uFill>
                <a:solidFill>
                  <a:srgbClr val="FF4013"/>
                </a:solidFill>
              </a:u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05007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2320626"/>
            <a:ext cx="48600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Subsea Robot Operation – LIVE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Sea Floor Gulf of Mexico</a:t>
            </a:r>
            <a:endParaRPr lang="en-US" sz="20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" y="5624688"/>
            <a:ext cx="52676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Scott Parazynski, MD and Astronaut – LIVE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Roof of Palmer Station, Antarctica </a:t>
            </a:r>
            <a:endParaRPr lang="en-US" sz="20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67697" y="5624688"/>
            <a:ext cx="38763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Pumps &amp; Pipes Directors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NASA Lunar Rover</a:t>
            </a:r>
            <a:endParaRPr lang="en-US" sz="20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3416" r="5436"/>
          <a:stretch/>
        </p:blipFill>
        <p:spPr>
          <a:xfrm>
            <a:off x="12700" y="3571650"/>
            <a:ext cx="1581693" cy="1186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774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4A_5688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06" b="6501"/>
          <a:stretch/>
        </p:blipFill>
        <p:spPr>
          <a:xfrm>
            <a:off x="12" y="0"/>
            <a:ext cx="6135624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19005" b="6602"/>
          <a:stretch/>
        </p:blipFill>
        <p:spPr>
          <a:xfrm>
            <a:off x="0" y="0"/>
            <a:ext cx="6135624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135624" y="1633411"/>
            <a:ext cx="3008376" cy="4357625"/>
            <a:chOff x="6135624" y="817631"/>
            <a:chExt cx="3008376" cy="4357625"/>
          </a:xfrm>
        </p:grpSpPr>
        <p:sp>
          <p:nvSpPr>
            <p:cNvPr id="4" name="TextBox 3"/>
            <p:cNvSpPr txBox="1"/>
            <p:nvPr/>
          </p:nvSpPr>
          <p:spPr>
            <a:xfrm>
              <a:off x="6135624" y="817631"/>
              <a:ext cx="3008364" cy="123110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000" i="1" dirty="0" smtClean="0">
                <a:solidFill>
                  <a:schemeClr val="bg1"/>
                </a:solidFill>
                <a:latin typeface="Arial"/>
                <a:cs typeface="Arial"/>
              </a:endParaRPr>
            </a:p>
            <a:p>
              <a:pPr algn="ctr"/>
              <a:r>
                <a:rPr lang="en-US" sz="3200" i="1" dirty="0" smtClean="0">
                  <a:solidFill>
                    <a:srgbClr val="CCFFCC"/>
                  </a:solidFill>
                  <a:latin typeface="Arial"/>
                  <a:cs typeface="Arial"/>
                </a:rPr>
                <a:t>July 29, 2013</a:t>
              </a:r>
            </a:p>
            <a:p>
              <a:pPr algn="ctr"/>
              <a:r>
                <a:rPr lang="en-US" sz="3200" i="1" dirty="0" smtClean="0">
                  <a:solidFill>
                    <a:srgbClr val="CCFFCC"/>
                  </a:solidFill>
                  <a:latin typeface="Arial"/>
                  <a:cs typeface="Arial"/>
                </a:rPr>
                <a:t>Pool Party!</a:t>
              </a:r>
              <a:endParaRPr lang="en-US" sz="3200" i="1" dirty="0">
                <a:solidFill>
                  <a:srgbClr val="CCFFCC"/>
                </a:solidFill>
                <a:latin typeface="Arial"/>
                <a:cs typeface="Arial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135636" y="2774599"/>
              <a:ext cx="3008364" cy="240065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i="1" dirty="0" smtClean="0">
                  <a:solidFill>
                    <a:srgbClr val="CCFFCC"/>
                  </a:solidFill>
                  <a:latin typeface="Arial"/>
                  <a:cs typeface="Arial"/>
                </a:rPr>
                <a:t>Neutral</a:t>
              </a:r>
            </a:p>
            <a:p>
              <a:pPr algn="ctr"/>
              <a:r>
                <a:rPr lang="en-US" sz="2800" i="1" dirty="0" smtClean="0">
                  <a:solidFill>
                    <a:srgbClr val="CCFFCC"/>
                  </a:solidFill>
                  <a:latin typeface="Arial"/>
                  <a:cs typeface="Arial"/>
                </a:rPr>
                <a:t>Buoyancy</a:t>
              </a:r>
            </a:p>
            <a:p>
              <a:pPr algn="ctr"/>
              <a:r>
                <a:rPr lang="en-US" sz="2800" i="1" dirty="0" smtClean="0">
                  <a:solidFill>
                    <a:srgbClr val="CCFFCC"/>
                  </a:solidFill>
                  <a:latin typeface="Arial"/>
                  <a:cs typeface="Arial"/>
                </a:rPr>
                <a:t>Laboratory</a:t>
              </a:r>
            </a:p>
            <a:p>
              <a:pPr algn="ctr"/>
              <a:endParaRPr lang="en-US" sz="1000" i="1" dirty="0" smtClean="0">
                <a:solidFill>
                  <a:schemeClr val="bg1"/>
                </a:solidFill>
                <a:latin typeface="Arial"/>
                <a:cs typeface="Arial"/>
              </a:endParaRPr>
            </a:p>
            <a:p>
              <a:pPr algn="ctr"/>
              <a:r>
                <a:rPr lang="en-US" sz="2800" i="1" dirty="0" smtClean="0">
                  <a:solidFill>
                    <a:schemeClr val="bg1"/>
                  </a:solidFill>
                  <a:latin typeface="Arial"/>
                  <a:cs typeface="Arial"/>
                </a:rPr>
                <a:t>Johnson</a:t>
              </a:r>
            </a:p>
            <a:p>
              <a:pPr algn="ctr"/>
              <a:r>
                <a:rPr lang="en-US" sz="2800" i="1" dirty="0" smtClean="0">
                  <a:solidFill>
                    <a:schemeClr val="bg1"/>
                  </a:solidFill>
                  <a:latin typeface="Arial"/>
                  <a:cs typeface="Arial"/>
                </a:rPr>
                <a:t>Space Center</a:t>
              </a:r>
              <a:endParaRPr lang="en-US" sz="2800" i="1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-12" y="131365"/>
            <a:ext cx="9144000" cy="615553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400" dirty="0">
                <a:latin typeface="Arial"/>
                <a:cs typeface="Arial"/>
              </a:rPr>
              <a:t>Pumps &amp; Pipes JSC: Uniquely </a:t>
            </a:r>
            <a:r>
              <a:rPr lang="en-US" sz="3400" dirty="0" smtClean="0">
                <a:latin typeface="Arial"/>
                <a:cs typeface="Arial"/>
              </a:rPr>
              <a:t>Houston</a:t>
            </a:r>
            <a:endParaRPr lang="en-US" sz="3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0844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vel Pack &amp; HB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" y="0"/>
            <a:ext cx="91379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477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553</TotalTime>
  <Words>572</Words>
  <Application>Microsoft Macintosh PowerPoint</Application>
  <PresentationFormat>On-screen Show (4:3)</PresentationFormat>
  <Paragraphs>114</Paragraphs>
  <Slides>34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]</vt:lpstr>
      <vt:lpstr>PowerPoint Presentation</vt:lpstr>
      <vt:lpstr>PowerPoint Presentation</vt:lpstr>
      <vt:lpstr>PowerPoint Presentation</vt:lpstr>
      <vt:lpstr>PowerPoint Presentation</vt:lpstr>
      <vt:lpstr>Pipeline Biofilm Infection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The Methodist Hospital System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TMH TMHS</dc:creator>
  <cp:lastModifiedBy>Stephen Igo</cp:lastModifiedBy>
  <cp:revision>44</cp:revision>
  <cp:lastPrinted>2018-03-28T11:10:24Z</cp:lastPrinted>
  <dcterms:created xsi:type="dcterms:W3CDTF">2018-03-19T13:55:38Z</dcterms:created>
  <dcterms:modified xsi:type="dcterms:W3CDTF">2018-04-11T18:50:03Z</dcterms:modified>
</cp:coreProperties>
</file>