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61" r:id="rId3"/>
    <p:sldId id="277" r:id="rId4"/>
    <p:sldId id="274" r:id="rId5"/>
    <p:sldId id="275" r:id="rId6"/>
    <p:sldId id="276" r:id="rId7"/>
    <p:sldId id="280" r:id="rId8"/>
    <p:sldId id="278" r:id="rId9"/>
    <p:sldId id="279" r:id="rId10"/>
    <p:sldId id="283" r:id="rId11"/>
    <p:sldId id="271" r:id="rId12"/>
    <p:sldId id="281" r:id="rId13"/>
    <p:sldId id="269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2072" y="1119553"/>
            <a:ext cx="8689976" cy="3757247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latin typeface="Century Gothic" panose="020B0502020202020204" pitchFamily="34" charset="0"/>
              </a:rPr>
              <a:t>Tax cuts and jobs act 2018 </a:t>
            </a:r>
            <a:r>
              <a:rPr lang="en-US" sz="3200" b="1" u="sng" dirty="0" smtClean="0">
                <a:latin typeface="Century Gothic" panose="020B0502020202020204" pitchFamily="34" charset="0"/>
              </a:rPr>
              <a:t>AND</a:t>
            </a:r>
            <a:r>
              <a:rPr lang="en-US" sz="3200" b="1" u="sng" dirty="0">
                <a:latin typeface="Century Gothic" panose="020B0502020202020204" pitchFamily="34" charset="0"/>
              </a:rPr>
              <a:t/>
            </a:r>
            <a:br>
              <a:rPr lang="en-US" sz="3200" b="1" u="sng" dirty="0">
                <a:latin typeface="Century Gothic" panose="020B0502020202020204" pitchFamily="34" charset="0"/>
              </a:rPr>
            </a:br>
            <a:r>
              <a:rPr lang="en-US" b="1" u="sng" dirty="0" smtClean="0">
                <a:latin typeface="Century Gothic" panose="020B0502020202020204" pitchFamily="34" charset="0"/>
              </a:rPr>
              <a:t>fAst act </a:t>
            </a:r>
            <a:r>
              <a:rPr lang="en-US" b="1" u="sng" dirty="0">
                <a:latin typeface="Century Gothic" panose="020B0502020202020204" pitchFamily="34" charset="0"/>
              </a:rPr>
              <a:t/>
            </a:r>
            <a:br>
              <a:rPr lang="en-US" b="1" u="sng" dirty="0">
                <a:latin typeface="Century Gothic" panose="020B0502020202020204" pitchFamily="34" charset="0"/>
              </a:rPr>
            </a:br>
            <a:r>
              <a:rPr lang="en-US" altLang="en-US" sz="3200" b="1" i="1" dirty="0">
                <a:latin typeface="Century Gothic" panose="020B0502020202020204" pitchFamily="34" charset="0"/>
              </a:rPr>
              <a:t>By</a:t>
            </a:r>
            <a:r>
              <a:rPr lang="en-US" altLang="en-US" sz="5400" b="1" i="1" dirty="0">
                <a:latin typeface="Century Gothic" panose="020B0502020202020204" pitchFamily="34" charset="0"/>
              </a:rPr>
              <a:t> </a:t>
            </a:r>
            <a:br>
              <a:rPr lang="en-US" altLang="en-US" sz="5400" b="1" i="1" dirty="0">
                <a:latin typeface="Century Gothic" panose="020B0502020202020204" pitchFamily="34" charset="0"/>
              </a:rPr>
            </a:br>
            <a:r>
              <a:rPr lang="en-US" altLang="en-US" b="1" dirty="0">
                <a:latin typeface="Century Gothic" panose="020B0502020202020204" pitchFamily="34" charset="0"/>
              </a:rPr>
              <a:t>Swapan</a:t>
            </a:r>
            <a:r>
              <a:rPr lang="en-US" altLang="en-US" b="1" i="1" dirty="0">
                <a:latin typeface="Century Gothic" panose="020B0502020202020204" pitchFamily="34" charset="0"/>
              </a:rPr>
              <a:t> Dhairyawan, CPA</a:t>
            </a:r>
            <a:br>
              <a:rPr lang="en-US" altLang="en-US" b="1" i="1" dirty="0"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411" y="5132171"/>
            <a:ext cx="3393989" cy="864975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sz="2400" b="1" dirty="0">
                <a:latin typeface="Century Gothic" panose="020B0502020202020204" pitchFamily="34" charset="0"/>
              </a:rPr>
              <a:t>Presented for</a:t>
            </a:r>
          </a:p>
          <a:p>
            <a:r>
              <a:rPr lang="en-US" sz="2400" b="1" dirty="0">
                <a:latin typeface="Century Gothic" panose="020B0502020202020204" pitchFamily="34" charset="0"/>
              </a:rPr>
              <a:t>       </a:t>
            </a:r>
            <a:r>
              <a:rPr lang="en-US" sz="2400" b="1" dirty="0" smtClean="0">
                <a:latin typeface="Century Gothic" panose="020B0502020202020204" pitchFamily="34" charset="0"/>
              </a:rPr>
              <a:t>MEENAKSHI–TEMPLE 07/22/2018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65773" y="5198075"/>
            <a:ext cx="3031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MD &amp; Associates, LLP</a:t>
            </a:r>
          </a:p>
          <a:p>
            <a:pPr algn="ctr"/>
            <a:r>
              <a:rPr lang="en-US" b="1" dirty="0">
                <a:solidFill>
                  <a:prstClr val="black"/>
                </a:solidFill>
                <a:latin typeface="Century Gothic" panose="020B0502020202020204" pitchFamily="34" charset="0"/>
              </a:rPr>
              <a:t>713-774-6533</a:t>
            </a:r>
          </a:p>
          <a:p>
            <a:pPr algn="ctr"/>
            <a:r>
              <a:rPr lang="en-US" b="1" dirty="0">
                <a:solidFill>
                  <a:prstClr val="black"/>
                </a:solidFill>
                <a:latin typeface="Century Gothic" panose="020B0502020202020204" pitchFamily="34" charset="0"/>
              </a:rPr>
              <a:t>281-251-2205</a:t>
            </a:r>
          </a:p>
        </p:txBody>
      </p:sp>
      <p:pic>
        <p:nvPicPr>
          <p:cNvPr id="1026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920" y="5284337"/>
            <a:ext cx="2190320" cy="78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69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0518" y="700216"/>
            <a:ext cx="840259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3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AGI cap for contributions to public charities increased to 60 %.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3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A QCD is a direct transfer of funds from your IRA custodian, payable to a qualified charity. QCDs can be counted toward satisfying your required minimum distributions (RMDS) for the year, as long as certain rules are met.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3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In addition to the benefits of giving charity, a QCD excludes the amount donated from taxable income, which is unlike regular withdrawals from an IRA.</a:t>
            </a:r>
            <a:r>
              <a:rPr lang="en-US" sz="13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13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Keeping your taxable income lower may reduce the impact to certain tax credits and deductions.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3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While many IRAs are eligible for QCDs—Traditional, Rollover, Inherited, SEP(inactive plans only), and SIMPLE (inactive plans only)* -- there are requirements: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4434" y="2731541"/>
            <a:ext cx="69197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1200" b="1" dirty="0" smtClean="0">
                <a:latin typeface="Century Gothic" panose="020B0502020202020204" pitchFamily="34" charset="0"/>
              </a:rPr>
              <a:t>You must be </a:t>
            </a:r>
            <a:r>
              <a:rPr lang="en-US" sz="1200" b="1" dirty="0" smtClean="0">
                <a:latin typeface="Century Gothic" panose="020B0502020202020204" pitchFamily="34" charset="0"/>
              </a:rPr>
              <a:t>70 </a:t>
            </a:r>
            <a:r>
              <a:rPr lang="en-US" sz="1200" b="1" dirty="0" smtClean="0">
                <a:latin typeface="Wide Latin" panose="020A0A07050505020404" pitchFamily="18" charset="0"/>
              </a:rPr>
              <a:t>½ </a:t>
            </a:r>
            <a:r>
              <a:rPr lang="en-US" sz="1200" b="1" dirty="0" smtClean="0">
                <a:latin typeface="Century Gothic" panose="020B0502020202020204" pitchFamily="34" charset="0"/>
              </a:rPr>
              <a:t>or </a:t>
            </a:r>
            <a:r>
              <a:rPr lang="en-US" sz="1200" b="1" dirty="0" smtClean="0">
                <a:latin typeface="Century Gothic" panose="020B0502020202020204" pitchFamily="34" charset="0"/>
              </a:rPr>
              <a:t>older to be eligible to make a QCD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1200" b="1" dirty="0" smtClean="0">
                <a:latin typeface="Century Gothic" panose="020B0502020202020204" pitchFamily="34" charset="0"/>
              </a:rPr>
              <a:t>QCD are limited to the amount that would otherwise be </a:t>
            </a:r>
            <a:r>
              <a:rPr lang="en-US" sz="1200" b="1" dirty="0" smtClean="0">
                <a:latin typeface="Century Gothic" panose="020B0502020202020204" pitchFamily="34" charset="0"/>
              </a:rPr>
              <a:t>taxed </a:t>
            </a:r>
            <a:r>
              <a:rPr lang="en-US" sz="1200" b="1" dirty="0" smtClean="0">
                <a:latin typeface="Century Gothic" panose="020B0502020202020204" pitchFamily="34" charset="0"/>
              </a:rPr>
              <a:t>as ordinary income. This excludes non deductible contributions.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1200" b="1" dirty="0" smtClean="0">
                <a:latin typeface="Century Gothic" panose="020B0502020202020204" pitchFamily="34" charset="0"/>
              </a:rPr>
              <a:t>The maximum annual amount that can qualify for a QCD is $ 100,000. This applies to the sum of QCDs made to one or more charities in a calendar year. (If, however, you file taxes jointly, your spouse can also make a QCD from his or her own IRA within the same tax year for up to $ 100,000.)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1200" b="1" dirty="0" smtClean="0">
                <a:latin typeface="Century Gothic" panose="020B0502020202020204" pitchFamily="34" charset="0"/>
              </a:rPr>
              <a:t>For a QCD to count towards your current year’s RMD, the funds must come out of your IRA by your RMD deadline, generally </a:t>
            </a:r>
            <a:r>
              <a:rPr lang="en-US" sz="1200" b="1" u="sng" dirty="0" smtClean="0">
                <a:latin typeface="Century Gothic" panose="020B0502020202020204" pitchFamily="34" charset="0"/>
              </a:rPr>
              <a:t>December 31</a:t>
            </a:r>
            <a:r>
              <a:rPr lang="en-US" sz="1200" b="1" u="sng" baseline="30000" dirty="0" smtClean="0">
                <a:latin typeface="Century Gothic" panose="020B0502020202020204" pitchFamily="34" charset="0"/>
              </a:rPr>
              <a:t>st</a:t>
            </a:r>
            <a:r>
              <a:rPr lang="en-US" sz="1200" b="1" dirty="0" smtClean="0">
                <a:latin typeface="Century Gothic" panose="020B0502020202020204" pitchFamily="34" charset="0"/>
              </a:rPr>
              <a:t>.</a:t>
            </a:r>
            <a:endParaRPr lang="en-US" sz="1200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5275" y="4604951"/>
            <a:ext cx="8237838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b="1" dirty="0" smtClean="0">
                <a:latin typeface="Century Gothic" panose="020B0502020202020204" pitchFamily="34" charset="0"/>
              </a:rPr>
              <a:t>Any amount donated above your RMD does not count toward satisfying a future year’s RMD.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b="1" dirty="0" smtClean="0">
                <a:latin typeface="Century Gothic" panose="020B0502020202020204" pitchFamily="34" charset="0"/>
              </a:rPr>
              <a:t>Funds distributed directly to you, the IRA owner, and which you then give to charity </a:t>
            </a:r>
            <a:r>
              <a:rPr lang="en-US" sz="1300" b="1" u="sng" dirty="0" smtClean="0">
                <a:latin typeface="Century Gothic" panose="020B0502020202020204" pitchFamily="34" charset="0"/>
              </a:rPr>
              <a:t>do not </a:t>
            </a:r>
            <a:r>
              <a:rPr lang="en-US" sz="1300" b="1" dirty="0" smtClean="0">
                <a:latin typeface="Century Gothic" panose="020B0502020202020204" pitchFamily="34" charset="0"/>
              </a:rPr>
              <a:t>qualify as a QCD.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b="1" dirty="0" smtClean="0">
                <a:latin typeface="Century Gothic" panose="020B0502020202020204" pitchFamily="34" charset="0"/>
              </a:rPr>
              <a:t>Under certain circumstances, a QCD may  be made from a Roth IRA. Roth IRAs are not subject to RMDs during your lifetime, and distributions are generally tax-free. Consult a tax advisor to determine if making a QCD from a ROTH is appropriate for your situation.</a:t>
            </a:r>
          </a:p>
          <a:p>
            <a:endParaRPr lang="en-US" sz="13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6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871" y="799070"/>
            <a:ext cx="9687697" cy="5612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spcBef>
                <a:spcPts val="1125"/>
              </a:spcBef>
              <a:buFont typeface="Wingdings" panose="05000000000000000000" pitchFamily="2" charset="2"/>
              <a:buChar char="v"/>
            </a:pPr>
            <a:r>
              <a:rPr lang="en-US" sz="3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TAX CUTS AND JOBS ACT – Business Tax Changes Effective for tax year beginning after December 31</a:t>
            </a:r>
            <a:r>
              <a:rPr lang="en-US" sz="3200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, 2017</a:t>
            </a:r>
            <a:endParaRPr lang="en-US" sz="2400" b="1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Century Gothic" panose="020B0502020202020204" pitchFamily="34" charset="0"/>
              </a:rPr>
              <a:t>Flat 21 % rate for Corporations. Permanent change- No sunset provision like individual tax.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 smtClean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Century Gothic" panose="020B0502020202020204" pitchFamily="34" charset="0"/>
              </a:rPr>
              <a:t>Effectively a 40 % reduction in tax expenses. Even with offsets such as disallowance of certain deductions, the net effect is expected to be over 30 %for most corporations.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 smtClean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Century Gothic" panose="020B0502020202020204" pitchFamily="34" charset="0"/>
              </a:rPr>
              <a:t>DRD – Dividends Received Deductions reduced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 smtClean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Century Gothic" panose="020B0502020202020204" pitchFamily="34" charset="0"/>
              </a:rPr>
              <a:t>From 70 % to 50 % for dividends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 smtClean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Century Gothic" panose="020B0502020202020204" pitchFamily="34" charset="0"/>
              </a:rPr>
              <a:t>From 80 % to 65 % from more than 20 % owned companies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pic>
        <p:nvPicPr>
          <p:cNvPr id="2052" name="Picture 4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99" y="4819134"/>
            <a:ext cx="2790321" cy="108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9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4788" y="759251"/>
            <a:ext cx="74122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Fixing America’s Surface Transportation (FAST) Act</a:t>
            </a:r>
            <a:endParaRPr lang="en-US" b="1" dirty="0">
              <a:solidFill>
                <a:prstClr val="black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1623" y="1441621"/>
            <a:ext cx="940761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Signed on December 4</a:t>
            </a:r>
            <a:r>
              <a:rPr lang="en-US" sz="1600" baseline="30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th</a:t>
            </a: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, 2015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New Code Section 7345 Revocation or Denial of Passport in case of Certain Tax Deliquencies.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en-US" sz="16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Under New Law</a:t>
            </a:r>
            <a:r>
              <a:rPr lang="en-US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- -</a:t>
            </a:r>
          </a:p>
          <a:p>
            <a:pPr fontAlgn="base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   (a) </a:t>
            </a:r>
            <a:r>
              <a:rPr lang="en-US" sz="1600" u="sng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In General</a:t>
            </a: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. If the Secretary of the Treasury receives certification from the IRS that  an individual has a “seriously delinquent tax debt,” the Secretary shall transmit such certification to the Secretary of State for action with respect to denial, revocation of a passport.</a:t>
            </a:r>
          </a:p>
          <a:p>
            <a:pPr fontAlgn="base"/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	(b) </a:t>
            </a:r>
            <a:r>
              <a:rPr lang="en-US" sz="1600" u="sng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Seriously delinquent tax debt: </a:t>
            </a:r>
            <a:endParaRPr lang="en-US" sz="16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1600" u="sng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Non-technical definition</a:t>
            </a: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.</a:t>
            </a:r>
            <a:r>
              <a:rPr lang="en-US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An unpaid Federal Tax Liability which has been assessed, greater than $ 50,000.00 (adjusted for inflation after 2016), and for which a notice of Federal Tax lien has been filed (and administrative rights have been exhausted or have lapsed) or a Federal Levy has been made.</a:t>
            </a:r>
            <a:r>
              <a:rPr lang="en-US" sz="1600" u="sng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pPr fontAlgn="base"/>
            <a:r>
              <a:rPr lang="en-US" sz="1600" u="sng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1600" u="sng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                                                           </a:t>
            </a:r>
          </a:p>
          <a:p>
            <a:pPr fontAlgn="base"/>
            <a:r>
              <a:rPr lang="en-US" sz="1600" u="sng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lang="en-US" sz="1600" u="sng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338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010" y="5492329"/>
            <a:ext cx="2766970" cy="108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26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/>
          <p:nvPr/>
        </p:nvSpPr>
        <p:spPr>
          <a:xfrm>
            <a:off x="2981195" y="1392303"/>
            <a:ext cx="5632450" cy="162877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sunset" dir="t"/>
            </a:scene3d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33CC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</a:t>
            </a:r>
            <a:endParaRPr lang="en-US" sz="80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1396" y="3573825"/>
            <a:ext cx="829491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33CC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Appreciate the attendance and interest in the subject.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33CC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16386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691" y="5041926"/>
            <a:ext cx="3072713" cy="120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61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0918" y="759251"/>
            <a:ext cx="999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Tax Cut and Jobs Act</a:t>
            </a:r>
            <a:endParaRPr lang="en-US" sz="32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1623" y="1441621"/>
            <a:ext cx="9407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1600" u="sng" dirty="0" smtClean="0">
                <a:latin typeface="Century Gothic" panose="020B0502020202020204" pitchFamily="34" charset="0"/>
              </a:rPr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051806"/>
              </p:ext>
            </p:extLst>
          </p:nvPr>
        </p:nvGraphicFramePr>
        <p:xfrm>
          <a:off x="1070918" y="1441621"/>
          <a:ext cx="9992496" cy="4918509"/>
        </p:xfrm>
        <a:graphic>
          <a:graphicData uri="http://schemas.openxmlformats.org/drawingml/2006/table">
            <a:tbl>
              <a:tblPr/>
              <a:tblGrid>
                <a:gridCol w="3220310"/>
                <a:gridCol w="1525192"/>
                <a:gridCol w="2175885"/>
                <a:gridCol w="1342834"/>
                <a:gridCol w="1728275"/>
              </a:tblGrid>
              <a:tr h="722184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 Trillions)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for 2018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Individual Income Tax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$1.58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Income Tax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$0.30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FICA/Medicare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$1.16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35.20%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Excise Tax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$0.08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 Tax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$0.02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Tax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$0.16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$3.30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7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5" marR="5435" marT="5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122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20" y="479035"/>
            <a:ext cx="2931726" cy="1145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33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8140" y="650790"/>
            <a:ext cx="874034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>
                <a:latin typeface="Century Gothic" panose="020B0502020202020204" pitchFamily="34" charset="0"/>
              </a:rPr>
              <a:t>TAX CUTS AND JOBS ACT - Individuals</a:t>
            </a:r>
            <a:r>
              <a:rPr lang="en-US" sz="2000" b="1" dirty="0" smtClean="0">
                <a:latin typeface="Century Gothic" panose="020B0502020202020204" pitchFamily="34" charset="0"/>
              </a:rPr>
              <a:t>:</a:t>
            </a:r>
          </a:p>
          <a:p>
            <a:pPr fontAlgn="base"/>
            <a:endParaRPr lang="en-US" sz="2000" dirty="0" smtClean="0">
              <a:latin typeface="Century Gothic" panose="020B0502020202020204" pitchFamily="34" charset="0"/>
            </a:endParaRPr>
          </a:p>
          <a:p>
            <a:pPr algn="ctr" fontAlgn="base"/>
            <a:r>
              <a:rPr lang="en-US" sz="2000" b="1" dirty="0" smtClean="0">
                <a:latin typeface="Century Gothic" panose="020B0502020202020204" pitchFamily="34" charset="0"/>
              </a:rPr>
              <a:t>Many Changes</a:t>
            </a:r>
          </a:p>
          <a:p>
            <a:pPr algn="ctr" fontAlgn="base"/>
            <a:endParaRPr lang="en-US" sz="2000" b="1" dirty="0" smtClean="0">
              <a:latin typeface="Century Gothic" panose="020B0502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Generally effective after 12/31/2017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Most changes are temporary – Sunset after 2025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Guidance Needed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dirty="0" smtClean="0">
              <a:latin typeface="Century Gothic" panose="020B0502020202020204" pitchFamily="34" charset="0"/>
            </a:endParaRPr>
          </a:p>
          <a:p>
            <a:pPr algn="ctr" fontAlgn="base"/>
            <a:r>
              <a:rPr lang="en-US" b="1" dirty="0" smtClean="0">
                <a:latin typeface="Century Gothic" panose="020B0502020202020204" pitchFamily="34" charset="0"/>
              </a:rPr>
              <a:t>THE BASICS</a:t>
            </a:r>
          </a:p>
          <a:p>
            <a:pPr algn="ctr" fontAlgn="base"/>
            <a:endParaRPr lang="en-US" b="1" dirty="0">
              <a:latin typeface="Century Gothic" panose="020B0502020202020204" pitchFamily="34" charset="0"/>
            </a:endParaRPr>
          </a:p>
          <a:p>
            <a:pPr algn="ctr" fontAlgn="base"/>
            <a:endParaRPr lang="en-US" b="1" dirty="0" smtClean="0">
              <a:latin typeface="Century Gothic" panose="020B0502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Still seven tax brackets – 10%, 12%, 22%, 24%, 32%, 35% and 37%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No More dependent exemptions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Higher child tax credit ($2,000)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Increase in standard deduction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Individual AMT not repealed – But exemption amounts have increased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US" sz="2000" dirty="0">
              <a:latin typeface="Century Gothic" panose="020B0502020202020204" pitchFamily="34" charset="0"/>
            </a:endParaRPr>
          </a:p>
          <a:p>
            <a:endParaRPr lang="en-US" dirty="0"/>
          </a:p>
        </p:txBody>
      </p:sp>
      <p:pic>
        <p:nvPicPr>
          <p:cNvPr id="7170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897" y="2825578"/>
            <a:ext cx="2790321" cy="108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73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80303" y="1408671"/>
            <a:ext cx="47449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entury Gothic" panose="020B0502020202020204" pitchFamily="34" charset="0"/>
              </a:rPr>
              <a:t>The top tax bracket for qualified dividends</a:t>
            </a:r>
          </a:p>
          <a:p>
            <a:r>
              <a:rPr lang="en-US" sz="1600" dirty="0" smtClean="0">
                <a:latin typeface="Century Gothic" panose="020B0502020202020204" pitchFamily="34" charset="0"/>
              </a:rPr>
              <a:t>and capital gains is 20 % (23.8 % if the net         investment income tax applies).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Here’s the breakdown: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7481" y="947006"/>
            <a:ext cx="939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entury Gothic" panose="020B0502020202020204" pitchFamily="34" charset="0"/>
              </a:rPr>
              <a:t>Dividend and capital gains rates unchanged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8086" y="3303373"/>
            <a:ext cx="2726725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0 % for MFJ taxpayers with &lt; $ 77.2k taxable income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93243" y="3303373"/>
            <a:ext cx="2726725" cy="92333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15 % for MFJ taxpayers with &lt; $ 77.2k and $ 479k taxable income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67416" y="4477265"/>
            <a:ext cx="2726725" cy="92333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20 % for MFJ taxpayers with taxable income greater than $ 479k</a:t>
            </a:r>
            <a:endParaRPr lang="en-US" dirty="0"/>
          </a:p>
        </p:txBody>
      </p:sp>
      <p:pic>
        <p:nvPicPr>
          <p:cNvPr id="8194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913" y="5280455"/>
            <a:ext cx="2596736" cy="10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25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70919"/>
            <a:ext cx="919342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entury Gothic" panose="020B0502020202020204" pitchFamily="34" charset="0"/>
              </a:rPr>
              <a:t>Itemized deductions changes: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Repeal of the overall limitation on itemized deductions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Medical deduction threshold is 7.5% for 2017 &amp; 2018</a:t>
            </a:r>
          </a:p>
          <a:p>
            <a:r>
              <a:rPr lang="en-US" sz="1400" dirty="0" smtClean="0">
                <a:latin typeface="Century Gothic" panose="020B0502020202020204" pitchFamily="34" charset="0"/>
              </a:rPr>
              <a:t>     ----- </a:t>
            </a:r>
            <a:r>
              <a:rPr lang="en-US" sz="14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Reverts to 10 % starting in 2019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Mortgage interest limited to $ 750k of debt</a:t>
            </a:r>
          </a:p>
          <a:p>
            <a:r>
              <a:rPr lang="en-US" sz="1400" dirty="0" smtClean="0">
                <a:latin typeface="Century Gothic" panose="020B0502020202020204" pitchFamily="34" charset="0"/>
              </a:rPr>
              <a:t>     ----- </a:t>
            </a:r>
            <a:r>
              <a:rPr lang="en-US" sz="14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Debit prior to 12/15/2017 is grandfathered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Home equity interest no longer deductible.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State and local tax deduction is limited to $ 10 k ($5k if MFS)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Misc. deductions subject to 2 % threshold,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no longer deductible</a:t>
            </a:r>
          </a:p>
          <a:p>
            <a:pPr algn="ctr"/>
            <a:r>
              <a:rPr lang="en-US" sz="1600" b="1" u="sng" dirty="0" smtClean="0">
                <a:latin typeface="Century Gothic" panose="020B0502020202020204" pitchFamily="34" charset="0"/>
              </a:rPr>
              <a:t>Misc. itemized deductions subject to 2% AGI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Unreimbursed employee expenses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Tax prep fees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Hobby expenses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Investment fees/expenses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Legal fees related to producing income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Safe deposit fee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Gambling losses (in excess of winnings)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	</a:t>
            </a:r>
            <a:r>
              <a:rPr lang="en-US" sz="1400" dirty="0" smtClean="0">
                <a:latin typeface="Century Gothic" panose="020B0502020202020204" pitchFamily="34" charset="0"/>
              </a:rPr>
              <a:t>							</a:t>
            </a:r>
            <a:r>
              <a:rPr lang="en-US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….are no longer deductible</a:t>
            </a:r>
          </a:p>
          <a:p>
            <a:pPr algn="ctr"/>
            <a:endParaRPr lang="en-US" sz="1600" u="sng" dirty="0">
              <a:latin typeface="Century Gothic" panose="020B0502020202020204" pitchFamily="34" charset="0"/>
            </a:endParaRPr>
          </a:p>
        </p:txBody>
      </p:sp>
      <p:pic>
        <p:nvPicPr>
          <p:cNvPr id="9218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226" y="2842054"/>
            <a:ext cx="2937943" cy="1147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73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2152" y="790831"/>
            <a:ext cx="9448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entury Gothic" panose="020B0502020202020204" pitchFamily="34" charset="0"/>
              </a:rPr>
              <a:t>20 % pass-through deduction</a:t>
            </a:r>
          </a:p>
          <a:p>
            <a:endParaRPr lang="en-US" sz="14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20 % qualified business income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Qualified business income definitions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     --- Qualified trade/business income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       * Not a specified trade/business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                --- Trade/business involving performance of services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 --- Does not include investment income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 --- Does not include reasonable compensation paid from S corporation or guaranteed    	 	payments paid to a partner. 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 </a:t>
            </a:r>
            <a:r>
              <a:rPr lang="en-US" sz="1600" dirty="0" smtClean="0">
                <a:latin typeface="Century Gothic" panose="020B0502020202020204" pitchFamily="34" charset="0"/>
              </a:rPr>
              <a:t>   --- Phase out limitation</a:t>
            </a:r>
          </a:p>
          <a:p>
            <a:pPr algn="ctr"/>
            <a:r>
              <a:rPr lang="en-US" b="1" u="sng" dirty="0" smtClean="0">
                <a:latin typeface="Century Gothic" panose="020B0502020202020204" pitchFamily="34" charset="0"/>
              </a:rPr>
              <a:t>Alternative minimum tax (AMT) changes</a:t>
            </a:r>
          </a:p>
          <a:p>
            <a:endParaRPr lang="en-US" sz="1600" b="1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Alternative tax system that parallels the regular federal tax (with different rates and rules for deductions)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Increase in exemption amount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Due to limit on state/local tax deduction and repeal of miscellaneous deductions, impact should be 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Century Gothic" panose="020B0502020202020204" pitchFamily="34" charset="0"/>
            </a:endParaRPr>
          </a:p>
        </p:txBody>
      </p:sp>
      <p:pic>
        <p:nvPicPr>
          <p:cNvPr id="10242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704" y="609600"/>
            <a:ext cx="316992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50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2281" y="1021492"/>
            <a:ext cx="8402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Other individual changes to note</a:t>
            </a:r>
            <a:endParaRPr lang="en-US" sz="28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6120" y="1993556"/>
            <a:ext cx="989364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Casualty losses: only from federally-declared disasters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Alimony: deduction/inclusion repealed for divorces executed after 12/31/2018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Moving expenses deduction repealed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Kiddie tax now at trusts/estate tax rates</a:t>
            </a: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  </a:t>
            </a: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290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70" y="4842750"/>
            <a:ext cx="2239748" cy="874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62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693" y="766119"/>
            <a:ext cx="445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Estate and Gift tax changes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6692" y="1301578"/>
            <a:ext cx="44566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2018 estate tax exemption: 11.2 million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2018 gift tax annual exclusion: $ 15,000.00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Estate planning is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more than minimizing states taxes.</a:t>
            </a:r>
          </a:p>
          <a:p>
            <a:r>
              <a:rPr lang="en-US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   </a:t>
            </a:r>
            <a:r>
              <a:rPr lang="en-US" sz="1400" b="1" dirty="0" smtClean="0">
                <a:latin typeface="Century Gothic" panose="020B0502020202020204" pitchFamily="34" charset="0"/>
              </a:rPr>
              <a:t>-- updating documents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latin typeface="Century Gothic" panose="020B0502020202020204" pitchFamily="34" charset="0"/>
              </a:rPr>
              <a:t>    -- Repurposing insurance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latin typeface="Century Gothic" panose="020B0502020202020204" pitchFamily="34" charset="0"/>
              </a:rPr>
              <a:t>    -- Privacy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latin typeface="Century Gothic" panose="020B0502020202020204" pitchFamily="34" charset="0"/>
              </a:rPr>
              <a:t>    -- Asset protection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43136" y="3130378"/>
            <a:ext cx="4033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Education tax benefit changes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11330" y="3797644"/>
            <a:ext cx="41652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Sec 529 plan distributions for private school tuition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Sec 529 plan assets can transfer to ABLE accounts for family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entury Gothic" panose="020B0502020202020204" pitchFamily="34" charset="0"/>
              </a:rPr>
              <a:t>Student loan forgiveness will not be taxable income to student upon death/total disability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11266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580" y="4454978"/>
            <a:ext cx="2140894" cy="83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79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693" y="766119"/>
            <a:ext cx="445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State and local tax issued</a:t>
            </a:r>
            <a:endParaRPr lang="en-US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6692" y="1301578"/>
            <a:ext cx="445667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Tax deduction limit of $ 10 k ( $5k if MFS)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 --- Combination of income/sales and  	 		 state/local property taxes</a:t>
            </a: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Exceptions: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 --- Tax imposed at entity level</a:t>
            </a:r>
          </a:p>
          <a:p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    --- Property taxes for residential rental 	 	 	 property/business property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Pre payment of 2018 state income taxes in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Prepayment of 2018 real estate taxes in 2017</a:t>
            </a:r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  </a:t>
            </a: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43136" y="2563461"/>
            <a:ext cx="4203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Charitable contribution changes</a:t>
            </a:r>
            <a:endParaRPr lang="en-US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1249" y="3209792"/>
            <a:ext cx="41652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AGI limitation increased to 60 % for cash contributions (from 50 %)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No 80% deduction for right to purchase athletic tickets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Exception to contemporaneous written acknowledgement requirement is repealed (must be obtained now for any contribution of $ 250 or more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314" name="Picture 2" descr="Image result for tax prepa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832" y="5078481"/>
            <a:ext cx="2569261" cy="1003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1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1092</TotalTime>
  <Words>1126</Words>
  <Application>Microsoft Office PowerPoint</Application>
  <PresentationFormat>Widescreen</PresentationFormat>
  <Paragraphs>180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Tw Cen MT</vt:lpstr>
      <vt:lpstr>Wide Latin</vt:lpstr>
      <vt:lpstr>Wingdings</vt:lpstr>
      <vt:lpstr>Droplet</vt:lpstr>
      <vt:lpstr>Tax cuts and jobs act 2018 AND fAst act  By  Swapan Dhairyawan, CPA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Drake User</dc:creator>
  <cp:lastModifiedBy>Drake User</cp:lastModifiedBy>
  <cp:revision>103</cp:revision>
  <cp:lastPrinted>2018-07-20T16:21:24Z</cp:lastPrinted>
  <dcterms:created xsi:type="dcterms:W3CDTF">2016-02-26T17:37:20Z</dcterms:created>
  <dcterms:modified xsi:type="dcterms:W3CDTF">2018-07-20T17:04:58Z</dcterms:modified>
</cp:coreProperties>
</file>