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77" r:id="rId3"/>
    <p:sldId id="881" r:id="rId4"/>
    <p:sldId id="280" r:id="rId5"/>
    <p:sldId id="262" r:id="rId6"/>
    <p:sldId id="274" r:id="rId7"/>
    <p:sldId id="275" r:id="rId8"/>
    <p:sldId id="874" r:id="rId9"/>
    <p:sldId id="481" r:id="rId10"/>
    <p:sldId id="884" r:id="rId11"/>
    <p:sldId id="879" r:id="rId12"/>
    <p:sldId id="486" r:id="rId13"/>
    <p:sldId id="870" r:id="rId14"/>
    <p:sldId id="885" r:id="rId15"/>
    <p:sldId id="886" r:id="rId16"/>
    <p:sldId id="887" r:id="rId17"/>
    <p:sldId id="850" r:id="rId18"/>
    <p:sldId id="875" r:id="rId19"/>
    <p:sldId id="851" r:id="rId20"/>
    <p:sldId id="863" r:id="rId21"/>
    <p:sldId id="494" r:id="rId2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56" autoAdjust="0"/>
    <p:restoredTop sz="94660"/>
  </p:normalViewPr>
  <p:slideViewPr>
    <p:cSldViewPr snapToGrid="0">
      <p:cViewPr varScale="1">
        <p:scale>
          <a:sx n="67" d="100"/>
          <a:sy n="67" d="100"/>
        </p:scale>
        <p:origin x="1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E6D1F-C191-4221-ADA9-3B5AA77ED83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1CDC083B-0048-44F7-8110-40D3FE777792}">
      <dgm:prSet/>
      <dgm:spPr/>
      <dgm:t>
        <a:bodyPr/>
        <a:lstStyle/>
        <a:p>
          <a:pPr rtl="0"/>
          <a:r>
            <a:rPr lang="en-US" dirty="0"/>
            <a:t>Qualified Opportunity Zone Property </a:t>
          </a:r>
        </a:p>
      </dgm:t>
    </dgm:pt>
    <dgm:pt modelId="{6486922E-EEAB-44CD-A23F-D7DBAD20C153}" type="parTrans" cxnId="{FE2F1DE4-C7EA-4E0B-AF6F-6C427FDF6775}">
      <dgm:prSet/>
      <dgm:spPr/>
      <dgm:t>
        <a:bodyPr/>
        <a:lstStyle/>
        <a:p>
          <a:endParaRPr lang="en-US"/>
        </a:p>
      </dgm:t>
    </dgm:pt>
    <dgm:pt modelId="{20B81307-F46D-4696-AD0C-40A1D916F8CA}" type="sibTrans" cxnId="{FE2F1DE4-C7EA-4E0B-AF6F-6C427FDF6775}">
      <dgm:prSet/>
      <dgm:spPr/>
      <dgm:t>
        <a:bodyPr/>
        <a:lstStyle/>
        <a:p>
          <a:endParaRPr lang="en-US"/>
        </a:p>
      </dgm:t>
    </dgm:pt>
    <dgm:pt modelId="{C1FDE9F8-0BBC-4A27-BAD5-76742158C247}">
      <dgm:prSet/>
      <dgm:spPr/>
      <dgm:t>
        <a:bodyPr/>
        <a:lstStyle/>
        <a:p>
          <a:pPr rtl="0"/>
          <a:r>
            <a:rPr lang="en-US"/>
            <a:t>Qualified Opportunity Zone </a:t>
          </a:r>
          <a:r>
            <a:rPr lang="en-US" dirty="0"/>
            <a:t>Stock</a:t>
          </a:r>
          <a:br>
            <a:rPr lang="en-US" dirty="0"/>
          </a:br>
          <a:r>
            <a:rPr lang="en-US" dirty="0"/>
            <a:t>(</a:t>
          </a:r>
          <a:r>
            <a:rPr lang="en-US"/>
            <a:t>Qualified Opportunity Zone </a:t>
          </a:r>
          <a:r>
            <a:rPr lang="en-US" dirty="0"/>
            <a:t>Business)</a:t>
          </a:r>
        </a:p>
      </dgm:t>
    </dgm:pt>
    <dgm:pt modelId="{23FB9479-E442-4605-AE7E-4CC64B267D39}" type="parTrans" cxnId="{C1C4EF2B-D0AF-4576-9DB9-08FBE7BEAE73}">
      <dgm:prSet/>
      <dgm:spPr/>
      <dgm:t>
        <a:bodyPr/>
        <a:lstStyle/>
        <a:p>
          <a:endParaRPr lang="en-US"/>
        </a:p>
      </dgm:t>
    </dgm:pt>
    <dgm:pt modelId="{633DDDF4-7CB3-4446-8C9A-4A6B4364FBD5}" type="sibTrans" cxnId="{C1C4EF2B-D0AF-4576-9DB9-08FBE7BEAE73}">
      <dgm:prSet/>
      <dgm:spPr/>
      <dgm:t>
        <a:bodyPr/>
        <a:lstStyle/>
        <a:p>
          <a:endParaRPr lang="en-US"/>
        </a:p>
      </dgm:t>
    </dgm:pt>
    <dgm:pt modelId="{2F069F10-F4A1-466E-B7EC-3D08BFDD7633}">
      <dgm:prSet/>
      <dgm:spPr/>
      <dgm:t>
        <a:bodyPr/>
        <a:lstStyle/>
        <a:p>
          <a:pPr rtl="0"/>
          <a:r>
            <a:rPr lang="en-US" dirty="0"/>
            <a:t>Qualified Opportunity Zone Partnership Interest</a:t>
          </a:r>
          <a:br>
            <a:rPr lang="en-US" dirty="0"/>
          </a:br>
          <a:r>
            <a:rPr lang="en-US" dirty="0"/>
            <a:t>(Qualified Opportunity Zone Business)</a:t>
          </a:r>
        </a:p>
      </dgm:t>
    </dgm:pt>
    <dgm:pt modelId="{3B5F5B0E-4769-43B2-9B23-145E10E107BC}" type="parTrans" cxnId="{1DEABCAD-2FD0-4AFD-AD68-087CBD075DEE}">
      <dgm:prSet/>
      <dgm:spPr/>
      <dgm:t>
        <a:bodyPr/>
        <a:lstStyle/>
        <a:p>
          <a:endParaRPr lang="en-US"/>
        </a:p>
      </dgm:t>
    </dgm:pt>
    <dgm:pt modelId="{596C2BB7-2AFA-4292-8CC9-53AC4C928A0C}" type="sibTrans" cxnId="{1DEABCAD-2FD0-4AFD-AD68-087CBD075DEE}">
      <dgm:prSet/>
      <dgm:spPr/>
      <dgm:t>
        <a:bodyPr/>
        <a:lstStyle/>
        <a:p>
          <a:endParaRPr lang="en-US"/>
        </a:p>
      </dgm:t>
    </dgm:pt>
    <dgm:pt modelId="{24F273F8-3292-4B3E-9527-FA994A88069B}">
      <dgm:prSet/>
      <dgm:spPr/>
      <dgm:t>
        <a:bodyPr/>
        <a:lstStyle/>
        <a:p>
          <a:pPr rtl="0"/>
          <a:r>
            <a:rPr lang="en-US"/>
            <a:t>Qualified Opportunity Zone </a:t>
          </a:r>
          <a:r>
            <a:rPr lang="en-US" dirty="0"/>
            <a:t>Business Property</a:t>
          </a:r>
        </a:p>
      </dgm:t>
    </dgm:pt>
    <dgm:pt modelId="{F44B9F1C-04DD-44C2-9EB7-43576A6B5E26}" type="parTrans" cxnId="{36B99119-D1A9-4104-B61F-7E82771B5A85}">
      <dgm:prSet/>
      <dgm:spPr/>
      <dgm:t>
        <a:bodyPr/>
        <a:lstStyle/>
        <a:p>
          <a:endParaRPr lang="en-US"/>
        </a:p>
      </dgm:t>
    </dgm:pt>
    <dgm:pt modelId="{EE510DC1-6A00-4027-8790-78B1209656B1}" type="sibTrans" cxnId="{36B99119-D1A9-4104-B61F-7E82771B5A85}">
      <dgm:prSet/>
      <dgm:spPr/>
      <dgm:t>
        <a:bodyPr/>
        <a:lstStyle/>
        <a:p>
          <a:endParaRPr lang="en-US"/>
        </a:p>
      </dgm:t>
    </dgm:pt>
    <dgm:pt modelId="{8ACBF515-AF6E-42C5-8164-28C869738FC9}" type="pres">
      <dgm:prSet presAssocID="{249E6D1F-C191-4221-ADA9-3B5AA77ED83C}" presName="cycle" presStyleCnt="0">
        <dgm:presLayoutVars>
          <dgm:chMax val="1"/>
          <dgm:dir/>
          <dgm:animLvl val="ctr"/>
          <dgm:resizeHandles val="exact"/>
        </dgm:presLayoutVars>
      </dgm:prSet>
      <dgm:spPr/>
    </dgm:pt>
    <dgm:pt modelId="{44CE5539-63DD-4229-99E3-3FF22A26D9AE}" type="pres">
      <dgm:prSet presAssocID="{1CDC083B-0048-44F7-8110-40D3FE777792}" presName="centerShape" presStyleLbl="node0" presStyleIdx="0" presStyleCnt="1" custScaleX="91937" custScaleY="90115" custLinFactNeighborX="1804" custLinFactNeighborY="-49917"/>
      <dgm:spPr/>
    </dgm:pt>
    <dgm:pt modelId="{980AD923-EBB9-427F-A290-F1F0F1CEB681}" type="pres">
      <dgm:prSet presAssocID="{23FB9479-E442-4605-AE7E-4CC64B267D39}" presName="parTrans" presStyleLbl="bgSibTrans2D1" presStyleIdx="0" presStyleCnt="3" custAng="11246278" custScaleX="54815" custLinFactNeighborX="-14440" custLinFactNeighborY="-57547"/>
      <dgm:spPr/>
    </dgm:pt>
    <dgm:pt modelId="{52A27A79-4FC4-4B93-B524-40166FB5DA12}" type="pres">
      <dgm:prSet presAssocID="{C1FDE9F8-0BBC-4A27-BAD5-76742158C247}" presName="node" presStyleLbl="node1" presStyleIdx="0" presStyleCnt="3" custScaleX="141169" custScaleY="50284" custRadScaleRad="103042" custRadScaleInc="210326">
        <dgm:presLayoutVars>
          <dgm:bulletEnabled val="1"/>
        </dgm:presLayoutVars>
      </dgm:prSet>
      <dgm:spPr>
        <a:prstGeom prst="rect">
          <a:avLst/>
        </a:prstGeom>
      </dgm:spPr>
    </dgm:pt>
    <dgm:pt modelId="{E6F52D7B-611A-439C-9662-2639F6035BC9}" type="pres">
      <dgm:prSet presAssocID="{3B5F5B0E-4769-43B2-9B23-145E10E107BC}" presName="parTrans" presStyleLbl="bgSibTrans2D1" presStyleIdx="1" presStyleCnt="3" custAng="10843459" custScaleX="59917" custLinFactNeighborX="10342" custLinFactNeighborY="-58037"/>
      <dgm:spPr/>
    </dgm:pt>
    <dgm:pt modelId="{A9FB1378-BDC9-4322-8AEE-DF6AC74A1277}" type="pres">
      <dgm:prSet presAssocID="{2F069F10-F4A1-466E-B7EC-3D08BFDD7633}" presName="node" presStyleLbl="node1" presStyleIdx="1" presStyleCnt="3" custScaleX="141033" custScaleY="50440" custRadScaleRad="89272" custRadScaleInc="-114006">
        <dgm:presLayoutVars>
          <dgm:bulletEnabled val="1"/>
        </dgm:presLayoutVars>
      </dgm:prSet>
      <dgm:spPr>
        <a:prstGeom prst="rect">
          <a:avLst/>
        </a:prstGeom>
      </dgm:spPr>
    </dgm:pt>
    <dgm:pt modelId="{04349BE7-B656-45A5-8FB9-FE171EE1007A}" type="pres">
      <dgm:prSet presAssocID="{F44B9F1C-04DD-44C2-9EB7-43576A6B5E26}" presName="parTrans" presStyleLbl="bgSibTrans2D1" presStyleIdx="2" presStyleCnt="3" custAng="10731631" custScaleX="55113" custLinFactNeighborX="3766" custLinFactNeighborY="-55159"/>
      <dgm:spPr/>
    </dgm:pt>
    <dgm:pt modelId="{67753DDA-810F-47B2-8F35-BB9348F3935C}" type="pres">
      <dgm:prSet presAssocID="{24F273F8-3292-4B3E-9527-FA994A88069B}" presName="node" presStyleLbl="node1" presStyleIdx="2" presStyleCnt="3" custScaleX="205618" custScaleY="68339" custRadScaleRad="14871" custRadScaleInc="198448">
        <dgm:presLayoutVars>
          <dgm:bulletEnabled val="1"/>
        </dgm:presLayoutVars>
      </dgm:prSet>
      <dgm:spPr>
        <a:prstGeom prst="rect">
          <a:avLst/>
        </a:prstGeom>
      </dgm:spPr>
    </dgm:pt>
  </dgm:ptLst>
  <dgm:cxnLst>
    <dgm:cxn modelId="{36B99119-D1A9-4104-B61F-7E82771B5A85}" srcId="{1CDC083B-0048-44F7-8110-40D3FE777792}" destId="{24F273F8-3292-4B3E-9527-FA994A88069B}" srcOrd="2" destOrd="0" parTransId="{F44B9F1C-04DD-44C2-9EB7-43576A6B5E26}" sibTransId="{EE510DC1-6A00-4027-8790-78B1209656B1}"/>
    <dgm:cxn modelId="{C1C4EF2B-D0AF-4576-9DB9-08FBE7BEAE73}" srcId="{1CDC083B-0048-44F7-8110-40D3FE777792}" destId="{C1FDE9F8-0BBC-4A27-BAD5-76742158C247}" srcOrd="0" destOrd="0" parTransId="{23FB9479-E442-4605-AE7E-4CC64B267D39}" sibTransId="{633DDDF4-7CB3-4446-8C9A-4A6B4364FBD5}"/>
    <dgm:cxn modelId="{A4F8EC5D-42EE-4235-85C3-90CB2FDBE397}" type="presOf" srcId="{1CDC083B-0048-44F7-8110-40D3FE777792}" destId="{44CE5539-63DD-4229-99E3-3FF22A26D9AE}" srcOrd="0" destOrd="0" presId="urn:microsoft.com/office/officeart/2005/8/layout/radial4"/>
    <dgm:cxn modelId="{2C3A6967-E5F6-4EC5-85C3-35B41F121BBB}" type="presOf" srcId="{F44B9F1C-04DD-44C2-9EB7-43576A6B5E26}" destId="{04349BE7-B656-45A5-8FB9-FE171EE1007A}" srcOrd="0" destOrd="0" presId="urn:microsoft.com/office/officeart/2005/8/layout/radial4"/>
    <dgm:cxn modelId="{4750B051-B6C8-4F68-9769-E9D935DB0D07}" type="presOf" srcId="{23FB9479-E442-4605-AE7E-4CC64B267D39}" destId="{980AD923-EBB9-427F-A290-F1F0F1CEB681}" srcOrd="0" destOrd="0" presId="urn:microsoft.com/office/officeart/2005/8/layout/radial4"/>
    <dgm:cxn modelId="{E33F4280-7594-425D-9C8D-C42989BB8091}" type="presOf" srcId="{3B5F5B0E-4769-43B2-9B23-145E10E107BC}" destId="{E6F52D7B-611A-439C-9662-2639F6035BC9}" srcOrd="0" destOrd="0" presId="urn:microsoft.com/office/officeart/2005/8/layout/radial4"/>
    <dgm:cxn modelId="{1DEABCAD-2FD0-4AFD-AD68-087CBD075DEE}" srcId="{1CDC083B-0048-44F7-8110-40D3FE777792}" destId="{2F069F10-F4A1-466E-B7EC-3D08BFDD7633}" srcOrd="1" destOrd="0" parTransId="{3B5F5B0E-4769-43B2-9B23-145E10E107BC}" sibTransId="{596C2BB7-2AFA-4292-8CC9-53AC4C928A0C}"/>
    <dgm:cxn modelId="{D0B96AB7-A89F-4C04-B6E6-7A2874BFF8CF}" type="presOf" srcId="{2F069F10-F4A1-466E-B7EC-3D08BFDD7633}" destId="{A9FB1378-BDC9-4322-8AEE-DF6AC74A1277}" srcOrd="0" destOrd="0" presId="urn:microsoft.com/office/officeart/2005/8/layout/radial4"/>
    <dgm:cxn modelId="{8358DDC9-17EB-4D5C-A3C3-C674D420B64B}" type="presOf" srcId="{C1FDE9F8-0BBC-4A27-BAD5-76742158C247}" destId="{52A27A79-4FC4-4B93-B524-40166FB5DA12}" srcOrd="0" destOrd="0" presId="urn:microsoft.com/office/officeart/2005/8/layout/radial4"/>
    <dgm:cxn modelId="{870857D1-5CD6-4D5E-BF1B-09A72D2E0212}" type="presOf" srcId="{24F273F8-3292-4B3E-9527-FA994A88069B}" destId="{67753DDA-810F-47B2-8F35-BB9348F3935C}" srcOrd="0" destOrd="0" presId="urn:microsoft.com/office/officeart/2005/8/layout/radial4"/>
    <dgm:cxn modelId="{FE2F1DE4-C7EA-4E0B-AF6F-6C427FDF6775}" srcId="{249E6D1F-C191-4221-ADA9-3B5AA77ED83C}" destId="{1CDC083B-0048-44F7-8110-40D3FE777792}" srcOrd="0" destOrd="0" parTransId="{6486922E-EEAB-44CD-A23F-D7DBAD20C153}" sibTransId="{20B81307-F46D-4696-AD0C-40A1D916F8CA}"/>
    <dgm:cxn modelId="{9DE1C4F9-0476-4FC6-89B3-09216545BD46}" type="presOf" srcId="{249E6D1F-C191-4221-ADA9-3B5AA77ED83C}" destId="{8ACBF515-AF6E-42C5-8164-28C869738FC9}" srcOrd="0" destOrd="0" presId="urn:microsoft.com/office/officeart/2005/8/layout/radial4"/>
    <dgm:cxn modelId="{5408E183-219F-4459-BEEF-EF776393484B}" type="presParOf" srcId="{8ACBF515-AF6E-42C5-8164-28C869738FC9}" destId="{44CE5539-63DD-4229-99E3-3FF22A26D9AE}" srcOrd="0" destOrd="0" presId="urn:microsoft.com/office/officeart/2005/8/layout/radial4"/>
    <dgm:cxn modelId="{1EF83CCA-7486-4366-959B-BF2863F01E8C}" type="presParOf" srcId="{8ACBF515-AF6E-42C5-8164-28C869738FC9}" destId="{980AD923-EBB9-427F-A290-F1F0F1CEB681}" srcOrd="1" destOrd="0" presId="urn:microsoft.com/office/officeart/2005/8/layout/radial4"/>
    <dgm:cxn modelId="{36FA5057-6F99-452A-924A-44A926E5754A}" type="presParOf" srcId="{8ACBF515-AF6E-42C5-8164-28C869738FC9}" destId="{52A27A79-4FC4-4B93-B524-40166FB5DA12}" srcOrd="2" destOrd="0" presId="urn:microsoft.com/office/officeart/2005/8/layout/radial4"/>
    <dgm:cxn modelId="{F010FC9E-2662-4B72-874F-FD2CD32BEBA4}" type="presParOf" srcId="{8ACBF515-AF6E-42C5-8164-28C869738FC9}" destId="{E6F52D7B-611A-439C-9662-2639F6035BC9}" srcOrd="3" destOrd="0" presId="urn:microsoft.com/office/officeart/2005/8/layout/radial4"/>
    <dgm:cxn modelId="{CAD4744D-CA64-48AA-B31D-8123C10B59AD}" type="presParOf" srcId="{8ACBF515-AF6E-42C5-8164-28C869738FC9}" destId="{A9FB1378-BDC9-4322-8AEE-DF6AC74A1277}" srcOrd="4" destOrd="0" presId="urn:microsoft.com/office/officeart/2005/8/layout/radial4"/>
    <dgm:cxn modelId="{1FCB71EF-9C85-4DC4-9564-8E23E7F2AEE0}" type="presParOf" srcId="{8ACBF515-AF6E-42C5-8164-28C869738FC9}" destId="{04349BE7-B656-45A5-8FB9-FE171EE1007A}" srcOrd="5" destOrd="0" presId="urn:microsoft.com/office/officeart/2005/8/layout/radial4"/>
    <dgm:cxn modelId="{5A1FEFF3-B6F4-4886-93C7-7839D6C6BF12}" type="presParOf" srcId="{8ACBF515-AF6E-42C5-8164-28C869738FC9}" destId="{67753DDA-810F-47B2-8F35-BB9348F3935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E5539-63DD-4229-99E3-3FF22A26D9AE}">
      <dsp:nvSpPr>
        <dsp:cNvPr id="0" name=""/>
        <dsp:cNvSpPr/>
      </dsp:nvSpPr>
      <dsp:spPr>
        <a:xfrm>
          <a:off x="3660010" y="0"/>
          <a:ext cx="2226146" cy="218202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Qualified Opportunity Zone Property </a:t>
          </a:r>
        </a:p>
      </dsp:txBody>
      <dsp:txXfrm>
        <a:off x="3986022" y="319551"/>
        <a:ext cx="1574122" cy="1542927"/>
      </dsp:txXfrm>
    </dsp:sp>
    <dsp:sp modelId="{980AD923-EBB9-427F-A290-F1F0F1CEB681}">
      <dsp:nvSpPr>
        <dsp:cNvPr id="0" name=""/>
        <dsp:cNvSpPr/>
      </dsp:nvSpPr>
      <dsp:spPr>
        <a:xfrm rot="13098127">
          <a:off x="5859109" y="1557106"/>
          <a:ext cx="1225663" cy="69009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A27A79-4FC4-4B93-B524-40166FB5DA12}">
      <dsp:nvSpPr>
        <dsp:cNvPr id="0" name=""/>
        <dsp:cNvSpPr/>
      </dsp:nvSpPr>
      <dsp:spPr>
        <a:xfrm>
          <a:off x="6130830" y="2410144"/>
          <a:ext cx="3247330" cy="92535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US" sz="1600" kern="1200"/>
            <a:t>Qualified Opportunity Zone </a:t>
          </a:r>
          <a:r>
            <a:rPr lang="en-US" sz="1600" kern="1200" dirty="0"/>
            <a:t>Stock</a:t>
          </a:r>
          <a:br>
            <a:rPr lang="en-US" sz="1600" kern="1200" dirty="0"/>
          </a:br>
          <a:r>
            <a:rPr lang="en-US" sz="1600" kern="1200" dirty="0"/>
            <a:t>(</a:t>
          </a:r>
          <a:r>
            <a:rPr lang="en-US" sz="1600" kern="1200"/>
            <a:t>Qualified Opportunity Zone </a:t>
          </a:r>
          <a:r>
            <a:rPr lang="en-US" sz="1600" kern="1200" dirty="0"/>
            <a:t>Business)</a:t>
          </a:r>
        </a:p>
      </dsp:txBody>
      <dsp:txXfrm>
        <a:off x="6130830" y="2410144"/>
        <a:ext cx="3247330" cy="925351"/>
      </dsp:txXfrm>
    </dsp:sp>
    <dsp:sp modelId="{E6F52D7B-611A-439C-9662-2639F6035BC9}">
      <dsp:nvSpPr>
        <dsp:cNvPr id="0" name=""/>
        <dsp:cNvSpPr/>
      </dsp:nvSpPr>
      <dsp:spPr>
        <a:xfrm rot="19656550">
          <a:off x="2481776" y="1576917"/>
          <a:ext cx="1231974" cy="69009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FB1378-BDC9-4322-8AEE-DF6AC74A1277}">
      <dsp:nvSpPr>
        <dsp:cNvPr id="0" name=""/>
        <dsp:cNvSpPr/>
      </dsp:nvSpPr>
      <dsp:spPr>
        <a:xfrm>
          <a:off x="401934" y="2420020"/>
          <a:ext cx="3244201" cy="92822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t>Qualified Opportunity Zone Partnership Interest</a:t>
          </a:r>
          <a:br>
            <a:rPr lang="en-US" sz="1600" kern="1200" dirty="0"/>
          </a:br>
          <a:r>
            <a:rPr lang="en-US" sz="1600" kern="1200" dirty="0"/>
            <a:t>(Qualified Opportunity Zone Business)</a:t>
          </a:r>
        </a:p>
      </dsp:txBody>
      <dsp:txXfrm>
        <a:off x="401934" y="2420020"/>
        <a:ext cx="3244201" cy="928222"/>
      </dsp:txXfrm>
    </dsp:sp>
    <dsp:sp modelId="{04349BE7-B656-45A5-8FB9-FE171EE1007A}">
      <dsp:nvSpPr>
        <dsp:cNvPr id="0" name=""/>
        <dsp:cNvSpPr/>
      </dsp:nvSpPr>
      <dsp:spPr>
        <a:xfrm rot="16199995">
          <a:off x="4230151" y="2624366"/>
          <a:ext cx="1153669" cy="69009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753DDA-810F-47B2-8F35-BB9348F3935C}">
      <dsp:nvSpPr>
        <dsp:cNvPr id="0" name=""/>
        <dsp:cNvSpPr/>
      </dsp:nvSpPr>
      <dsp:spPr>
        <a:xfrm>
          <a:off x="2342411" y="3767691"/>
          <a:ext cx="4729859" cy="125760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rtl="0">
            <a:lnSpc>
              <a:spcPct val="90000"/>
            </a:lnSpc>
            <a:spcBef>
              <a:spcPct val="0"/>
            </a:spcBef>
            <a:spcAft>
              <a:spcPct val="35000"/>
            </a:spcAft>
            <a:buNone/>
          </a:pPr>
          <a:r>
            <a:rPr lang="en-US" sz="1600" kern="1200"/>
            <a:t>Qualified Opportunity Zone </a:t>
          </a:r>
          <a:r>
            <a:rPr lang="en-US" sz="1600" kern="1200" dirty="0"/>
            <a:t>Business Property</a:t>
          </a:r>
        </a:p>
      </dsp:txBody>
      <dsp:txXfrm>
        <a:off x="2342411" y="3767691"/>
        <a:ext cx="4729859" cy="125760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0B16DCC-31FA-4994-A29C-1C7F00CCE617}" type="datetimeFigureOut">
              <a:rPr lang="en-US" smtClean="0"/>
              <a:t>2/23/2019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EC0C74E-DFA5-4823-81F0-18801A194CCA}" type="slidenum">
              <a:rPr lang="en-US" smtClean="0"/>
              <a:t>‹#›</a:t>
            </a:fld>
            <a:endParaRPr lang="en-US"/>
          </a:p>
        </p:txBody>
      </p:sp>
    </p:spTree>
    <p:extLst>
      <p:ext uri="{BB962C8B-B14F-4D97-AF65-F5344CB8AC3E}">
        <p14:creationId xmlns:p14="http://schemas.microsoft.com/office/powerpoint/2010/main" val="178673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75BE3D-6C22-486F-A1AB-B68FB7A084B3}" type="slidenum">
              <a:rPr lang="en-US" smtClean="0"/>
              <a:t>1</a:t>
            </a:fld>
            <a:endParaRPr lang="en-US"/>
          </a:p>
        </p:txBody>
      </p:sp>
    </p:spTree>
    <p:extLst>
      <p:ext uri="{BB962C8B-B14F-4D97-AF65-F5344CB8AC3E}">
        <p14:creationId xmlns:p14="http://schemas.microsoft.com/office/powerpoint/2010/main" val="862370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a:extLst>
              <a:ext uri="{FF2B5EF4-FFF2-40B4-BE49-F238E27FC236}">
                <a16:creationId xmlns:a16="http://schemas.microsoft.com/office/drawing/2014/main" id="{7D3681EC-A6A2-E645-AAC8-278C9CE9AE33}"/>
              </a:ext>
            </a:extLst>
          </p:cNvPr>
          <p:cNvSpPr>
            <a:spLocks noGrp="1" noChangeArrowheads="1"/>
          </p:cNvSpPr>
          <p:nvPr>
            <p:ph type="body" idx="1"/>
          </p:nvPr>
        </p:nvSpPr>
        <p:spPr/>
        <p:txBody>
          <a:bodyPr/>
          <a:lstStyle/>
          <a:p>
            <a:pPr>
              <a:defRPr/>
            </a:pPr>
            <a:r>
              <a:rPr lang="en-US" altLang="en-US" sz="900">
                <a:ea typeface="ＭＳ Ｐゴシック" charset="-128"/>
              </a:rPr>
              <a:t>While many estates will fall below the exemption level, this does not mean that only individuals and families with significant wealth need to focus on estate planning. The reality is that proper estate planning extends well beyond minimizing or preparing for federal estate taxes. It’</a:t>
            </a:r>
            <a:r>
              <a:rPr lang="en-US" altLang="ja-JP" sz="900">
                <a:ea typeface="ＭＳ Ｐゴシック" charset="-128"/>
              </a:rPr>
              <a:t>s critical to have the right documents in place to address the risk of an unforeseen circumstance such as incapacitation as well as plan for the orderly and efficient transition of property at death. </a:t>
            </a:r>
          </a:p>
          <a:p>
            <a:pPr>
              <a:defRPr/>
            </a:pPr>
            <a:endParaRPr lang="en-US" altLang="en-US" sz="900" dirty="0">
              <a:ea typeface="ＭＳ Ｐゴシック" charset="-128"/>
            </a:endParaRPr>
          </a:p>
        </p:txBody>
      </p:sp>
      <p:sp>
        <p:nvSpPr>
          <p:cNvPr id="3" name="Slide Image Placeholder 2">
            <a:extLst>
              <a:ext uri="{FF2B5EF4-FFF2-40B4-BE49-F238E27FC236}">
                <a16:creationId xmlns:a16="http://schemas.microsoft.com/office/drawing/2014/main" id="{7BBEB9E9-C438-5D4C-AA85-FBB272C0C9C9}"/>
              </a:ext>
            </a:extLst>
          </p:cNvPr>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351AD74E-9621-1148-8E05-FF074F94B0B4}"/>
              </a:ext>
            </a:extLst>
          </p:cNvPr>
          <p:cNvSpPr>
            <a:spLocks noGrp="1" noRot="1" noChangeAspect="1" noChangeArrowheads="1" noTextEdit="1"/>
          </p:cNvSpPr>
          <p:nvPr>
            <p:ph type="sldImg"/>
          </p:nvPr>
        </p:nvSpPr>
        <p:spPr>
          <a:ln/>
        </p:spPr>
      </p:sp>
      <p:sp>
        <p:nvSpPr>
          <p:cNvPr id="48131" name="Rectangle 5">
            <a:extLst>
              <a:ext uri="{FF2B5EF4-FFF2-40B4-BE49-F238E27FC236}">
                <a16:creationId xmlns:a16="http://schemas.microsoft.com/office/drawing/2014/main" id="{26834EEC-BFCC-5B48-9FA1-C28C8B0D3EBA}"/>
              </a:ext>
            </a:extLst>
          </p:cNvPr>
          <p:cNvSpPr>
            <a:spLocks noGrp="1" noChangeArrowheads="1"/>
          </p:cNvSpPr>
          <p:nvPr>
            <p:ph type="body" idx="1"/>
          </p:nvPr>
        </p:nvSpPr>
        <p:spPr>
          <a:extLst>
            <a:ext uri="{AF507438-7753-43e0-B8FC-AC1667EBCBE1}"/>
          </a:extLst>
        </p:spPr>
        <p:txBody>
          <a:bodyPr/>
          <a:lstStyle/>
          <a:p>
            <a:pPr eaLnBrk="1" hangingPunct="1">
              <a:defRPr/>
            </a:pPr>
            <a:r>
              <a:rPr lang="en-US" altLang="en-US" sz="900" dirty="0">
                <a:ea typeface="ＭＳ Ｐゴシック" pitchFamily="34" charset="-128"/>
              </a:rPr>
              <a:t>Significant changes may be on the horizon in the future as our nation grapples with federal debt and the pressures of entitlement programs. Investors would be well served to keep a close eye on how these changes will impact their personal finances. The best preparation is to consult with a financial advisor or tax professional, who can offer some perspective on your specific financial and tax situation, help you understand the risks, and position your assets accordingly. The markets and the regulatory environments are always changing, and in uncertain times like these, sound financial advice should be at the foundation of any long-term investment strategy.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decisions a business makes have tax consequences – choice of entity, debt financing, changes to employee benefits, lease or buy equipment decisions, even planning a company party.  Today, we touched on the major topics at a very high level, but with the complexity of the new tax law  it is a good idea to review how the tax laws affect your business. That is where we can help. It is what we do year-round.  </a:t>
            </a:r>
          </a:p>
          <a:p>
            <a:endParaRPr lang="en-US" dirty="0"/>
          </a:p>
          <a:p>
            <a:r>
              <a:rPr lang="en-US" dirty="0"/>
              <a:t>We can answer quick questions or provide an in-depth tax projection/analysis to help you anticipate how these new tax laws will affect your returns. So, don’t hesitate to reach out to us after today’s presentation if you’d like to discuss something in more detail.</a:t>
            </a:r>
          </a:p>
          <a:p>
            <a:endParaRPr lang="en-US" dirty="0"/>
          </a:p>
          <a:p>
            <a:r>
              <a:rPr lang="en-US" dirty="0"/>
              <a:t>And with that, we’ll move on to Q&amp;A and take any questions you have. </a:t>
            </a:r>
            <a:r>
              <a:rPr lang="en-US" b="1" i="1" dirty="0"/>
              <a:t>(Note to Presenter: After</a:t>
            </a:r>
            <a:r>
              <a:rPr lang="en-US" b="1" i="1" baseline="0" dirty="0"/>
              <a:t> this last statement, </a:t>
            </a:r>
            <a:r>
              <a:rPr lang="en-US" b="1" i="1" dirty="0"/>
              <a:t>move forward to the next slide and open up the floor for participant questions)</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9DD1320B-444D-4787-B6EE-54C0A328FCD6}" type="slidenum">
              <a:rPr lang="en-US" smtClean="0"/>
              <a:pPr>
                <a:defRPr/>
              </a:pPr>
              <a:t>21</a:t>
            </a:fld>
            <a:endParaRPr lang="en-US" dirty="0"/>
          </a:p>
        </p:txBody>
      </p:sp>
    </p:spTree>
    <p:extLst>
      <p:ext uri="{BB962C8B-B14F-4D97-AF65-F5344CB8AC3E}">
        <p14:creationId xmlns:p14="http://schemas.microsoft.com/office/powerpoint/2010/main" val="184972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88273-25A8-174E-ABA2-45FFB2EDF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04597-67FC-A147-B477-612D416998ED}"/>
              </a:ext>
            </a:extLst>
          </p:cNvPr>
          <p:cNvSpPr>
            <a:spLocks noGrp="1"/>
          </p:cNvSpPr>
          <p:nvPr>
            <p:ph type="body" idx="1"/>
          </p:nvPr>
        </p:nvSpPr>
        <p:spPr/>
        <p:txBody>
          <a:bodyPr/>
          <a:lstStyle/>
          <a:p>
            <a:pPr>
              <a:defRPr/>
            </a:pPr>
            <a:r>
              <a:rPr lang="en-US" sz="900" dirty="0">
                <a:ea typeface="ＭＳ Ｐゴシック" charset="-128"/>
              </a:rPr>
              <a:t>A key area of this comprehensive tax law is the overhaul of business-related taxes. Prior to the law, the 35% corporate tax rate was the highest in the world. Reducing it to 21% brings it in line with developed nations. However, most businesses in the U.S. are not large corporations but are structured as “pass-through” entities such as S Corps, LLC’s, partnerships, and sole proprietorships. While the top marginal tax rate of 37% applies, many of these businesses will benefit from a 20% deduction of their business income. Another attractive benefit for corporations is 100% expensing over the next five years which will provide an incentive for companies to expand and purchase equipment. On the negative side, companies who employ leverage to raise capital may see their borrowing costs rise as they are limited in deducting those net interest payments. For four years, the 30% limitation is based in earnings before interest, taxes, depreciation and amortization (EBITDA). After that, the deduction is limited to 30% of earnings before interest and taxes (EBIT).  Lastly, due to tax reasons, many large corporations hold significant amounts of profits overseas. As part of the law, these overseas profits will be considered repatriated whether or not the company brings the assets back to the U.S.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overall summary of the changes:  We will discuss these in more detail in further slides.</a:t>
            </a:r>
          </a:p>
          <a:p>
            <a:endParaRPr lang="en-US" dirty="0"/>
          </a:p>
          <a:p>
            <a:pPr marL="181240" indent="-181240">
              <a:buFont typeface="Arial" panose="020B0604020202020204" pitchFamily="34" charset="0"/>
              <a:buChar char="•"/>
            </a:pPr>
            <a:r>
              <a:rPr lang="en-US" dirty="0"/>
              <a:t>Corporate rate reduction to flat 21%</a:t>
            </a:r>
          </a:p>
          <a:p>
            <a:pPr marL="181240" indent="-181240">
              <a:buFont typeface="Arial" panose="020B0604020202020204" pitchFamily="34" charset="0"/>
              <a:buChar char="•"/>
            </a:pPr>
            <a:r>
              <a:rPr lang="en-US" dirty="0"/>
              <a:t>Repeal of corporate AMT</a:t>
            </a:r>
          </a:p>
          <a:p>
            <a:pPr marL="181240" indent="-181240">
              <a:buFont typeface="Arial" panose="020B0604020202020204" pitchFamily="34" charset="0"/>
              <a:buChar char="•"/>
            </a:pPr>
            <a:r>
              <a:rPr lang="en-US" dirty="0"/>
              <a:t>A new 20% deduction for pass-through income (Sec. 199A)</a:t>
            </a:r>
          </a:p>
          <a:p>
            <a:pPr marL="181240" indent="-181240">
              <a:buFont typeface="Arial" panose="020B0604020202020204" pitchFamily="34" charset="0"/>
              <a:buChar char="•"/>
            </a:pPr>
            <a:r>
              <a:rPr lang="en-US" dirty="0"/>
              <a:t>Loss limitation for other than C corps (Sec. 461)</a:t>
            </a:r>
          </a:p>
          <a:p>
            <a:pPr marL="181240" indent="-181240">
              <a:buFont typeface="Arial" panose="020B0604020202020204" pitchFamily="34" charset="0"/>
              <a:buChar char="•"/>
            </a:pPr>
            <a:r>
              <a:rPr lang="en-US" dirty="0"/>
              <a:t>Repeal of Sec.199-domestic production deduction</a:t>
            </a:r>
          </a:p>
          <a:p>
            <a:pPr marL="181240" indent="-181240">
              <a:buFont typeface="Arial" panose="020B0604020202020204" pitchFamily="34" charset="0"/>
              <a:buChar char="•"/>
            </a:pPr>
            <a:r>
              <a:rPr lang="en-US" dirty="0"/>
              <a:t>Expensing of assets (bonus depreciation provisions plus increases to Sec.179 ($1 million and threshold $2.5 million) </a:t>
            </a:r>
          </a:p>
          <a:p>
            <a:pPr marL="181240" indent="-181240">
              <a:buFont typeface="Arial" panose="020B0604020202020204" pitchFamily="34" charset="0"/>
              <a:buChar char="•"/>
            </a:pPr>
            <a:r>
              <a:rPr lang="en-US" dirty="0"/>
              <a:t>Expanded accounting method exceptions for small business </a:t>
            </a:r>
          </a:p>
          <a:p>
            <a:pPr marL="181240" indent="-181240">
              <a:buFont typeface="Arial" panose="020B0604020202020204" pitchFamily="34" charset="0"/>
              <a:buChar char="•"/>
            </a:pPr>
            <a:r>
              <a:rPr lang="en-US" dirty="0"/>
              <a:t>Changes to various fringe benefits including provision of meals and entertainment by employer</a:t>
            </a:r>
          </a:p>
          <a:p>
            <a:pPr marL="181240" indent="-181240">
              <a:buFont typeface="Arial" panose="020B0604020202020204" pitchFamily="34" charset="0"/>
              <a:buChar char="•"/>
            </a:pPr>
            <a:r>
              <a:rPr lang="en-US" dirty="0"/>
              <a:t>No more carrybacks of NOL and 80% limit on current year use of NOL</a:t>
            </a:r>
          </a:p>
          <a:p>
            <a:pPr marL="181240" indent="-181240">
              <a:buFont typeface="Arial" panose="020B0604020202020204" pitchFamily="34" charset="0"/>
              <a:buChar char="•"/>
            </a:pPr>
            <a:r>
              <a:rPr lang="en-US" dirty="0"/>
              <a:t>30% limitation on interest expense deduction for non-small businesses (over $25 million receipts); limited exceptions</a:t>
            </a:r>
          </a:p>
          <a:p>
            <a:pPr marL="181240" indent="-181240">
              <a:buFont typeface="Arial" panose="020B0604020202020204" pitchFamily="34" charset="0"/>
              <a:buChar char="•"/>
            </a:pPr>
            <a:r>
              <a:rPr lang="en-US" dirty="0"/>
              <a:t>Corporate shift from worldwide to territorial system </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9</a:t>
            </a:fld>
            <a:endParaRPr lang="en-US" dirty="0"/>
          </a:p>
        </p:txBody>
      </p:sp>
    </p:spTree>
    <p:extLst>
      <p:ext uri="{BB962C8B-B14F-4D97-AF65-F5344CB8AC3E}">
        <p14:creationId xmlns:p14="http://schemas.microsoft.com/office/powerpoint/2010/main" val="315631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9320D-AF4D-F441-B923-4EE48F3C8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A08E10-DED5-824B-A3EE-01A37EAC56C3}"/>
              </a:ext>
            </a:extLst>
          </p:cNvPr>
          <p:cNvSpPr>
            <a:spLocks noGrp="1"/>
          </p:cNvSpPr>
          <p:nvPr>
            <p:ph type="body" idx="1"/>
          </p:nvPr>
        </p:nvSpPr>
        <p:spPr>
          <a:xfrm>
            <a:off x="580815" y="4205526"/>
            <a:ext cx="6316133" cy="4593908"/>
          </a:xfrm>
        </p:spPr>
        <p:txBody>
          <a:bodyPr/>
          <a:lstStyle/>
          <a:p>
            <a:pPr>
              <a:defRPr/>
            </a:pPr>
            <a:r>
              <a:rPr lang="en-US" sz="900" dirty="0">
                <a:ea typeface="ＭＳ Ｐゴシック" charset="-128"/>
              </a:rPr>
              <a:t>Here’s more detail on the new 20% deduction for pass-through business income works. Small business owners should work with a tax expert to make the most of new 20% deduction. The 20% deduction for qualified business income (QBI) is a new addition to the tax code so business owners should take steps to understand how it works, and how timing of income and other actions may impact the deduction — both positively and negatively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The new law increases the bonus depreciation to 100% for property acquired and placed in service after 9/27/17.  </a:t>
            </a:r>
          </a:p>
          <a:p>
            <a:pPr marL="181240" indent="-181240">
              <a:buFont typeface="Arial" panose="020B0604020202020204" pitchFamily="34" charset="0"/>
              <a:buChar char="•"/>
            </a:pPr>
            <a:r>
              <a:rPr lang="en-US" dirty="0"/>
              <a:t>There is a new phase-down schedule for years after 2022 (80% 2023; 60% 2024; 40% 2025; 20% 2026; 0 2027 and forward).  </a:t>
            </a:r>
          </a:p>
          <a:p>
            <a:pPr marL="181240" indent="-181240">
              <a:buFont typeface="Arial" panose="020B0604020202020204" pitchFamily="34" charset="0"/>
              <a:buChar char="•"/>
            </a:pPr>
            <a:r>
              <a:rPr lang="en-US" dirty="0"/>
              <a:t>For the 2017 year, if property was purchased and placed in service after 9/27, there is an election to apply the 50% bonus rather than 100%.  </a:t>
            </a:r>
          </a:p>
          <a:p>
            <a:pPr marL="181240" indent="-181240">
              <a:buFont typeface="Arial" panose="020B0604020202020204" pitchFamily="34" charset="0"/>
              <a:buChar char="•"/>
            </a:pPr>
            <a:r>
              <a:rPr lang="en-US" dirty="0"/>
              <a:t>Another change is that the requirement that the original use of qualified property must begin with the taxpayer has been removed.  So, both new and used property is available for bonus depreciation.  </a:t>
            </a:r>
          </a:p>
          <a:p>
            <a:pPr marL="181240" indent="-181240">
              <a:buFont typeface="Arial" panose="020B0604020202020204" pitchFamily="34" charset="0"/>
              <a:buChar char="•"/>
            </a:pPr>
            <a:r>
              <a:rPr lang="en-US" dirty="0"/>
              <a:t>The new law keeps the increased $8k depreciation for luxury auto placed in service in 2018 (eliminating the phase down for autos placed in service after 2017).</a:t>
            </a:r>
          </a:p>
          <a:p>
            <a:pPr marL="181240" indent="-181240" defTabSz="483306">
              <a:buFont typeface="Arial" panose="020B0604020202020204" pitchFamily="34" charset="0"/>
              <a:buChar char="•"/>
              <a:defRPr/>
            </a:pPr>
            <a:r>
              <a:rPr lang="en-US" dirty="0"/>
              <a:t>The depreciation limits for luxury auto starting in 2018 allow $10k for year of service; $16k for 2</a:t>
            </a:r>
            <a:r>
              <a:rPr lang="en-US" baseline="30000" dirty="0"/>
              <a:t>nd</a:t>
            </a:r>
            <a:r>
              <a:rPr lang="en-US" dirty="0"/>
              <a:t> year; $9,600 for 3</a:t>
            </a:r>
            <a:r>
              <a:rPr lang="en-US" baseline="30000" dirty="0"/>
              <a:t>rd</a:t>
            </a:r>
            <a:r>
              <a:rPr lang="en-US" dirty="0"/>
              <a:t> year; and $5,760 for 4</a:t>
            </a:r>
            <a:r>
              <a:rPr lang="en-US" baseline="30000" dirty="0"/>
              <a:t>th</a:t>
            </a:r>
            <a:r>
              <a:rPr lang="en-US" dirty="0"/>
              <a:t> and later years).  These limits will be indexed for inflation.</a:t>
            </a:r>
          </a:p>
          <a:p>
            <a:pPr marL="181240" indent="-181240">
              <a:buFont typeface="Arial" panose="020B0604020202020204" pitchFamily="34" charset="0"/>
              <a:buChar char="•"/>
            </a:pPr>
            <a:r>
              <a:rPr lang="en-US" dirty="0"/>
              <a:t>Sec. 179 has been increased to $1M with a phase out threshold of $2.5M.  The $25,000 sport utility limit was maintained.  The new law also expands the definition of Sec. 179 property to include personal property connected with lodging for residential rental property.  In addition, improvement to nonresidential real property was expanded to include roofs, HVAC, fire/alarm systems and security systems.</a:t>
            </a:r>
          </a:p>
          <a:p>
            <a:endParaRPr lang="en-US" dirty="0"/>
          </a:p>
        </p:txBody>
      </p:sp>
      <p:sp>
        <p:nvSpPr>
          <p:cNvPr id="4" name="Slide Number Placeholder 3"/>
          <p:cNvSpPr>
            <a:spLocks noGrp="1"/>
          </p:cNvSpPr>
          <p:nvPr>
            <p:ph type="sldNum" sz="quarter" idx="10"/>
          </p:nvPr>
        </p:nvSpPr>
        <p:spPr/>
        <p:txBody>
          <a:bodyPr/>
          <a:lstStyle/>
          <a:p>
            <a:pPr>
              <a:defRPr/>
            </a:pPr>
            <a:fld id="{9DD1320B-444D-4787-B6EE-54C0A328FCD6}" type="slidenum">
              <a:rPr lang="en-US" smtClean="0"/>
              <a:pPr>
                <a:defRPr/>
              </a:pPr>
              <a:t>12</a:t>
            </a:fld>
            <a:endParaRPr lang="en-US" dirty="0"/>
          </a:p>
        </p:txBody>
      </p:sp>
    </p:spTree>
    <p:extLst>
      <p:ext uri="{BB962C8B-B14F-4D97-AF65-F5344CB8AC3E}">
        <p14:creationId xmlns:p14="http://schemas.microsoft.com/office/powerpoint/2010/main" val="125919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8C8C5-3A39-3B4B-AFB3-2CC861056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2A5DA-7950-8948-9181-773392DA1C1C}"/>
              </a:ext>
            </a:extLst>
          </p:cNvPr>
          <p:cNvSpPr>
            <a:spLocks noGrp="1"/>
          </p:cNvSpPr>
          <p:nvPr>
            <p:ph type="body" idx="1"/>
          </p:nvPr>
        </p:nvSpPr>
        <p:spPr/>
        <p:txBody>
          <a:bodyPr/>
          <a:lstStyle/>
          <a:p>
            <a:pPr>
              <a:defRPr/>
            </a:pPr>
            <a:r>
              <a:rPr lang="en-US" sz="900" dirty="0">
                <a:ea typeface="ＭＳ Ｐゴシック" charset="-128"/>
              </a:rPr>
              <a:t>In general, tax rates on long-term capital gains and qualified dividends do not change as a result of the new law. However, they are based on the previous brackets where the long-term capital gain / qualified dividend rate was as follows:</a:t>
            </a:r>
          </a:p>
          <a:p>
            <a:pPr>
              <a:defRPr/>
            </a:pPr>
            <a:endParaRPr lang="en-US" sz="900" dirty="0">
              <a:ea typeface="ＭＳ Ｐゴシック" charset="-128"/>
            </a:endParaRPr>
          </a:p>
          <a:p>
            <a:pPr>
              <a:defRPr/>
            </a:pPr>
            <a:r>
              <a:rPr lang="en-US" sz="900" dirty="0">
                <a:ea typeface="ＭＳ Ｐゴシック" charset="-128"/>
              </a:rPr>
              <a:t>10% and 15% brackets = 0% capital gain and qualified dividend rate</a:t>
            </a:r>
          </a:p>
          <a:p>
            <a:pPr>
              <a:defRPr/>
            </a:pPr>
            <a:endParaRPr lang="en-US" sz="900" dirty="0">
              <a:ea typeface="ＭＳ Ｐゴシック" charset="-128"/>
            </a:endParaRPr>
          </a:p>
          <a:p>
            <a:pPr>
              <a:defRPr/>
            </a:pPr>
            <a:r>
              <a:rPr lang="en-US" sz="900" dirty="0">
                <a:ea typeface="ＭＳ Ｐゴシック" charset="-128"/>
              </a:rPr>
              <a:t>25%, 28%, 33%, and 35% brackets = 15% capital gain and qualified dividend rate</a:t>
            </a:r>
          </a:p>
          <a:p>
            <a:pPr>
              <a:defRPr/>
            </a:pPr>
            <a:endParaRPr lang="en-US" sz="900" dirty="0">
              <a:ea typeface="ＭＳ Ｐゴシック" charset="-128"/>
            </a:endParaRPr>
          </a:p>
          <a:p>
            <a:pPr>
              <a:defRPr/>
            </a:pPr>
            <a:r>
              <a:rPr lang="en-US" sz="900" dirty="0">
                <a:ea typeface="ＭＳ Ｐゴシック" charset="-128"/>
              </a:rPr>
              <a:t>39.6% bracket = 20% capital gain and qualified dividend tax rate</a:t>
            </a:r>
          </a:p>
          <a:p>
            <a:pPr>
              <a:defRPr/>
            </a:pPr>
            <a:endParaRPr lang="en-US" sz="900" dirty="0">
              <a:ea typeface="ＭＳ Ｐゴシック" charset="-128"/>
            </a:endParaRPr>
          </a:p>
          <a:p>
            <a:pPr>
              <a:defRPr/>
            </a:pPr>
            <a:r>
              <a:rPr lang="en-US" sz="900" dirty="0">
                <a:ea typeface="ＭＳ Ｐゴシック" charset="-128"/>
              </a:rPr>
              <a:t>Because the brackets and corresponding tax rates have been modified, the capital gain/qualified dividend rates do not align with the income tax rates anymore. They are based on certain income levels as shown in the chart above.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9623">
              <a:defRPr/>
            </a:pPr>
            <a:r>
              <a:rPr lang="en-US" dirty="0"/>
              <a:t>For 2018 and forward, except in certain situations (specific farming losses for one), the 2 year carryback has been repealed.  </a:t>
            </a:r>
          </a:p>
          <a:p>
            <a:pPr defTabSz="489623">
              <a:defRPr/>
            </a:pPr>
            <a:endParaRPr lang="en-US" dirty="0"/>
          </a:p>
          <a:p>
            <a:pPr defTabSz="489623">
              <a:defRPr/>
            </a:pPr>
            <a:r>
              <a:rPr lang="en-US" dirty="0"/>
              <a:t>The NOL carryforward period is indefinite, but only 80% of taxable income can be reduced by the NOL.  This is another provision that may affect the calculation of the tax provision for deferred tax assets generated by NOLs.</a:t>
            </a:r>
          </a:p>
          <a:p>
            <a:pPr defTabSz="489623">
              <a:defRPr/>
            </a:pPr>
            <a:endParaRPr lang="en-US" dirty="0"/>
          </a:p>
        </p:txBody>
      </p:sp>
      <p:sp>
        <p:nvSpPr>
          <p:cNvPr id="4" name="Slide Number Placeholder 3"/>
          <p:cNvSpPr>
            <a:spLocks noGrp="1"/>
          </p:cNvSpPr>
          <p:nvPr>
            <p:ph type="sldNum" sz="quarter" idx="10"/>
          </p:nvPr>
        </p:nvSpPr>
        <p:spPr/>
        <p:txBody>
          <a:bodyPr/>
          <a:lstStyle/>
          <a:p>
            <a:pPr>
              <a:defRPr/>
            </a:pPr>
            <a:fld id="{9DD1320B-444D-4787-B6EE-54C0A328FCD6}" type="slidenum">
              <a:rPr lang="en-US" smtClean="0"/>
              <a:pPr>
                <a:defRPr/>
              </a:pPr>
              <a:t>14</a:t>
            </a:fld>
            <a:endParaRPr lang="en-US" dirty="0"/>
          </a:p>
        </p:txBody>
      </p:sp>
    </p:spTree>
    <p:extLst>
      <p:ext uri="{BB962C8B-B14F-4D97-AF65-F5344CB8AC3E}">
        <p14:creationId xmlns:p14="http://schemas.microsoft.com/office/powerpoint/2010/main" val="371456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5">
            <a:extLst>
              <a:ext uri="{FF2B5EF4-FFF2-40B4-BE49-F238E27FC236}">
                <a16:creationId xmlns:a16="http://schemas.microsoft.com/office/drawing/2014/main" id="{C69ED8F8-030B-5044-90AF-64FDBA181246}"/>
              </a:ext>
            </a:extLst>
          </p:cNvPr>
          <p:cNvSpPr>
            <a:spLocks noGrp="1" noChangeArrowheads="1"/>
          </p:cNvSpPr>
          <p:nvPr>
            <p:ph type="body" idx="1"/>
          </p:nvPr>
        </p:nvSpPr>
        <p:spPr/>
        <p:txBody>
          <a:bodyPr/>
          <a:lstStyle/>
          <a:p>
            <a:pPr>
              <a:defRPr/>
            </a:pPr>
            <a:r>
              <a:rPr lang="en-US" altLang="en-US" sz="900" dirty="0">
                <a:ea typeface="ＭＳ Ｐゴシック" charset="-128"/>
              </a:rPr>
              <a:t>With the Tax Cuts and Jobs Act, less estates will be subject to the estate tax. This is because the lifetime estate/gift exemption amount doubles to over $11 million per individual. That means that a married couple can effectively shelter over $22 million in net worth from estate taxes. Of course, these rules sunset after 2025 when the exemption amount will revert to current levels (adjusted for inflation). Also, the annual gift exemption increases by $1,000 to a total of $15,000 in 2018. </a:t>
            </a:r>
          </a:p>
          <a:p>
            <a:pPr>
              <a:defRPr/>
            </a:pPr>
            <a:endParaRPr lang="en-US" altLang="en-US" sz="900" dirty="0">
              <a:ea typeface="ＭＳ Ｐゴシック" charset="-128"/>
            </a:endParaRPr>
          </a:p>
        </p:txBody>
      </p:sp>
      <p:sp>
        <p:nvSpPr>
          <p:cNvPr id="3" name="Slide Image Placeholder 2">
            <a:extLst>
              <a:ext uri="{FF2B5EF4-FFF2-40B4-BE49-F238E27FC236}">
                <a16:creationId xmlns:a16="http://schemas.microsoft.com/office/drawing/2014/main" id="{A16B8DF1-A6CC-D345-B0EA-733A373A4278}"/>
              </a:ext>
            </a:extLst>
          </p:cNvPr>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a:extLst>
              <a:ext uri="{FF2B5EF4-FFF2-40B4-BE49-F238E27FC236}">
                <a16:creationId xmlns:a16="http://schemas.microsoft.com/office/drawing/2014/main" id="{833F1C2F-12CC-D348-AF7E-A7CE58080BF0}"/>
              </a:ext>
            </a:extLst>
          </p:cNvPr>
          <p:cNvSpPr>
            <a:spLocks noGrp="1" noRot="1" noChangeAspect="1" noChangeArrowheads="1" noTextEdit="1"/>
          </p:cNvSpPr>
          <p:nvPr>
            <p:ph type="sldImg"/>
          </p:nvPr>
        </p:nvSpPr>
        <p:spPr>
          <a:ln/>
        </p:spPr>
      </p:sp>
      <p:sp>
        <p:nvSpPr>
          <p:cNvPr id="45059" name="Rectangle 5">
            <a:extLst>
              <a:ext uri="{FF2B5EF4-FFF2-40B4-BE49-F238E27FC236}">
                <a16:creationId xmlns:a16="http://schemas.microsoft.com/office/drawing/2014/main" id="{8AF3C994-2426-4440-9A6E-89566EED862B}"/>
              </a:ext>
            </a:extLst>
          </p:cNvPr>
          <p:cNvSpPr>
            <a:spLocks noGrp="1" noChangeArrowheads="1"/>
          </p:cNvSpPr>
          <p:nvPr>
            <p:ph type="body" idx="1"/>
          </p:nvPr>
        </p:nvSpPr>
        <p:spPr>
          <a:extLst>
            <a:ext uri="{AF507438-7753-43e0-B8FC-AC1667EBCBE1}"/>
          </a:extLst>
        </p:spPr>
        <p:txBody>
          <a:bodyPr/>
          <a:lstStyle/>
          <a:p>
            <a:pPr eaLnBrk="1" hangingPunct="1">
              <a:defRPr/>
            </a:pPr>
            <a:r>
              <a:rPr lang="en-US" altLang="en-US" sz="900" dirty="0">
                <a:ea typeface="ＭＳ Ｐゴシック" pitchFamily="34" charset="-128"/>
              </a:rPr>
              <a:t>The doubling of the lifetime exclusion changes the landscape for many in terms of planning for estates and gifts. However, many states still have their own “death taxes” in place. For example, estates over $1 million in value in Massachusetts are subject to state estate tax. Residents in those states need to consider options such as life insurance which may provide liquidity at death for the survivors to pay the tax bill. Since full step-up in cost basis at death is still available, many families will want to assess which property has low basis and try to maximize step-up at death. For example, gifting assets while living will result in carryover basis to the person who receive the gift. Additionally, certain trusts may be decanted or “poured over” to new trusts which may account for step up in cost basis. For those in high income states (CA for ex.), creating trusts in other tax-friendly states may be a means of mitigating state taxes (NV or DE trusts for ex.). For those who have funded trusts (bypass trust for ex. at the death of the first spouse), decanting these trusts may make sense to structure assets in a way where they will benefit from step-up in cost basis at death. This depends on whether there is the appropriate amount of estate/gift tax exemption in place. Lastly, it’s critical to work with a qualified estate planning professional since estate and gift tax laws are very complex and ever-changing. </a:t>
            </a:r>
          </a:p>
          <a:p>
            <a:pPr eaLnBrk="1" hangingPunct="1">
              <a:defRPr/>
            </a:pPr>
            <a:endParaRPr lang="en-US" altLang="en-US" sz="900" dirty="0">
              <a:ea typeface="ＭＳ Ｐゴシック" pitchFamily="34" charset="-128"/>
            </a:endParaRPr>
          </a:p>
          <a:p>
            <a:pPr eaLnBrk="1" hangingPunct="1">
              <a:defRPr/>
            </a:pPr>
            <a:endParaRPr lang="en-US" altLang="en-US" sz="900" dirty="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785D1C48-AE27-47DA-9B70-B618E87B7F0C}" type="datetime1">
              <a:rPr lang="en-US" smtClean="0"/>
              <a:t>2/23/2019</a:t>
            </a:fld>
            <a:endParaRPr lang="en-US" dirty="0"/>
          </a:p>
        </p:txBody>
      </p:sp>
      <p:sp>
        <p:nvSpPr>
          <p:cNvPr id="5" name="Footer Placeholder 4"/>
          <p:cNvSpPr>
            <a:spLocks noGrp="1"/>
          </p:cNvSpPr>
          <p:nvPr>
            <p:ph type="ftr" sz="quarter" idx="11"/>
          </p:nvPr>
        </p:nvSpPr>
        <p:spPr>
          <a:xfrm>
            <a:off x="815395" y="6537193"/>
            <a:ext cx="10397088" cy="287717"/>
          </a:xfrm>
        </p:spPr>
        <p:txBody>
          <a:bodyPr/>
          <a:lstStyle/>
          <a:p>
            <a:r>
              <a:rPr lang="en-US" dirty="0"/>
              <a:t>Mahesh Desai CPA  ● 5555 West loop south Suite 535, Bellaire, tx 77401 ● 281-236-8444 ● md@mdcpacfa.com </a:t>
            </a:r>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2B0A469-4FE3-45ED-B7BD-28B66B289DB6}"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9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1845734"/>
            <a:ext cx="10058400" cy="4023360"/>
          </a:xfrm>
          <a:prstGeom prst="rect">
            <a:avLst/>
          </a:prstGeo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95C8EC54-F1F7-468A-86FE-CFA405EE179F}" type="datetime1">
              <a:rPr lang="en-US" smtClean="0"/>
              <a:t>2/23/2019</a:t>
            </a:fld>
            <a:endParaRPr lang="en-US"/>
          </a:p>
        </p:txBody>
      </p:sp>
      <p:sp>
        <p:nvSpPr>
          <p:cNvPr id="5" name="Footer Placeholder 4"/>
          <p:cNvSpPr>
            <a:spLocks noGrp="1"/>
          </p:cNvSpPr>
          <p:nvPr>
            <p:ph type="ftr" sz="quarter" idx="11"/>
          </p:nvPr>
        </p:nvSpPr>
        <p:spPr/>
        <p:txBody>
          <a:bodyPr/>
          <a:lstStyle/>
          <a:p>
            <a:r>
              <a:rPr lang="en-US" dirty="0"/>
              <a:t>Mahesh Desai CPA  ● 5555 West loop south Suite 535, Bellaire, tx 77401 ● 281-236-8444 ● md@mdcpacfa.com </a:t>
            </a:r>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2B0A469-4FE3-45ED-B7BD-28B66B289DB6}" type="slidenum">
              <a:rPr lang="en-US" smtClean="0"/>
              <a:t>‹#›</a:t>
            </a:fld>
            <a:endParaRPr lang="en-US"/>
          </a:p>
        </p:txBody>
      </p:sp>
    </p:spTree>
    <p:extLst>
      <p:ext uri="{BB962C8B-B14F-4D97-AF65-F5344CB8AC3E}">
        <p14:creationId xmlns:p14="http://schemas.microsoft.com/office/powerpoint/2010/main" val="383472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a:prstGeom prst="rect">
            <a:avLst/>
          </a:prstGeo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0FF8A431-7E66-4C4A-B581-59D0A376F2BC}" type="datetime1">
              <a:rPr lang="en-US" smtClean="0"/>
              <a:t>2/23/2019</a:t>
            </a:fld>
            <a:endParaRPr lang="en-US"/>
          </a:p>
        </p:txBody>
      </p:sp>
      <p:sp>
        <p:nvSpPr>
          <p:cNvPr id="5" name="Footer Placeholder 4"/>
          <p:cNvSpPr>
            <a:spLocks noGrp="1"/>
          </p:cNvSpPr>
          <p:nvPr>
            <p:ph type="ftr" sz="quarter" idx="11"/>
          </p:nvPr>
        </p:nvSpPr>
        <p:spPr/>
        <p:txBody>
          <a:bodyPr/>
          <a:lstStyle/>
          <a:p>
            <a:r>
              <a:rPr lang="en-US" dirty="0"/>
              <a:t>Mahesh Desai CPA  ● 5555 West loop south Suite 535, Bellaire, tx 77401 ● 281-236-8444 ● md@mdcpacfa.com </a:t>
            </a:r>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2B0A469-4FE3-45ED-B7BD-28B66B289DB6}" type="slidenum">
              <a:rPr lang="en-US" smtClean="0"/>
              <a:t>‹#›</a:t>
            </a:fld>
            <a:endParaRPr lang="en-US"/>
          </a:p>
        </p:txBody>
      </p:sp>
    </p:spTree>
    <p:extLst>
      <p:ext uri="{BB962C8B-B14F-4D97-AF65-F5344CB8AC3E}">
        <p14:creationId xmlns:p14="http://schemas.microsoft.com/office/powerpoint/2010/main" val="50160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1097280" y="1845734"/>
            <a:ext cx="1005840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00636561-326C-47F3-9F8A-B25C61B70628}" type="datetime1">
              <a:rPr lang="en-US" smtClean="0"/>
              <a:t>2/23/2019</a:t>
            </a:fld>
            <a:endParaRPr lang="en-US"/>
          </a:p>
        </p:txBody>
      </p:sp>
      <p:sp>
        <p:nvSpPr>
          <p:cNvPr id="5" name="Footer Placeholder 4"/>
          <p:cNvSpPr>
            <a:spLocks noGrp="1"/>
          </p:cNvSpPr>
          <p:nvPr>
            <p:ph type="ftr" sz="quarter" idx="11"/>
          </p:nvPr>
        </p:nvSpPr>
        <p:spPr>
          <a:xfrm>
            <a:off x="3686185" y="6551717"/>
            <a:ext cx="4822804" cy="184413"/>
          </a:xfrm>
        </p:spPr>
        <p:txBody>
          <a:bodyPr/>
          <a:lstStyle/>
          <a:p>
            <a:r>
              <a:rPr lang="en-US" dirty="0"/>
              <a:t>Mahesh Desai CPA  ● 5555 West loop south Suite 535, Bellaire, tx 77401 ● 281-236-8444 ● md@mdcpacfa.com </a:t>
            </a:r>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2B0A469-4FE3-45ED-B7BD-28B66B289DB6}" type="slidenum">
              <a:rPr lang="en-US" smtClean="0"/>
              <a:t>‹#›</a:t>
            </a:fld>
            <a:endParaRPr lang="en-US"/>
          </a:p>
        </p:txBody>
      </p:sp>
    </p:spTree>
    <p:extLst>
      <p:ext uri="{BB962C8B-B14F-4D97-AF65-F5344CB8AC3E}">
        <p14:creationId xmlns:p14="http://schemas.microsoft.com/office/powerpoint/2010/main" val="177703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a:prstGeom prst="rect">
            <a:avLst/>
          </a:prstGeo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AE35FBE5-2084-4EEB-BDF5-07D065042723}" type="datetime1">
              <a:rPr lang="en-US" smtClean="0"/>
              <a:t>2/23/2019</a:t>
            </a:fld>
            <a:endParaRPr lang="en-US"/>
          </a:p>
        </p:txBody>
      </p:sp>
      <p:sp>
        <p:nvSpPr>
          <p:cNvPr id="5" name="Footer Placeholder 4"/>
          <p:cNvSpPr>
            <a:spLocks noGrp="1"/>
          </p:cNvSpPr>
          <p:nvPr>
            <p:ph type="ftr" sz="quarter" idx="11"/>
          </p:nvPr>
        </p:nvSpPr>
        <p:spPr/>
        <p:txBody>
          <a:bodyPr/>
          <a:lstStyle/>
          <a:p>
            <a:r>
              <a:rPr lang="en-US" dirty="0"/>
              <a:t>Mahesh Desai CPA  ● 5555 West loop south Suite 535, Bellaire, tx 77401 ● 281-236-8444 ● md@mdcpacfa.com </a:t>
            </a:r>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2B0A469-4FE3-45ED-B7BD-28B66B289DB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8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F676858-B086-42F5-BB2F-4F11099DA812}" type="datetime1">
              <a:rPr lang="en-US" smtClean="0"/>
              <a:t>2/23/2019</a:t>
            </a:fld>
            <a:endParaRPr lang="en-US"/>
          </a:p>
        </p:txBody>
      </p:sp>
      <p:sp>
        <p:nvSpPr>
          <p:cNvPr id="6" name="Footer Placeholder 5"/>
          <p:cNvSpPr>
            <a:spLocks noGrp="1"/>
          </p:cNvSpPr>
          <p:nvPr>
            <p:ph type="ftr" sz="quarter" idx="11"/>
          </p:nvPr>
        </p:nvSpPr>
        <p:spPr/>
        <p:txBody>
          <a:bodyPr/>
          <a:lstStyle/>
          <a:p>
            <a:r>
              <a:rPr lang="en-US" dirty="0"/>
              <a:t>Mahesh Desai CPA  ● 5555 West loop south Suite 535, Bellaire, tx 77401 ● 281-236-8444 ● md@mdcpacfa.com </a:t>
            </a:r>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E2B0A469-4FE3-45ED-B7BD-28B66B289DB6}" type="slidenum">
              <a:rPr lang="en-US" smtClean="0"/>
              <a:t>‹#›</a:t>
            </a:fld>
            <a:endParaRPr lang="en-US"/>
          </a:p>
        </p:txBody>
      </p:sp>
    </p:spTree>
    <p:extLst>
      <p:ext uri="{BB962C8B-B14F-4D97-AF65-F5344CB8AC3E}">
        <p14:creationId xmlns:p14="http://schemas.microsoft.com/office/powerpoint/2010/main" val="159368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20BCE1DE-D04C-41D5-B20C-FC57AC481EEE}" type="datetime1">
              <a:rPr lang="en-US" smtClean="0"/>
              <a:t>2/23/2019</a:t>
            </a:fld>
            <a:endParaRPr lang="en-US"/>
          </a:p>
        </p:txBody>
      </p:sp>
      <p:sp>
        <p:nvSpPr>
          <p:cNvPr id="8" name="Footer Placeholder 7"/>
          <p:cNvSpPr>
            <a:spLocks noGrp="1"/>
          </p:cNvSpPr>
          <p:nvPr>
            <p:ph type="ftr" sz="quarter" idx="11"/>
          </p:nvPr>
        </p:nvSpPr>
        <p:spPr/>
        <p:txBody>
          <a:bodyPr/>
          <a:lstStyle/>
          <a:p>
            <a:r>
              <a:rPr lang="en-US" dirty="0"/>
              <a:t>Mahesh Desai CPA  ● 5555 West loop south Suite 535, Bellaire, tx 77401 ● 281-236-8444 ● md@mdcpacfa.com </a:t>
            </a:r>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E2B0A469-4FE3-45ED-B7BD-28B66B289DB6}" type="slidenum">
              <a:rPr lang="en-US" smtClean="0"/>
              <a:t>‹#›</a:t>
            </a:fld>
            <a:endParaRPr lang="en-US"/>
          </a:p>
        </p:txBody>
      </p:sp>
    </p:spTree>
    <p:extLst>
      <p:ext uri="{BB962C8B-B14F-4D97-AF65-F5344CB8AC3E}">
        <p14:creationId xmlns:p14="http://schemas.microsoft.com/office/powerpoint/2010/main" val="102196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F4178A9B-FC34-4BD7-BCBE-DB4119E19B7A}" type="datetime1">
              <a:rPr lang="en-US" smtClean="0"/>
              <a:t>2/23/2019</a:t>
            </a:fld>
            <a:endParaRPr lang="en-US"/>
          </a:p>
        </p:txBody>
      </p:sp>
      <p:sp>
        <p:nvSpPr>
          <p:cNvPr id="4" name="Footer Placeholder 3"/>
          <p:cNvSpPr>
            <a:spLocks noGrp="1"/>
          </p:cNvSpPr>
          <p:nvPr>
            <p:ph type="ftr" sz="quarter" idx="11"/>
          </p:nvPr>
        </p:nvSpPr>
        <p:spPr/>
        <p:txBody>
          <a:bodyPr/>
          <a:lstStyle/>
          <a:p>
            <a:r>
              <a:rPr lang="en-US" dirty="0"/>
              <a:t>Mahesh Desai CPA  ● 5555 West loop south Suite 535, Bellaire, tx 77401 ● 281-236-8444 ● md@mdcpacfa.com </a:t>
            </a:r>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E2B0A469-4FE3-45ED-B7BD-28B66B289DB6}" type="slidenum">
              <a:rPr lang="en-US" smtClean="0"/>
              <a:t>‹#›</a:t>
            </a:fld>
            <a:endParaRPr lang="en-US"/>
          </a:p>
        </p:txBody>
      </p:sp>
    </p:spTree>
    <p:extLst>
      <p:ext uri="{BB962C8B-B14F-4D97-AF65-F5344CB8AC3E}">
        <p14:creationId xmlns:p14="http://schemas.microsoft.com/office/powerpoint/2010/main" val="29758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9198FF45-CB22-4DE4-9F38-0DE907EA8E07}" type="datetime1">
              <a:rPr lang="en-US" smtClean="0"/>
              <a:t>2/23/2019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Mahesh Desai CPA  ● 5555 West loop south Suite 535, Bellaire, tx 77401 ● 281-236-8444 ● md@mdcpacfa.com </a:t>
            </a:r>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E2B0A469-4FE3-45ED-B7BD-28B66B289DB6}" type="slidenum">
              <a:rPr lang="en-US" smtClean="0"/>
              <a:t>‹#›</a:t>
            </a:fld>
            <a:endParaRPr lang="en-US"/>
          </a:p>
        </p:txBody>
      </p:sp>
    </p:spTree>
    <p:extLst>
      <p:ext uri="{BB962C8B-B14F-4D97-AF65-F5344CB8AC3E}">
        <p14:creationId xmlns:p14="http://schemas.microsoft.com/office/powerpoint/2010/main" val="45226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E13D55F4-7D7E-4EEE-A4C3-ADED167DC322}" type="datetime1">
              <a:rPr lang="en-US" smtClean="0"/>
              <a:t>2/23/2019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Mahesh Desai CPA  ● 5555 West loop south Suite 535, Bellaire, tx 77401 ● 281-236-8444 ● md@mdcpacfa.com </a:t>
            </a:r>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E2B0A469-4FE3-45ED-B7BD-28B66B289DB6}" type="slidenum">
              <a:rPr lang="en-US" smtClean="0"/>
              <a:t>‹#›</a:t>
            </a:fld>
            <a:endParaRPr lang="en-US"/>
          </a:p>
        </p:txBody>
      </p:sp>
    </p:spTree>
    <p:extLst>
      <p:ext uri="{BB962C8B-B14F-4D97-AF65-F5344CB8AC3E}">
        <p14:creationId xmlns:p14="http://schemas.microsoft.com/office/powerpoint/2010/main" val="393789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prstGeom prst="rect">
            <a:avLst/>
          </a:prstGeo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17213764-8D1E-444B-9F64-A8524D5BD73B}" type="datetime1">
              <a:rPr lang="en-US" smtClean="0"/>
              <a:t>2/23/2019</a:t>
            </a:fld>
            <a:endParaRPr lang="en-US"/>
          </a:p>
        </p:txBody>
      </p:sp>
      <p:sp>
        <p:nvSpPr>
          <p:cNvPr id="6" name="Footer Placeholder 5"/>
          <p:cNvSpPr>
            <a:spLocks noGrp="1"/>
          </p:cNvSpPr>
          <p:nvPr>
            <p:ph type="ftr" sz="quarter" idx="11"/>
          </p:nvPr>
        </p:nvSpPr>
        <p:spPr/>
        <p:txBody>
          <a:bodyPr/>
          <a:lstStyle/>
          <a:p>
            <a:r>
              <a:rPr lang="en-US" dirty="0"/>
              <a:t>Mahesh Desai CPA  ● 5555 West loop south Suite 535, Bellaire, tx 77401 ● 281-236-8444 ● md@mdcpacfa.com </a:t>
            </a:r>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E2B0A469-4FE3-45ED-B7BD-28B66B289DB6}" type="slidenum">
              <a:rPr lang="en-US" smtClean="0"/>
              <a:t>‹#›</a:t>
            </a:fld>
            <a:endParaRPr lang="en-US"/>
          </a:p>
        </p:txBody>
      </p:sp>
    </p:spTree>
    <p:extLst>
      <p:ext uri="{BB962C8B-B14F-4D97-AF65-F5344CB8AC3E}">
        <p14:creationId xmlns:p14="http://schemas.microsoft.com/office/powerpoint/2010/main" val="285175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p:cNvSpPr>
            <a:spLocks noGrp="1"/>
          </p:cNvSpPr>
          <p:nvPr>
            <p:ph type="ftr" sz="quarter" idx="3"/>
          </p:nvPr>
        </p:nvSpPr>
        <p:spPr>
          <a:xfrm>
            <a:off x="3686185" y="6640497"/>
            <a:ext cx="4822804" cy="184413"/>
          </a:xfrm>
          <a:prstGeom prst="rect">
            <a:avLst/>
          </a:prstGeom>
        </p:spPr>
        <p:txBody>
          <a:bodyPr vert="horz" lIns="91440" tIns="45720" rIns="91440" bIns="45720" rtlCol="0" anchor="ctr"/>
          <a:lstStyle>
            <a:lvl1pPr algn="ctr">
              <a:defRPr sz="1400" b="1" cap="all" baseline="0">
                <a:solidFill>
                  <a:schemeClr val="tx1"/>
                </a:solidFill>
              </a:defRPr>
            </a:lvl1pPr>
          </a:lstStyle>
          <a:p>
            <a:r>
              <a:rPr lang="en-US" dirty="0"/>
              <a:t>Mahesh Desai CPA  ● 5555 West loop south Suite 535, Bellaire, tx 77401 ● 281-236-8444 ● md@mdcpacfa.com </a:t>
            </a:r>
            <a:endParaRPr lang="en-US" sz="1600"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7">
            <a:extLst>
              <a:ext uri="{FF2B5EF4-FFF2-40B4-BE49-F238E27FC236}">
                <a16:creationId xmlns:a16="http://schemas.microsoft.com/office/drawing/2014/main" id="{D6D17F02-FD30-4954-9E83-52AC9A116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1" name="Text Placeholder 10">
            <a:extLst>
              <a:ext uri="{FF2B5EF4-FFF2-40B4-BE49-F238E27FC236}">
                <a16:creationId xmlns:a16="http://schemas.microsoft.com/office/drawing/2014/main" id="{11F4664E-BB86-4754-BB93-5BE77F63E3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BA3D34AB-CFB1-4E73-A315-B57344513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54EC7-E1A7-451D-A971-DD34D85DD8DA}" type="datetime1">
              <a:rPr lang="en-US" smtClean="0"/>
              <a:t>2/23/2019</a:t>
            </a:fld>
            <a:endParaRPr lang="en-US"/>
          </a:p>
        </p:txBody>
      </p:sp>
      <p:sp>
        <p:nvSpPr>
          <p:cNvPr id="13" name="Slide Number Placeholder 12">
            <a:extLst>
              <a:ext uri="{FF2B5EF4-FFF2-40B4-BE49-F238E27FC236}">
                <a16:creationId xmlns:a16="http://schemas.microsoft.com/office/drawing/2014/main" id="{CD950F05-A6BE-4670-819A-89F98ECCA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3030C-BCD3-417C-A5FA-2C79374872A9}" type="slidenum">
              <a:rPr lang="en-US" smtClean="0"/>
              <a:t>‹#›</a:t>
            </a:fld>
            <a:endParaRPr lang="en-US"/>
          </a:p>
        </p:txBody>
      </p:sp>
    </p:spTree>
    <p:extLst>
      <p:ext uri="{BB962C8B-B14F-4D97-AF65-F5344CB8AC3E}">
        <p14:creationId xmlns:p14="http://schemas.microsoft.com/office/powerpoint/2010/main" val="2070734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8938.pdf" TargetMode="External"/><Relationship Id="rId2" Type="http://schemas.openxmlformats.org/officeDocument/2006/relationships/hyperlink" Target="FBAR%20FinCen%20Form%20114.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irs.gov/uac/about-form-880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ccording-to-e.blogspot.com/2015_04_01_archiv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6325" y="-98954"/>
            <a:ext cx="5248275" cy="5646208"/>
          </a:xfrm>
        </p:spPr>
        <p:txBody>
          <a:bodyPr vert="horz" lIns="91440" tIns="45720" rIns="91440" bIns="45720" rtlCol="0" anchor="ctr">
            <a:normAutofit fontScale="90000"/>
          </a:bodyPr>
          <a:lstStyle/>
          <a:p>
            <a:br>
              <a:rPr lang="en-US" sz="5400" dirty="0">
                <a:solidFill>
                  <a:schemeClr val="tx1"/>
                </a:solidFill>
              </a:rPr>
            </a:br>
            <a:br>
              <a:rPr lang="en-US" sz="5400" dirty="0">
                <a:solidFill>
                  <a:schemeClr val="tx1"/>
                </a:solidFill>
              </a:rPr>
            </a:br>
            <a:br>
              <a:rPr lang="en-US" sz="5400" dirty="0">
                <a:solidFill>
                  <a:schemeClr val="tx1"/>
                </a:solidFill>
              </a:rPr>
            </a:br>
            <a:br>
              <a:rPr lang="en-US" sz="5400" dirty="0">
                <a:solidFill>
                  <a:schemeClr val="tx1"/>
                </a:solidFill>
              </a:rPr>
            </a:br>
            <a:r>
              <a:rPr lang="en-US" sz="6700" dirty="0">
                <a:solidFill>
                  <a:schemeClr val="tx1"/>
                </a:solidFill>
              </a:rPr>
              <a:t>Mahesh Desai</a:t>
            </a:r>
            <a:br>
              <a:rPr lang="en-US" sz="6700" dirty="0">
                <a:solidFill>
                  <a:schemeClr val="tx1"/>
                </a:solidFill>
              </a:rPr>
            </a:br>
            <a:r>
              <a:rPr lang="en-US" sz="6700" dirty="0">
                <a:solidFill>
                  <a:schemeClr val="tx1"/>
                </a:solidFill>
              </a:rPr>
              <a:t>CPA, CFP, CFA</a:t>
            </a:r>
            <a:br>
              <a:rPr lang="en-US" sz="5400" dirty="0">
                <a:solidFill>
                  <a:schemeClr val="tx1"/>
                </a:solidFill>
              </a:rPr>
            </a:br>
            <a:br>
              <a:rPr lang="en-US" sz="5400" dirty="0">
                <a:solidFill>
                  <a:schemeClr val="tx1"/>
                </a:solidFill>
              </a:rPr>
            </a:br>
            <a:r>
              <a:rPr lang="en-US" sz="5400" dirty="0">
                <a:solidFill>
                  <a:schemeClr val="tx1"/>
                </a:solidFill>
              </a:rPr>
              <a:t>CPA &amp; Financial Advisor</a:t>
            </a:r>
          </a:p>
        </p:txBody>
      </p:sp>
      <p:sp>
        <p:nvSpPr>
          <p:cNvPr id="3" name="Subtitle 2"/>
          <p:cNvSpPr>
            <a:spLocks noGrp="1"/>
          </p:cNvSpPr>
          <p:nvPr>
            <p:ph type="subTitle" idx="1"/>
          </p:nvPr>
        </p:nvSpPr>
        <p:spPr>
          <a:xfrm>
            <a:off x="6096000" y="876300"/>
            <a:ext cx="5711312" cy="5375804"/>
          </a:xfrm>
        </p:spPr>
        <p:txBody>
          <a:bodyPr vert="horz" lIns="0" tIns="45720" rIns="0" bIns="45720" rtlCol="0" anchor="ctr">
            <a:normAutofit lnSpcReduction="10000"/>
          </a:bodyPr>
          <a:lstStyle/>
          <a:p>
            <a:r>
              <a:rPr lang="en-US" b="1" dirty="0">
                <a:solidFill>
                  <a:schemeClr val="tx1">
                    <a:lumMod val="75000"/>
                    <a:lumOff val="25000"/>
                  </a:schemeClr>
                </a:solidFill>
                <a:latin typeface="+mn-lt"/>
              </a:rPr>
              <a:t>Report of Foreign Bank and Financial Accounts (FBAR)</a:t>
            </a:r>
          </a:p>
          <a:p>
            <a:r>
              <a:rPr lang="en-US" b="1" dirty="0">
                <a:solidFill>
                  <a:schemeClr val="tx1">
                    <a:lumMod val="75000"/>
                    <a:lumOff val="25000"/>
                  </a:schemeClr>
                </a:solidFill>
                <a:latin typeface="+mn-lt"/>
              </a:rPr>
              <a:t>FinCEN (Financial Crime Enforcement Center)</a:t>
            </a:r>
          </a:p>
          <a:p>
            <a:r>
              <a:rPr lang="en-US" b="1" dirty="0">
                <a:solidFill>
                  <a:schemeClr val="tx1">
                    <a:lumMod val="75000"/>
                    <a:lumOff val="25000"/>
                  </a:schemeClr>
                </a:solidFill>
                <a:latin typeface="+mn-lt"/>
              </a:rPr>
              <a:t>Form 114</a:t>
            </a:r>
          </a:p>
          <a:p>
            <a:r>
              <a:rPr lang="en-US" b="1" dirty="0">
                <a:solidFill>
                  <a:schemeClr val="tx1">
                    <a:lumMod val="75000"/>
                    <a:lumOff val="25000"/>
                  </a:schemeClr>
                </a:solidFill>
                <a:latin typeface="+mn-lt"/>
              </a:rPr>
              <a:t>&amp;</a:t>
            </a:r>
          </a:p>
          <a:p>
            <a:r>
              <a:rPr lang="en-US" b="1" dirty="0">
                <a:solidFill>
                  <a:schemeClr val="tx1">
                    <a:lumMod val="75000"/>
                    <a:lumOff val="25000"/>
                  </a:schemeClr>
                </a:solidFill>
                <a:latin typeface="+mn-lt"/>
              </a:rPr>
              <a:t>Business Tax Reform</a:t>
            </a:r>
          </a:p>
          <a:p>
            <a:endParaRPr lang="en-US" b="1" dirty="0">
              <a:solidFill>
                <a:schemeClr val="tx1">
                  <a:lumMod val="75000"/>
                  <a:lumOff val="25000"/>
                </a:schemeClr>
              </a:solidFill>
              <a:latin typeface="+mn-lt"/>
            </a:endParaRPr>
          </a:p>
          <a:p>
            <a:endParaRPr lang="en-US" b="1" dirty="0">
              <a:solidFill>
                <a:schemeClr val="tx1">
                  <a:lumMod val="75000"/>
                  <a:lumOff val="25000"/>
                </a:schemeClr>
              </a:solidFill>
              <a:latin typeface="+mn-lt"/>
            </a:endParaRPr>
          </a:p>
          <a:p>
            <a:r>
              <a:rPr lang="en-US" sz="3200" b="1" dirty="0">
                <a:solidFill>
                  <a:schemeClr val="tx1">
                    <a:lumMod val="75000"/>
                    <a:lumOff val="25000"/>
                  </a:schemeClr>
                </a:solidFill>
                <a:latin typeface="+mn-lt"/>
              </a:rPr>
              <a:t>Indo-American chamber of commerce – greater Houston (Iaccgh) </a:t>
            </a:r>
          </a:p>
        </p:txBody>
      </p:sp>
      <p:sp>
        <p:nvSpPr>
          <p:cNvPr id="4" name="Footer Placeholder 3"/>
          <p:cNvSpPr>
            <a:spLocks noGrp="1"/>
          </p:cNvSpPr>
          <p:nvPr>
            <p:ph type="ftr" sz="quarter" idx="11"/>
          </p:nvPr>
        </p:nvSpPr>
        <p:spPr>
          <a:xfrm>
            <a:off x="412340" y="6402636"/>
            <a:ext cx="12630150" cy="365125"/>
          </a:xfrm>
        </p:spPr>
        <p:txBody>
          <a:bodyPr vert="horz" lIns="91440" tIns="45720" rIns="91440" bIns="45720" rtlCol="0" anchor="ctr">
            <a:noAutofit/>
          </a:bodyPr>
          <a:lstStyle/>
          <a:p>
            <a:pPr algn="l">
              <a:lnSpc>
                <a:spcPct val="90000"/>
              </a:lnSpc>
              <a:spcAft>
                <a:spcPts val="600"/>
              </a:spcAft>
            </a:pPr>
            <a:r>
              <a:rPr lang="en-US" sz="1800" b="1" kern="1200" cap="all" baseline="0" dirty="0">
                <a:solidFill>
                  <a:schemeClr val="tx1"/>
                </a:solidFill>
                <a:latin typeface="+mn-lt"/>
                <a:ea typeface="+mn-ea"/>
                <a:cs typeface="+mn-cs"/>
              </a:rPr>
              <a:t>Mahesh Desai CPA  ● 5555 West loop south Suite 535, Bellaire, tx 77401 ● 281-236-8444 ● md@mdcpacfa.com </a:t>
            </a:r>
            <a:endParaRPr lang="en-US" sz="1800" b="1" dirty="0">
              <a:solidFill>
                <a:schemeClr val="tx1"/>
              </a:solidFill>
            </a:endParaRPr>
          </a:p>
        </p:txBody>
      </p:sp>
    </p:spTree>
    <p:extLst>
      <p:ext uri="{BB962C8B-B14F-4D97-AF65-F5344CB8AC3E}">
        <p14:creationId xmlns:p14="http://schemas.microsoft.com/office/powerpoint/2010/main" val="32465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449E-5FA4-4B57-8D90-B7B6DE7124DA}"/>
              </a:ext>
            </a:extLst>
          </p:cNvPr>
          <p:cNvSpPr>
            <a:spLocks noGrp="1"/>
          </p:cNvSpPr>
          <p:nvPr>
            <p:ph type="title"/>
          </p:nvPr>
        </p:nvSpPr>
        <p:spPr>
          <a:xfrm>
            <a:off x="1097280" y="658743"/>
            <a:ext cx="10058400" cy="876508"/>
          </a:xfrm>
        </p:spPr>
        <p:txBody>
          <a:bodyPr>
            <a:normAutofit fontScale="90000"/>
          </a:bodyPr>
          <a:lstStyle/>
          <a:p>
            <a:r>
              <a:rPr lang="en-US" dirty="0"/>
              <a:t>20% QBI Deduction for Pass Through - S 199A</a:t>
            </a:r>
          </a:p>
        </p:txBody>
      </p:sp>
      <p:sp>
        <p:nvSpPr>
          <p:cNvPr id="3" name="Content Placeholder 2">
            <a:extLst>
              <a:ext uri="{FF2B5EF4-FFF2-40B4-BE49-F238E27FC236}">
                <a16:creationId xmlns:a16="http://schemas.microsoft.com/office/drawing/2014/main" id="{4FAFE847-E7E7-4FD2-AD13-A75F06926126}"/>
              </a:ext>
            </a:extLst>
          </p:cNvPr>
          <p:cNvSpPr>
            <a:spLocks noGrp="1"/>
          </p:cNvSpPr>
          <p:nvPr>
            <p:ph idx="1"/>
          </p:nvPr>
        </p:nvSpPr>
        <p:spPr>
          <a:xfrm>
            <a:off x="1097280" y="1786269"/>
            <a:ext cx="10058400" cy="4412987"/>
          </a:xfrm>
        </p:spPr>
        <p:txBody>
          <a:bodyPr>
            <a:normAutofit/>
          </a:bodyPr>
          <a:lstStyle/>
          <a:p>
            <a:pPr>
              <a:buFont typeface="Arial" panose="020B0604020202020204" pitchFamily="34" charset="0"/>
              <a:buChar char="•"/>
            </a:pPr>
            <a:r>
              <a:rPr lang="en-US" dirty="0"/>
              <a:t> Section 199A provides for a deduction of the lesser of domestic “qualified business income” (“QBI”) or 20% of taxable income generated by a partnership, S corporation or sole proprietorship</a:t>
            </a:r>
          </a:p>
          <a:p>
            <a:pPr>
              <a:buFont typeface="Arial" panose="020B0604020202020204" pitchFamily="34" charset="0"/>
              <a:buChar char="•"/>
            </a:pPr>
            <a:r>
              <a:rPr lang="en-US" dirty="0"/>
              <a:t> Calculation of the Section 199A deductions required careful analysis and application of entirely new terms and concepts: Qualified Trade or Business; Specified Services Business; Qualified Business Income; Qualified Investment Property; Complicated Deduction Limitation Calculations</a:t>
            </a:r>
          </a:p>
          <a:p>
            <a:pPr>
              <a:buFont typeface="Arial" panose="020B0604020202020204" pitchFamily="34" charset="0"/>
              <a:buChar char="•"/>
            </a:pPr>
            <a:r>
              <a:rPr lang="en-US" dirty="0"/>
              <a:t> QBI is all domestic business income other than investment income (e.g., dividends  and interest (other than qualified REIT dividends and cooperative dividends). </a:t>
            </a:r>
          </a:p>
          <a:p>
            <a:pPr>
              <a:buFont typeface="Arial" panose="020B0604020202020204" pitchFamily="34" charset="0"/>
              <a:buChar char="•"/>
            </a:pPr>
            <a:r>
              <a:rPr lang="en-US" dirty="0"/>
              <a:t> Most service businesses (law, accounting, health, financial services, athletics, consulting, hedge fund managers) are Specified Services Business and are subject to  phase out limitations.</a:t>
            </a:r>
          </a:p>
        </p:txBody>
      </p:sp>
      <p:sp>
        <p:nvSpPr>
          <p:cNvPr id="5" name="Footer Placeholder 3">
            <a:extLst>
              <a:ext uri="{FF2B5EF4-FFF2-40B4-BE49-F238E27FC236}">
                <a16:creationId xmlns:a16="http://schemas.microsoft.com/office/drawing/2014/main" id="{691A9B18-358D-44F1-9588-AA5CF96B7684}"/>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extLst>
      <p:ext uri="{BB962C8B-B14F-4D97-AF65-F5344CB8AC3E}">
        <p14:creationId xmlns:p14="http://schemas.microsoft.com/office/powerpoint/2010/main" val="181625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DCE353E-EC28-40F3-8307-794B7A056D26}"/>
              </a:ext>
            </a:extLst>
          </p:cNvPr>
          <p:cNvSpPr>
            <a:spLocks noGrp="1" noChangeArrowheads="1"/>
          </p:cNvSpPr>
          <p:nvPr>
            <p:ph type="title"/>
          </p:nvPr>
        </p:nvSpPr>
        <p:spPr/>
        <p:txBody>
          <a:bodyPr>
            <a:normAutofit/>
          </a:bodyPr>
          <a:lstStyle/>
          <a:p>
            <a:pPr eaLnBrk="1" hangingPunct="1"/>
            <a:r>
              <a:rPr lang="en-US" altLang="en-US"/>
              <a:t>How the QBI deduction works</a:t>
            </a:r>
          </a:p>
        </p:txBody>
      </p:sp>
      <p:sp>
        <p:nvSpPr>
          <p:cNvPr id="4" name="Text Placeholder 3">
            <a:extLst>
              <a:ext uri="{FF2B5EF4-FFF2-40B4-BE49-F238E27FC236}">
                <a16:creationId xmlns:a16="http://schemas.microsoft.com/office/drawing/2014/main" id="{22C5C153-2B30-544F-BF40-80FE9C84DF13}"/>
              </a:ext>
            </a:extLst>
          </p:cNvPr>
          <p:cNvSpPr>
            <a:spLocks noGrp="1"/>
          </p:cNvSpPr>
          <p:nvPr>
            <p:ph idx="1"/>
          </p:nvPr>
        </p:nvSpPr>
        <p:spPr/>
        <p:txBody>
          <a:bodyPr>
            <a:normAutofit/>
          </a:bodyPr>
          <a:lstStyle/>
          <a:p>
            <a:pPr marL="57150" indent="-57150" defTabSz="899320">
              <a:defRPr/>
            </a:pPr>
            <a:r>
              <a:rPr lang="en-US" dirty="0">
                <a:ea typeface="ＭＳ Ｐゴシック" charset="-128"/>
              </a:rPr>
              <a:t>*The deduction may be subject to a wage limitation based on total wages paid (50% of W-2 wages) or a combination of wages paid and unadjusted basis of property held by the business (25% of W-2 wages plus 2.5% of unadjusted basis of depreciable property).</a:t>
            </a:r>
          </a:p>
        </p:txBody>
      </p:sp>
      <p:graphicFrame>
        <p:nvGraphicFramePr>
          <p:cNvPr id="7" name="Table 6">
            <a:extLst>
              <a:ext uri="{FF2B5EF4-FFF2-40B4-BE49-F238E27FC236}">
                <a16:creationId xmlns:a16="http://schemas.microsoft.com/office/drawing/2014/main" id="{9628DAAC-DB82-A949-9066-ADB92C36FA31}"/>
              </a:ext>
            </a:extLst>
          </p:cNvPr>
          <p:cNvGraphicFramePr>
            <a:graphicFrameLocks noGrp="1"/>
          </p:cNvGraphicFramePr>
          <p:nvPr>
            <p:extLst>
              <p:ext uri="{D42A27DB-BD31-4B8C-83A1-F6EECF244321}">
                <p14:modId xmlns:p14="http://schemas.microsoft.com/office/powerpoint/2010/main" val="491666842"/>
              </p:ext>
            </p:extLst>
          </p:nvPr>
        </p:nvGraphicFramePr>
        <p:xfrm>
          <a:off x="2194242" y="2720140"/>
          <a:ext cx="7864475" cy="3325426"/>
        </p:xfrm>
        <a:graphic>
          <a:graphicData uri="http://schemas.openxmlformats.org/drawingml/2006/table">
            <a:tbl>
              <a:tblPr firstRow="1" bandRow="1">
                <a:tableStyleId>{5C22544A-7EE6-4342-B048-85BDC9FD1C3A}</a:tableStyleId>
              </a:tblPr>
              <a:tblGrid>
                <a:gridCol w="3292106">
                  <a:extLst>
                    <a:ext uri="{9D8B030D-6E8A-4147-A177-3AD203B41FA5}">
                      <a16:colId xmlns:a16="http://schemas.microsoft.com/office/drawing/2014/main" val="20000"/>
                    </a:ext>
                  </a:extLst>
                </a:gridCol>
                <a:gridCol w="4572369">
                  <a:extLst>
                    <a:ext uri="{9D8B030D-6E8A-4147-A177-3AD203B41FA5}">
                      <a16:colId xmlns:a16="http://schemas.microsoft.com/office/drawing/2014/main" val="20001"/>
                    </a:ext>
                  </a:extLst>
                </a:gridCol>
              </a:tblGrid>
              <a:tr h="10226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1" dirty="0">
                          <a:solidFill>
                            <a:srgbClr val="003463"/>
                          </a:solidFill>
                          <a:latin typeface="+mj-lt"/>
                        </a:rPr>
                        <a:t>Taxable income of $157,000 (individuals) or $315,000 (married/filing jointly) or less</a:t>
                      </a:r>
                    </a:p>
                  </a:txBody>
                  <a:tcPr marL="91447" marR="91447" marT="91424" marB="91424">
                    <a:lnL w="12700" cmpd="sng">
                      <a:noFill/>
                    </a:lnL>
                    <a:lnR w="12700" cmpd="sng">
                      <a:noFill/>
                    </a:lnR>
                    <a:lnT w="12700" cmpd="sng">
                      <a:noFill/>
                    </a:lnT>
                    <a:lnB w="12700" cap="flat" cmpd="sng" algn="ctr">
                      <a:solidFill>
                        <a:srgbClr val="42869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a:solidFill>
                            <a:srgbClr val="003463"/>
                          </a:solidFill>
                        </a:rPr>
                        <a:t>20% deduction available </a:t>
                      </a:r>
                      <a:br>
                        <a:rPr lang="en-US" altLang="en-US" sz="1800" b="0" dirty="0">
                          <a:solidFill>
                            <a:srgbClr val="003463"/>
                          </a:solidFill>
                        </a:rPr>
                      </a:br>
                      <a:r>
                        <a:rPr lang="en-US" altLang="en-US" sz="1800" b="0" dirty="0">
                          <a:solidFill>
                            <a:srgbClr val="003463"/>
                          </a:solidFill>
                        </a:rPr>
                        <a:t>(including service businesses)</a:t>
                      </a:r>
                    </a:p>
                  </a:txBody>
                  <a:tcPr marL="91447" marR="91447" marT="91424" marB="91424">
                    <a:lnL w="12700" cmpd="sng">
                      <a:noFill/>
                    </a:lnL>
                    <a:lnR w="12700" cmpd="sng">
                      <a:noFill/>
                    </a:lnR>
                    <a:lnT w="12700" cmpd="sng">
                      <a:noFill/>
                    </a:lnT>
                    <a:lnB w="12700" cap="flat" cmpd="sng" algn="ctr">
                      <a:solidFill>
                        <a:srgbClr val="42869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227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1" dirty="0">
                          <a:solidFill>
                            <a:srgbClr val="003463"/>
                          </a:solidFill>
                          <a:latin typeface="+mj-lt"/>
                        </a:rPr>
                        <a:t>Over $157,500 but under $207,500 (individuals) or $315,000 but under $415,000 (married/filing jointly</a:t>
                      </a:r>
                      <a:r>
                        <a:rPr lang="en-US" altLang="en-US" sz="1800" b="1" baseline="0" dirty="0">
                          <a:solidFill>
                            <a:srgbClr val="003463"/>
                          </a:solidFill>
                          <a:latin typeface="+mj-lt"/>
                        </a:rPr>
                        <a:t>)</a:t>
                      </a:r>
                      <a:endParaRPr lang="en-US" altLang="en-US" sz="1800" b="1" dirty="0">
                        <a:solidFill>
                          <a:srgbClr val="003463"/>
                        </a:solidFill>
                        <a:latin typeface="+mj-lt"/>
                      </a:endParaRPr>
                    </a:p>
                  </a:txBody>
                  <a:tcPr marL="91447" marR="91447" marT="91424" marB="91424">
                    <a:lnL w="12700" cmpd="sng">
                      <a:noFill/>
                    </a:lnL>
                    <a:lnR w="12700" cmpd="sng">
                      <a:noFill/>
                    </a:lnR>
                    <a:lnT w="12700" cap="flat" cmpd="sng" algn="ctr">
                      <a:solidFill>
                        <a:srgbClr val="428694"/>
                      </a:solidFill>
                      <a:prstDash val="solid"/>
                      <a:round/>
                      <a:headEnd type="none" w="med" len="med"/>
                      <a:tailEnd type="none" w="med" len="med"/>
                    </a:lnT>
                    <a:lnB w="12700" cap="flat" cmpd="sng" algn="ctr">
                      <a:solidFill>
                        <a:srgbClr val="42869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baseline="0" dirty="0">
                          <a:solidFill>
                            <a:srgbClr val="003463"/>
                          </a:solidFill>
                        </a:rPr>
                        <a:t>20% deduction available to non-service businesses subject to a wage limitation*; deduction begins to be phased out for service businesses </a:t>
                      </a:r>
                    </a:p>
                  </a:txBody>
                  <a:tcPr marL="91447" marR="91447" marT="91424" marB="91424">
                    <a:lnL w="12700" cmpd="sng">
                      <a:noFill/>
                    </a:lnL>
                    <a:lnR w="12700" cmpd="sng">
                      <a:noFill/>
                    </a:lnR>
                    <a:lnT w="12700" cap="flat" cmpd="sng" algn="ctr">
                      <a:solidFill>
                        <a:srgbClr val="428694"/>
                      </a:solidFill>
                      <a:prstDash val="solid"/>
                      <a:round/>
                      <a:headEnd type="none" w="med" len="med"/>
                      <a:tailEnd type="none" w="med" len="med"/>
                    </a:lnT>
                    <a:lnB w="12700" cap="flat" cmpd="sng" algn="ctr">
                      <a:solidFill>
                        <a:srgbClr val="42869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226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1" dirty="0">
                          <a:solidFill>
                            <a:srgbClr val="003463"/>
                          </a:solidFill>
                          <a:latin typeface="+mj-lt"/>
                        </a:rPr>
                        <a:t>At least $207,500 (individuals) or $415,000 (married/filing jointly)</a:t>
                      </a:r>
                    </a:p>
                  </a:txBody>
                  <a:tcPr marL="91447" marR="91447" marT="91424" marB="91424">
                    <a:lnL w="12700" cmpd="sng">
                      <a:noFill/>
                    </a:lnL>
                    <a:lnR w="12700" cmpd="sng">
                      <a:noFill/>
                    </a:lnR>
                    <a:lnT w="12700" cap="flat" cmpd="sng" algn="ctr">
                      <a:solidFill>
                        <a:srgbClr val="42869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a:solidFill>
                            <a:srgbClr val="003463"/>
                          </a:solidFill>
                        </a:rPr>
                        <a:t>No deduction for specified service business. Other businesses can qualify for a deduction equal to 20% of qualified business income*</a:t>
                      </a:r>
                    </a:p>
                  </a:txBody>
                  <a:tcPr marL="91447" marR="91447" marT="91424" marB="91424">
                    <a:lnL w="12700" cmpd="sng">
                      <a:noFill/>
                    </a:lnL>
                    <a:lnR w="12700" cmpd="sng">
                      <a:noFill/>
                    </a:lnR>
                    <a:lnT w="12700" cap="flat" cmpd="sng" algn="ctr">
                      <a:solidFill>
                        <a:srgbClr val="42869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Footer Placeholder 3">
            <a:extLst>
              <a:ext uri="{FF2B5EF4-FFF2-40B4-BE49-F238E27FC236}">
                <a16:creationId xmlns:a16="http://schemas.microsoft.com/office/drawing/2014/main" id="{189378D2-1158-4952-BFAF-730AD649F0A4}"/>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6"/>
            <a:r>
              <a:rPr lang="en-US" sz="3200" dirty="0"/>
              <a:t>Depreciation - Expensing of Capital Investments</a:t>
            </a:r>
          </a:p>
        </p:txBody>
      </p:sp>
      <p:sp>
        <p:nvSpPr>
          <p:cNvPr id="5" name="Content Placeholder 10"/>
          <p:cNvSpPr>
            <a:spLocks noGrp="1"/>
          </p:cNvSpPr>
          <p:nvPr>
            <p:ph idx="1"/>
          </p:nvPr>
        </p:nvSpPr>
        <p:spPr>
          <a:xfrm>
            <a:off x="1097280" y="1845734"/>
            <a:ext cx="10058400" cy="4307416"/>
          </a:xfrm>
        </p:spPr>
        <p:txBody>
          <a:bodyPr numCol="2" spcCol="365760"/>
          <a:lstStyle/>
          <a:p>
            <a:pPr>
              <a:buFont typeface="Arial" panose="020B0604020202020204" pitchFamily="34" charset="0"/>
              <a:buChar char="•"/>
            </a:pPr>
            <a:r>
              <a:rPr lang="en-US" dirty="0"/>
              <a:t>Allow businesses to immediately write off new investments in depreciable assets including for residential rental  property</a:t>
            </a:r>
          </a:p>
          <a:p>
            <a:pPr>
              <a:buFont typeface="Arial" panose="020B0604020202020204" pitchFamily="34" charset="0"/>
              <a:buChar char="•"/>
            </a:pPr>
            <a:r>
              <a:rPr lang="en-US" dirty="0"/>
              <a:t>Expansion for certain real property (roofs, HVAC)</a:t>
            </a:r>
          </a:p>
          <a:p>
            <a:pPr>
              <a:buFont typeface="Arial" panose="020B0604020202020204" pitchFamily="34" charset="0"/>
              <a:buChar char="•"/>
            </a:pPr>
            <a:r>
              <a:rPr lang="en-US" dirty="0"/>
              <a:t>Increases to Sec. 179 ($1M of deduction and threshold of improvement up to  $2.5M)</a:t>
            </a:r>
          </a:p>
          <a:p>
            <a:pPr>
              <a:buFont typeface="Arial" panose="020B0604020202020204" pitchFamily="34" charset="0"/>
              <a:buChar char="•"/>
            </a:pPr>
            <a:r>
              <a:rPr lang="en-US" dirty="0"/>
              <a:t>Bonus depreciation- 100% for property acquired after 9/27/17</a:t>
            </a:r>
          </a:p>
          <a:p>
            <a:pPr>
              <a:buFont typeface="Arial" panose="020B0604020202020204" pitchFamily="34" charset="0"/>
              <a:buChar char="•"/>
            </a:pPr>
            <a:r>
              <a:rPr lang="en-US" u="sng" dirty="0"/>
              <a:t>Now allowed for new and </a:t>
            </a:r>
            <a:r>
              <a:rPr lang="en-US" b="1" u="sng" dirty="0"/>
              <a:t>used</a:t>
            </a:r>
            <a:r>
              <a:rPr lang="en-US" u="sng" dirty="0"/>
              <a:t> property</a:t>
            </a:r>
          </a:p>
          <a:p>
            <a:pPr marL="0" indent="0">
              <a:buNone/>
            </a:pPr>
            <a:endParaRPr lang="en-US" dirty="0"/>
          </a:p>
          <a:p>
            <a:pPr>
              <a:buFont typeface="Arial" panose="020B0604020202020204" pitchFamily="34" charset="0"/>
              <a:buChar char="•"/>
            </a:pPr>
            <a:r>
              <a:rPr lang="en-US" dirty="0"/>
              <a:t> automobile depreciation limits – (10K/16K/9.6K for 1</a:t>
            </a:r>
            <a:r>
              <a:rPr lang="en-US" baseline="30000" dirty="0"/>
              <a:t>st</a:t>
            </a:r>
            <a:r>
              <a:rPr lang="en-US" dirty="0"/>
              <a:t>,2</a:t>
            </a:r>
            <a:r>
              <a:rPr lang="en-US" baseline="30000" dirty="0"/>
              <a:t>nd</a:t>
            </a:r>
            <a:r>
              <a:rPr lang="en-US" dirty="0"/>
              <a:t> and 3</a:t>
            </a:r>
            <a:r>
              <a:rPr lang="en-US" baseline="30000" dirty="0"/>
              <a:t>rd</a:t>
            </a:r>
            <a:r>
              <a:rPr lang="en-US" dirty="0"/>
              <a:t> year and $5,760 for subsequent years)</a:t>
            </a:r>
          </a:p>
          <a:p>
            <a:pPr>
              <a:buFont typeface="Arial" panose="020B0604020202020204" pitchFamily="34" charset="0"/>
              <a:buChar char="•"/>
            </a:pPr>
            <a:r>
              <a:rPr lang="en-US" dirty="0"/>
              <a:t>SUV  (over 6K -lbs. gross weight)  if used 100% for business -  write off  available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864FE3B1-1333-402E-BAEC-D3B3F6762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0139" y="7887"/>
            <a:ext cx="1251247" cy="1729473"/>
          </a:xfrm>
          <a:prstGeom prst="rect">
            <a:avLst/>
          </a:prstGeom>
        </p:spPr>
      </p:pic>
      <p:sp>
        <p:nvSpPr>
          <p:cNvPr id="7" name="Footer Placeholder 3">
            <a:extLst>
              <a:ext uri="{FF2B5EF4-FFF2-40B4-BE49-F238E27FC236}">
                <a16:creationId xmlns:a16="http://schemas.microsoft.com/office/drawing/2014/main" id="{03B1C0F1-F492-478D-B3B3-CD10053CB20B}"/>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extLst>
      <p:ext uri="{BB962C8B-B14F-4D97-AF65-F5344CB8AC3E}">
        <p14:creationId xmlns:p14="http://schemas.microsoft.com/office/powerpoint/2010/main" val="44790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9C2C552B-DDA0-4B11-9E22-3F80812DFBAB}"/>
              </a:ext>
            </a:extLst>
          </p:cNvPr>
          <p:cNvSpPr>
            <a:spLocks noGrp="1" noChangeArrowheads="1"/>
          </p:cNvSpPr>
          <p:nvPr>
            <p:ph type="title"/>
          </p:nvPr>
        </p:nvSpPr>
        <p:spPr/>
        <p:txBody>
          <a:bodyPr>
            <a:normAutofit/>
          </a:bodyPr>
          <a:lstStyle/>
          <a:p>
            <a:pPr eaLnBrk="1" hangingPunct="1"/>
            <a:r>
              <a:rPr lang="en-US" altLang="en-US" dirty="0"/>
              <a:t>Tax rates on capital gains – use OZ to  your advantage</a:t>
            </a:r>
          </a:p>
        </p:txBody>
      </p:sp>
      <p:sp>
        <p:nvSpPr>
          <p:cNvPr id="3" name="Text Placeholder 2">
            <a:extLst>
              <a:ext uri="{FF2B5EF4-FFF2-40B4-BE49-F238E27FC236}">
                <a16:creationId xmlns:a16="http://schemas.microsoft.com/office/drawing/2014/main" id="{3F01C9B8-31C7-0243-B963-E769630AD0CB}"/>
              </a:ext>
            </a:extLst>
          </p:cNvPr>
          <p:cNvSpPr>
            <a:spLocks noGrp="1"/>
          </p:cNvSpPr>
          <p:nvPr>
            <p:ph idx="1"/>
          </p:nvPr>
        </p:nvSpPr>
        <p:spPr/>
        <p:txBody>
          <a:bodyPr>
            <a:normAutofit/>
          </a:bodyPr>
          <a:lstStyle/>
          <a:p>
            <a:pPr marL="60325" indent="-60325" defTabSz="899320">
              <a:buNone/>
              <a:defRPr/>
            </a:pPr>
            <a:r>
              <a:rPr dirty="0">
                <a:ea typeface="ＭＳ Ｐゴシック" charset="-128"/>
              </a:rPr>
              <a:t>*Does not include the 3.8% surtax on net investment income, which applies to single filers over $200,000 in modified adjusted gross income (MAGI) and for married couples with more than $250,000 in MAGI.  </a:t>
            </a:r>
          </a:p>
        </p:txBody>
      </p:sp>
      <p:graphicFrame>
        <p:nvGraphicFramePr>
          <p:cNvPr id="4" name="Table 3">
            <a:extLst>
              <a:ext uri="{FF2B5EF4-FFF2-40B4-BE49-F238E27FC236}">
                <a16:creationId xmlns:a16="http://schemas.microsoft.com/office/drawing/2014/main" id="{A7127FA7-AD58-DC41-8E0F-FBD54B459BA9}"/>
              </a:ext>
            </a:extLst>
          </p:cNvPr>
          <p:cNvGraphicFramePr>
            <a:graphicFrameLocks noGrp="1"/>
          </p:cNvGraphicFramePr>
          <p:nvPr>
            <p:extLst>
              <p:ext uri="{D42A27DB-BD31-4B8C-83A1-F6EECF244321}">
                <p14:modId xmlns:p14="http://schemas.microsoft.com/office/powerpoint/2010/main" val="323477620"/>
              </p:ext>
            </p:extLst>
          </p:nvPr>
        </p:nvGraphicFramePr>
        <p:xfrm>
          <a:off x="2362200" y="3113088"/>
          <a:ext cx="7315200" cy="237966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700997">
                <a:tc>
                  <a:txBody>
                    <a:bodyPr/>
                    <a:lstStyle/>
                    <a:p>
                      <a:pPr algn="ctr"/>
                      <a:r>
                        <a:rPr lang="en-US" sz="2000" dirty="0">
                          <a:solidFill>
                            <a:srgbClr val="FFFFFF"/>
                          </a:solidFill>
                        </a:rPr>
                        <a:t>Individuals</a:t>
                      </a:r>
                    </a:p>
                  </a:txBody>
                  <a:tcPr marT="45711" marB="45711" anchor="ctr">
                    <a:lnL w="12700" cmpd="sng">
                      <a:noFill/>
                    </a:lnL>
                    <a:lnR w="9525" cap="flat" cmpd="sng" algn="ctr">
                      <a:solidFill>
                        <a:srgbClr val="FFFFFF"/>
                      </a:solidFill>
                      <a:prstDash val="solid"/>
                      <a:round/>
                      <a:headEnd type="none" w="med" len="med"/>
                      <a:tailEnd type="none" w="med" len="med"/>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FFFFFF"/>
                          </a:solidFill>
                        </a:rPr>
                        <a:t>Married/filing jointly</a:t>
                      </a:r>
                    </a:p>
                  </a:txBody>
                  <a:tcPr marT="45711" marB="4571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FFFFFF"/>
                          </a:solidFill>
                        </a:rPr>
                        <a:t>Tax</a:t>
                      </a:r>
                      <a:r>
                        <a:rPr lang="en-US" sz="2000" baseline="0" dirty="0">
                          <a:solidFill>
                            <a:srgbClr val="FFFFFF"/>
                          </a:solidFill>
                        </a:rPr>
                        <a:t> rate*</a:t>
                      </a:r>
                      <a:endParaRPr lang="en-US" sz="2000" dirty="0">
                        <a:solidFill>
                          <a:srgbClr val="FFFFFF"/>
                        </a:solidFill>
                      </a:endParaRPr>
                    </a:p>
                  </a:txBody>
                  <a:tcPr marT="45711" marB="45711" anchor="ctr">
                    <a:lnL w="9525" cap="flat" cmpd="sng" algn="ctr">
                      <a:solidFill>
                        <a:srgbClr val="FFFFFF"/>
                      </a:solidFill>
                      <a:prstDash val="solid"/>
                      <a:round/>
                      <a:headEnd type="none" w="med" len="med"/>
                      <a:tailEnd type="none" w="med" len="med"/>
                    </a:lnL>
                    <a:lnR w="12700" cmpd="sng">
                      <a:noFill/>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55">
                <a:tc>
                  <a:txBody>
                    <a:bodyPr/>
                    <a:lstStyle/>
                    <a:p>
                      <a:pPr algn="ctr"/>
                      <a:r>
                        <a:rPr lang="en-US" sz="2000" dirty="0"/>
                        <a:t>$0–</a:t>
                      </a:r>
                      <a:r>
                        <a:rPr lang="en-US" sz="2000" baseline="0" dirty="0"/>
                        <a:t>$38,600</a:t>
                      </a:r>
                      <a:endParaRPr lang="en-US" sz="2000" dirty="0"/>
                    </a:p>
                  </a:txBody>
                  <a:tcPr marT="45711" marB="45711" anchor="ctr">
                    <a:lnL w="12700" cmpd="sng">
                      <a:noFill/>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dirty="0"/>
                        <a:t>$0–$77,200</a:t>
                      </a:r>
                    </a:p>
                  </a:txBody>
                  <a:tcPr marT="45711" marB="4571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dirty="0"/>
                        <a:t>0%</a:t>
                      </a:r>
                    </a:p>
                  </a:txBody>
                  <a:tcPr marT="45711" marB="45711" anchor="ctr">
                    <a:lnL w="9525" cap="flat" cmpd="sng" algn="ctr">
                      <a:solidFill>
                        <a:srgbClr val="FFFFFF"/>
                      </a:solidFill>
                      <a:prstDash val="solid"/>
                      <a:round/>
                      <a:headEnd type="none" w="med" len="med"/>
                      <a:tailEnd type="none" w="med" len="med"/>
                    </a:lnL>
                    <a:lnR w="12700" cmpd="sng">
                      <a:noFill/>
                    </a:lnR>
                    <a:lnT w="28575"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59555">
                <a:tc>
                  <a:txBody>
                    <a:bodyPr/>
                    <a:lstStyle/>
                    <a:p>
                      <a:pPr algn="ctr"/>
                      <a:r>
                        <a:rPr lang="en-US" sz="2000" dirty="0"/>
                        <a:t>$38,601–</a:t>
                      </a:r>
                      <a:r>
                        <a:rPr lang="en-US" sz="2000" baseline="0" dirty="0"/>
                        <a:t>$425,800</a:t>
                      </a:r>
                      <a:endParaRPr lang="en-US" sz="2000" dirty="0"/>
                    </a:p>
                  </a:txBody>
                  <a:tcPr marT="45711" marB="45711" anchor="ctr">
                    <a:lnL w="12700" cmpd="sng">
                      <a:noFill/>
                    </a:lnL>
                    <a:lnR w="9525"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t>$77,201–$479,000</a:t>
                      </a:r>
                    </a:p>
                  </a:txBody>
                  <a:tcPr marT="45711" marB="4571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t>15%</a:t>
                      </a:r>
                    </a:p>
                  </a:txBody>
                  <a:tcPr marT="45711" marB="45711" anchor="ctr">
                    <a:lnL w="9525" cap="flat" cmpd="sng" algn="ctr">
                      <a:solidFill>
                        <a:srgbClr val="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59555">
                <a:tc>
                  <a:txBody>
                    <a:bodyPr/>
                    <a:lstStyle/>
                    <a:p>
                      <a:pPr algn="ctr"/>
                      <a:r>
                        <a:rPr lang="en-US" sz="2000" dirty="0"/>
                        <a:t>Over $425,800</a:t>
                      </a:r>
                    </a:p>
                  </a:txBody>
                  <a:tcPr marT="45711" marB="45711" anchor="ctr">
                    <a:lnL w="12700" cmpd="sng">
                      <a:noFill/>
                    </a:lnL>
                    <a:lnR w="9525"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t>Over $479,000</a:t>
                      </a:r>
                    </a:p>
                  </a:txBody>
                  <a:tcPr marT="45711" marB="4571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t>20%</a:t>
                      </a:r>
                    </a:p>
                  </a:txBody>
                  <a:tcPr marT="45711" marB="45711" anchor="ctr">
                    <a:lnL w="9525" cap="flat" cmpd="sng" algn="ctr">
                      <a:solidFill>
                        <a:srgbClr val="FFFF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Footer Placeholder 3">
            <a:extLst>
              <a:ext uri="{FF2B5EF4-FFF2-40B4-BE49-F238E27FC236}">
                <a16:creationId xmlns:a16="http://schemas.microsoft.com/office/drawing/2014/main" id="{1FDE7FB8-18B8-4901-ADD6-324A59101991}"/>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 Zones</a:t>
            </a:r>
          </a:p>
        </p:txBody>
      </p:sp>
      <p:sp>
        <p:nvSpPr>
          <p:cNvPr id="3" name="Content Placeholder 2"/>
          <p:cNvSpPr>
            <a:spLocks noGrp="1"/>
          </p:cNvSpPr>
          <p:nvPr>
            <p:ph idx="1"/>
          </p:nvPr>
        </p:nvSpPr>
        <p:spPr/>
        <p:txBody>
          <a:bodyPr/>
          <a:lstStyle/>
          <a:p>
            <a:pPr marL="285750" indent="-285750">
              <a:spcAft>
                <a:spcPts val="1800"/>
              </a:spcAft>
              <a:buFont typeface="Arial" panose="020B0604020202020204" pitchFamily="34" charset="0"/>
              <a:buChar char="•"/>
            </a:pPr>
            <a:r>
              <a:rPr lang="en-US" dirty="0"/>
              <a:t>Opportunity Zones are an economic development tool—</a:t>
            </a:r>
          </a:p>
          <a:p>
            <a:pPr marL="285750" indent="-285750">
              <a:spcAft>
                <a:spcPts val="1800"/>
              </a:spcAft>
              <a:buFont typeface="Arial" panose="020B0604020202020204" pitchFamily="34" charset="0"/>
              <a:buChar char="•"/>
            </a:pPr>
            <a:r>
              <a:rPr lang="en-US" dirty="0"/>
              <a:t>     designed to spur economic development and job creation in distressed communities</a:t>
            </a:r>
          </a:p>
          <a:p>
            <a:pPr marL="285750" indent="-285750">
              <a:spcAft>
                <a:spcPts val="1800"/>
              </a:spcAft>
              <a:buFont typeface="Arial" panose="020B0604020202020204" pitchFamily="34" charset="0"/>
              <a:buChar char="•"/>
            </a:pPr>
            <a:r>
              <a:rPr lang="en-US" dirty="0"/>
              <a:t>     by providing tax benefits to investors.</a:t>
            </a:r>
          </a:p>
          <a:p>
            <a:pPr marL="285750" indent="-285750">
              <a:spcAft>
                <a:spcPts val="1800"/>
              </a:spcAft>
              <a:buFont typeface="Arial" panose="020B0604020202020204" pitchFamily="34" charset="0"/>
              <a:buChar char="•"/>
            </a:pPr>
            <a:r>
              <a:rPr lang="en-US" dirty="0"/>
              <a:t>      capital gains realized by an investor in the 180 days before an Opportunity Fund        	investment are eligible for the tax benefits of investment in Opportunity Funds</a:t>
            </a:r>
          </a:p>
        </p:txBody>
      </p:sp>
      <p:sp>
        <p:nvSpPr>
          <p:cNvPr id="5" name="Footer Placeholder 3">
            <a:extLst>
              <a:ext uri="{FF2B5EF4-FFF2-40B4-BE49-F238E27FC236}">
                <a16:creationId xmlns:a16="http://schemas.microsoft.com/office/drawing/2014/main" id="{2FCA4CD5-60F2-4A49-91C8-C12F273F0AC9}"/>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extLst>
      <p:ext uri="{BB962C8B-B14F-4D97-AF65-F5344CB8AC3E}">
        <p14:creationId xmlns:p14="http://schemas.microsoft.com/office/powerpoint/2010/main" val="169921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4722-2C86-44D1-BFD0-94D81D086E7C}"/>
              </a:ext>
            </a:extLst>
          </p:cNvPr>
          <p:cNvSpPr>
            <a:spLocks noGrp="1"/>
          </p:cNvSpPr>
          <p:nvPr>
            <p:ph type="title"/>
          </p:nvPr>
        </p:nvSpPr>
        <p:spPr/>
        <p:txBody>
          <a:bodyPr>
            <a:normAutofit fontScale="90000"/>
          </a:bodyPr>
          <a:lstStyle/>
          <a:p>
            <a:r>
              <a:rPr lang="en-US" dirty="0"/>
              <a:t>The Opportunity Zone program is designed to incentivize long term investments: </a:t>
            </a:r>
          </a:p>
        </p:txBody>
      </p:sp>
      <p:pic>
        <p:nvPicPr>
          <p:cNvPr id="8" name="Picture 7">
            <a:extLst>
              <a:ext uri="{FF2B5EF4-FFF2-40B4-BE49-F238E27FC236}">
                <a16:creationId xmlns:a16="http://schemas.microsoft.com/office/drawing/2014/main" id="{A6F21F8C-6FAF-4C47-A40E-9DF68CEB335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097280" y="1851660"/>
            <a:ext cx="10226395" cy="4193987"/>
          </a:xfrm>
          <a:prstGeom prst="rect">
            <a:avLst/>
          </a:prstGeom>
        </p:spPr>
      </p:pic>
      <p:sp>
        <p:nvSpPr>
          <p:cNvPr id="5" name="Footer Placeholder 3">
            <a:extLst>
              <a:ext uri="{FF2B5EF4-FFF2-40B4-BE49-F238E27FC236}">
                <a16:creationId xmlns:a16="http://schemas.microsoft.com/office/drawing/2014/main" id="{D60F96F0-3A97-41AC-96A5-E08C551F4B47}"/>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extLst>
      <p:ext uri="{BB962C8B-B14F-4D97-AF65-F5344CB8AC3E}">
        <p14:creationId xmlns:p14="http://schemas.microsoft.com/office/powerpoint/2010/main" val="55070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5">
            <a:extLst>
              <a:ext uri="{FF2B5EF4-FFF2-40B4-BE49-F238E27FC236}">
                <a16:creationId xmlns:a16="http://schemas.microsoft.com/office/drawing/2014/main" id="{F6D32430-C8DC-43B2-9F33-0AA05B8C0C00}"/>
              </a:ext>
            </a:extLst>
          </p:cNvPr>
          <p:cNvGraphicFramePr>
            <a:graphicFrameLocks noGrp="1"/>
          </p:cNvGraphicFramePr>
          <p:nvPr>
            <p:ph idx="1"/>
            <p:extLst>
              <p:ext uri="{D42A27DB-BD31-4B8C-83A1-F6EECF244321}">
                <p14:modId xmlns:p14="http://schemas.microsoft.com/office/powerpoint/2010/main" val="2816314139"/>
              </p:ext>
            </p:extLst>
          </p:nvPr>
        </p:nvGraphicFramePr>
        <p:xfrm>
          <a:off x="1096963" y="561975"/>
          <a:ext cx="10058400" cy="5307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a:extLst>
              <a:ext uri="{FF2B5EF4-FFF2-40B4-BE49-F238E27FC236}">
                <a16:creationId xmlns:a16="http://schemas.microsoft.com/office/drawing/2014/main" id="{CAFE4047-2063-46B5-9F38-B706FF209723}"/>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extLst>
      <p:ext uri="{BB962C8B-B14F-4D97-AF65-F5344CB8AC3E}">
        <p14:creationId xmlns:p14="http://schemas.microsoft.com/office/powerpoint/2010/main" val="131367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B14D349B-2B0B-4738-B24B-51F85FFEBBD2}"/>
              </a:ext>
            </a:extLst>
          </p:cNvPr>
          <p:cNvSpPr>
            <a:spLocks noGrp="1" noChangeArrowheads="1"/>
          </p:cNvSpPr>
          <p:nvPr>
            <p:ph type="title"/>
          </p:nvPr>
        </p:nvSpPr>
        <p:spPr>
          <a:xfrm>
            <a:off x="1097280" y="286603"/>
            <a:ext cx="10058400" cy="1329546"/>
          </a:xfrm>
        </p:spPr>
        <p:txBody>
          <a:bodyPr>
            <a:normAutofit/>
          </a:bodyPr>
          <a:lstStyle/>
          <a:p>
            <a:pPr eaLnBrk="1" hangingPunct="1"/>
            <a:r>
              <a:rPr lang="en-US" altLang="en-US" dirty="0"/>
              <a:t>Federal gift and estate taxes </a:t>
            </a:r>
          </a:p>
        </p:txBody>
      </p:sp>
      <p:graphicFrame>
        <p:nvGraphicFramePr>
          <p:cNvPr id="3" name="Table 2">
            <a:extLst>
              <a:ext uri="{FF2B5EF4-FFF2-40B4-BE49-F238E27FC236}">
                <a16:creationId xmlns:a16="http://schemas.microsoft.com/office/drawing/2014/main" id="{862E075F-613E-0A44-B2D0-A4608B7F4EFC}"/>
              </a:ext>
            </a:extLst>
          </p:cNvPr>
          <p:cNvGraphicFramePr>
            <a:graphicFrameLocks noGrp="1"/>
          </p:cNvGraphicFramePr>
          <p:nvPr>
            <p:extLst>
              <p:ext uri="{D42A27DB-BD31-4B8C-83A1-F6EECF244321}">
                <p14:modId xmlns:p14="http://schemas.microsoft.com/office/powerpoint/2010/main" val="1755336959"/>
              </p:ext>
            </p:extLst>
          </p:nvPr>
        </p:nvGraphicFramePr>
        <p:xfrm>
          <a:off x="1169194" y="1935127"/>
          <a:ext cx="7224712" cy="3944678"/>
        </p:xfrm>
        <a:graphic>
          <a:graphicData uri="http://schemas.openxmlformats.org/drawingml/2006/table">
            <a:tbl>
              <a:tblPr firstRow="1" bandRow="1">
                <a:tableStyleId>{5C22544A-7EE6-4342-B048-85BDC9FD1C3A}</a:tableStyleId>
              </a:tblPr>
              <a:tblGrid>
                <a:gridCol w="1920493">
                  <a:extLst>
                    <a:ext uri="{9D8B030D-6E8A-4147-A177-3AD203B41FA5}">
                      <a16:colId xmlns:a16="http://schemas.microsoft.com/office/drawing/2014/main" val="20000"/>
                    </a:ext>
                  </a:extLst>
                </a:gridCol>
                <a:gridCol w="5304219">
                  <a:extLst>
                    <a:ext uri="{9D8B030D-6E8A-4147-A177-3AD203B41FA5}">
                      <a16:colId xmlns:a16="http://schemas.microsoft.com/office/drawing/2014/main" val="20001"/>
                    </a:ext>
                  </a:extLst>
                </a:gridCol>
              </a:tblGrid>
              <a:tr h="14512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200" b="1" dirty="0">
                          <a:solidFill>
                            <a:srgbClr val="003463"/>
                          </a:solidFill>
                          <a:latin typeface="+mj-lt"/>
                        </a:rPr>
                        <a:t>18% to 40% </a:t>
                      </a:r>
                    </a:p>
                  </a:txBody>
                  <a:tcPr marL="91452" marR="91452" marT="91422" marB="91422">
                    <a:lnL w="12700" cmpd="sng">
                      <a:noFill/>
                    </a:lnL>
                    <a:lnR w="12700" cmpd="sng">
                      <a:noFill/>
                    </a:lnR>
                    <a:lnT w="12700" cmpd="sng">
                      <a:noFill/>
                    </a:lnT>
                    <a:lnB w="12700" cap="flat" cmpd="sng" algn="ctr">
                      <a:solidFill>
                        <a:srgbClr val="42869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200" b="0" dirty="0">
                          <a:solidFill>
                            <a:srgbClr val="003463"/>
                          </a:solidFill>
                        </a:rPr>
                        <a:t>Range of marginal tax rates on estates and gifts in excess of lifetime exemption amount</a:t>
                      </a:r>
                    </a:p>
                  </a:txBody>
                  <a:tcPr marL="91452" marR="91452" marT="91422" marB="91422">
                    <a:lnL w="12700" cmpd="sng">
                      <a:noFill/>
                    </a:lnL>
                    <a:lnR w="12700" cmpd="sng">
                      <a:noFill/>
                    </a:lnR>
                    <a:lnT w="12700" cmpd="sng">
                      <a:noFill/>
                    </a:lnT>
                    <a:lnB w="12700" cap="flat" cmpd="sng" algn="ctr">
                      <a:solidFill>
                        <a:srgbClr val="42869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420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200" b="1" dirty="0">
                          <a:solidFill>
                            <a:srgbClr val="003463"/>
                          </a:solidFill>
                          <a:latin typeface="+mj-lt"/>
                        </a:rPr>
                        <a:t>$11.4 million</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200" b="1" dirty="0">
                          <a:solidFill>
                            <a:srgbClr val="003463"/>
                          </a:solidFill>
                          <a:latin typeface="+mj-lt"/>
                        </a:rPr>
                        <a:t>(For 2019)</a:t>
                      </a:r>
                    </a:p>
                  </a:txBody>
                  <a:tcPr marL="91452" marR="91452" marT="91422" marB="91422">
                    <a:lnL w="12700" cmpd="sng">
                      <a:noFill/>
                    </a:lnL>
                    <a:lnR w="12700" cmpd="sng">
                      <a:noFill/>
                    </a:lnR>
                    <a:lnT w="12700" cap="flat" cmpd="sng" algn="ctr">
                      <a:solidFill>
                        <a:srgbClr val="428694"/>
                      </a:solidFill>
                      <a:prstDash val="solid"/>
                      <a:round/>
                      <a:headEnd type="none" w="med" len="med"/>
                      <a:tailEnd type="none" w="med" len="med"/>
                    </a:lnT>
                    <a:lnB w="12700" cap="flat" cmpd="sng" algn="ctr">
                      <a:solidFill>
                        <a:srgbClr val="42869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200" b="0" dirty="0">
                          <a:solidFill>
                            <a:srgbClr val="003463"/>
                          </a:solidFill>
                        </a:rPr>
                        <a:t>Lifetime gift and estate tax exemption</a:t>
                      </a:r>
                    </a:p>
                  </a:txBody>
                  <a:tcPr marL="91452" marR="91452" marT="91422" marB="91422">
                    <a:lnL w="12700" cmpd="sng">
                      <a:noFill/>
                    </a:lnL>
                    <a:lnR w="12700" cmpd="sng">
                      <a:noFill/>
                    </a:lnR>
                    <a:lnT w="12700" cap="flat" cmpd="sng" algn="ctr">
                      <a:solidFill>
                        <a:srgbClr val="428694"/>
                      </a:solidFill>
                      <a:prstDash val="solid"/>
                      <a:round/>
                      <a:headEnd type="none" w="med" len="med"/>
                      <a:tailEnd type="none" w="med" len="med"/>
                    </a:lnT>
                    <a:lnB w="12700" cap="flat" cmpd="sng" algn="ctr">
                      <a:solidFill>
                        <a:srgbClr val="42869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513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200" b="1" dirty="0">
                          <a:solidFill>
                            <a:srgbClr val="003463"/>
                          </a:solidFill>
                          <a:latin typeface="+mj-lt"/>
                        </a:rPr>
                        <a:t>$15,000</a:t>
                      </a:r>
                    </a:p>
                  </a:txBody>
                  <a:tcPr marL="91452" marR="91452" marT="91422" marB="91422">
                    <a:lnL w="12700" cmpd="sng">
                      <a:noFill/>
                    </a:lnL>
                    <a:lnR w="12700" cmpd="sng">
                      <a:noFill/>
                    </a:lnR>
                    <a:lnT w="12700" cap="flat" cmpd="sng" algn="ctr">
                      <a:solidFill>
                        <a:srgbClr val="42869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200" b="0" dirty="0">
                          <a:solidFill>
                            <a:srgbClr val="003463"/>
                          </a:solidFill>
                        </a:rPr>
                        <a:t>Annual gifts to as many recipients without resulting in a taxable gift and reducing the lifetime exemption amount</a:t>
                      </a:r>
                    </a:p>
                  </a:txBody>
                  <a:tcPr marL="91452" marR="91452" marT="91422" marB="91422">
                    <a:lnL w="12700" cmpd="sng">
                      <a:noFill/>
                    </a:lnL>
                    <a:lnR w="12700" cmpd="sng">
                      <a:noFill/>
                    </a:lnR>
                    <a:lnT w="12700" cap="flat" cmpd="sng" algn="ctr">
                      <a:solidFill>
                        <a:srgbClr val="42869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6" name="Picture 5">
            <a:extLst>
              <a:ext uri="{FF2B5EF4-FFF2-40B4-BE49-F238E27FC236}">
                <a16:creationId xmlns:a16="http://schemas.microsoft.com/office/drawing/2014/main" id="{520B41A6-E250-4320-974A-04382EAA8900}"/>
              </a:ext>
            </a:extLst>
          </p:cNvPr>
          <p:cNvPicPr>
            <a:picLocks noChangeAspect="1"/>
          </p:cNvPicPr>
          <p:nvPr/>
        </p:nvPicPr>
        <p:blipFill>
          <a:blip r:embed="rId3"/>
          <a:stretch>
            <a:fillRect/>
          </a:stretch>
        </p:blipFill>
        <p:spPr>
          <a:xfrm>
            <a:off x="8647050" y="2485993"/>
            <a:ext cx="3027548" cy="2335536"/>
          </a:xfrm>
          <a:prstGeom prst="rect">
            <a:avLst/>
          </a:prstGeom>
        </p:spPr>
      </p:pic>
      <p:sp>
        <p:nvSpPr>
          <p:cNvPr id="7" name="Footer Placeholder 3">
            <a:extLst>
              <a:ext uri="{FF2B5EF4-FFF2-40B4-BE49-F238E27FC236}">
                <a16:creationId xmlns:a16="http://schemas.microsoft.com/office/drawing/2014/main" id="{90FB0206-89BB-4551-BDCD-4E1A0DBD4881}"/>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9BB7C447-53C8-4FE8-952F-7422755CDFDA}"/>
              </a:ext>
            </a:extLst>
          </p:cNvPr>
          <p:cNvSpPr>
            <a:spLocks noGrp="1" noChangeArrowheads="1"/>
          </p:cNvSpPr>
          <p:nvPr>
            <p:ph type="title"/>
          </p:nvPr>
        </p:nvSpPr>
        <p:spPr/>
        <p:txBody>
          <a:bodyPr>
            <a:normAutofit/>
          </a:bodyPr>
          <a:lstStyle/>
          <a:p>
            <a:pPr eaLnBrk="1" hangingPunct="1"/>
            <a:r>
              <a:rPr lang="en-US" altLang="en-US" dirty="0"/>
              <a:t>Estate planning considerations</a:t>
            </a:r>
          </a:p>
        </p:txBody>
      </p:sp>
      <p:sp>
        <p:nvSpPr>
          <p:cNvPr id="3" name="Content Placeholder 2">
            <a:extLst>
              <a:ext uri="{FF2B5EF4-FFF2-40B4-BE49-F238E27FC236}">
                <a16:creationId xmlns:a16="http://schemas.microsoft.com/office/drawing/2014/main" id="{E958073E-624F-B24E-A4F3-B7A6FA0B8D68}"/>
              </a:ext>
            </a:extLst>
          </p:cNvPr>
          <p:cNvSpPr>
            <a:spLocks noGrp="1"/>
          </p:cNvSpPr>
          <p:nvPr>
            <p:ph idx="1"/>
          </p:nvPr>
        </p:nvSpPr>
        <p:spPr>
          <a:xfrm>
            <a:off x="1097280" y="1845734"/>
            <a:ext cx="10492208" cy="4321150"/>
          </a:xfrm>
        </p:spPr>
        <p:txBody>
          <a:bodyPr>
            <a:normAutofit/>
          </a:bodyPr>
          <a:lstStyle/>
          <a:p>
            <a:pPr defTabSz="899320">
              <a:buFont typeface="Arial" panose="020B0604020202020204" pitchFamily="34" charset="0"/>
              <a:buChar char="•"/>
              <a:defRPr/>
            </a:pPr>
            <a:r>
              <a:rPr lang="en-US" dirty="0">
                <a:ea typeface="ＭＳ Ｐゴシック" charset="-128"/>
              </a:rPr>
              <a:t> Even with the higher lifetime exclusion amount, estate planning remains critical to efficiently transfer wealth and plan for contingencies</a:t>
            </a:r>
          </a:p>
          <a:p>
            <a:pPr defTabSz="899320">
              <a:buFont typeface="Arial" panose="020B0604020202020204" pitchFamily="34" charset="0"/>
              <a:buChar char="•"/>
              <a:defRPr/>
            </a:pPr>
            <a:r>
              <a:rPr lang="en-US" dirty="0">
                <a:ea typeface="ＭＳ Ｐゴシック" charset="-128"/>
              </a:rPr>
              <a:t> Be mindful of state death taxes</a:t>
            </a:r>
          </a:p>
          <a:p>
            <a:pPr defTabSz="899320">
              <a:buFont typeface="Arial" panose="020B0604020202020204" pitchFamily="34" charset="0"/>
              <a:buChar char="•"/>
              <a:defRPr/>
            </a:pPr>
            <a:r>
              <a:rPr lang="en-US" dirty="0">
                <a:ea typeface="ＭＳ Ｐゴシック" charset="-128"/>
              </a:rPr>
              <a:t> Plan for low cost-basis property</a:t>
            </a:r>
          </a:p>
          <a:p>
            <a:pPr marL="539296" lvl="1" indent="-285750" defTabSz="899320">
              <a:buFont typeface="Arial" panose="020B0604020202020204" pitchFamily="34" charset="0"/>
              <a:buChar char="•"/>
              <a:defRPr/>
            </a:pPr>
            <a:r>
              <a:rPr lang="en-US" dirty="0">
                <a:ea typeface="ＭＳ Ｐゴシック" charset="-128"/>
              </a:rPr>
              <a:t>Ensure stepped-up cost basis is maintained when property is transferred at death</a:t>
            </a:r>
          </a:p>
          <a:p>
            <a:pPr defTabSz="899320">
              <a:buFont typeface="Arial" panose="020B0604020202020204" pitchFamily="34" charset="0"/>
              <a:buChar char="•"/>
              <a:defRPr/>
            </a:pPr>
            <a:r>
              <a:rPr lang="en-US" dirty="0">
                <a:ea typeface="ＭＳ Ｐゴシック" charset="-128"/>
              </a:rPr>
              <a:t> Work with an estate planning professional to account for the potential “sunset” of the law in 2026</a:t>
            </a:r>
          </a:p>
          <a:p>
            <a:pPr lvl="1"/>
            <a:r>
              <a:rPr lang="en-US" sz="1700" b="1" dirty="0">
                <a:solidFill>
                  <a:srgbClr val="FF0000"/>
                </a:solidFill>
              </a:rPr>
              <a:t>May be short lived if Democratic congress and President  starting 2021</a:t>
            </a:r>
          </a:p>
          <a:p>
            <a:pPr lvl="1"/>
            <a:r>
              <a:rPr lang="en-US" sz="1700" dirty="0"/>
              <a:t>Assumptions about life expectancy become important</a:t>
            </a:r>
          </a:p>
          <a:p>
            <a:pPr lvl="1"/>
            <a:r>
              <a:rPr lang="en-US" sz="1700" dirty="0"/>
              <a:t>Life insurance trust probably still relevant - &lt;10 year grantor retained annuity trust (“GRAT”)</a:t>
            </a:r>
          </a:p>
          <a:p>
            <a:pPr lvl="1"/>
            <a:r>
              <a:rPr lang="en-US" sz="1700" dirty="0"/>
              <a:t>Dynasty trust planning with repeal of GST</a:t>
            </a:r>
          </a:p>
          <a:p>
            <a:pPr lvl="1"/>
            <a:r>
              <a:rPr lang="en-US" sz="1700" dirty="0"/>
              <a:t>10 year qualified personal residence trust (“QPRT”)</a:t>
            </a:r>
          </a:p>
          <a:p>
            <a:pPr lvl="1"/>
            <a:r>
              <a:rPr lang="en-US" sz="1700" dirty="0"/>
              <a:t>Make annual gift tax exclusion gifts -Pay tuition and medical expenses – unlimited exclusion amounts</a:t>
            </a:r>
            <a:endParaRPr lang="en-US" sz="1700" dirty="0">
              <a:ea typeface="ＭＳ Ｐゴシック" charset="-128"/>
            </a:endParaRPr>
          </a:p>
          <a:p>
            <a:pPr defTabSz="899320">
              <a:buFont typeface="Arial" panose="020B0604020202020204" pitchFamily="34" charset="0"/>
              <a:buChar char="•"/>
              <a:defRPr/>
            </a:pPr>
            <a:endParaRPr lang="en-US" dirty="0">
              <a:ea typeface="ＭＳ Ｐゴシック" charset="-128"/>
            </a:endParaRPr>
          </a:p>
          <a:p>
            <a:pPr defTabSz="899320">
              <a:buFont typeface="Arial" panose="020B0604020202020204" pitchFamily="34" charset="0"/>
              <a:buChar char="•"/>
              <a:defRPr/>
            </a:pPr>
            <a:endParaRPr lang="en-US" dirty="0">
              <a:ea typeface="ＭＳ Ｐゴシック" charset="-128"/>
            </a:endParaRPr>
          </a:p>
        </p:txBody>
      </p:sp>
      <p:sp>
        <p:nvSpPr>
          <p:cNvPr id="5" name="Footer Placeholder 3">
            <a:extLst>
              <a:ext uri="{FF2B5EF4-FFF2-40B4-BE49-F238E27FC236}">
                <a16:creationId xmlns:a16="http://schemas.microsoft.com/office/drawing/2014/main" id="{84ABF5A9-A426-45EF-B0E8-BB12BF01923C}"/>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a:extLst>
              <a:ext uri="{FF2B5EF4-FFF2-40B4-BE49-F238E27FC236}">
                <a16:creationId xmlns:a16="http://schemas.microsoft.com/office/drawing/2014/main" id="{14E7A10E-14B3-4867-819D-48493FA621E6}"/>
              </a:ext>
            </a:extLst>
          </p:cNvPr>
          <p:cNvSpPr>
            <a:spLocks noGrp="1" noChangeArrowheads="1"/>
          </p:cNvSpPr>
          <p:nvPr>
            <p:ph type="title"/>
          </p:nvPr>
        </p:nvSpPr>
        <p:spPr>
          <a:xfrm>
            <a:off x="1097280" y="286603"/>
            <a:ext cx="10375250" cy="1450757"/>
          </a:xfrm>
        </p:spPr>
        <p:txBody>
          <a:bodyPr>
            <a:normAutofit/>
          </a:bodyPr>
          <a:lstStyle/>
          <a:p>
            <a:pPr eaLnBrk="1" hangingPunct="1"/>
            <a:r>
              <a:rPr lang="en-US" altLang="en-US" dirty="0"/>
              <a:t>Estate planning is more than just the taxes</a:t>
            </a:r>
          </a:p>
        </p:txBody>
      </p:sp>
      <p:graphicFrame>
        <p:nvGraphicFramePr>
          <p:cNvPr id="6" name="Group 66">
            <a:extLst>
              <a:ext uri="{FF2B5EF4-FFF2-40B4-BE49-F238E27FC236}">
                <a16:creationId xmlns:a16="http://schemas.microsoft.com/office/drawing/2014/main" id="{8F8B9CE9-9DAE-AC4D-A2E5-6833264B3BC1}"/>
              </a:ext>
            </a:extLst>
          </p:cNvPr>
          <p:cNvGraphicFramePr>
            <a:graphicFrameLocks noGrp="1"/>
          </p:cNvGraphicFramePr>
          <p:nvPr>
            <p:extLst>
              <p:ext uri="{D42A27DB-BD31-4B8C-83A1-F6EECF244321}">
                <p14:modId xmlns:p14="http://schemas.microsoft.com/office/powerpoint/2010/main" val="194289437"/>
              </p:ext>
            </p:extLst>
          </p:nvPr>
        </p:nvGraphicFramePr>
        <p:xfrm>
          <a:off x="1244010" y="1945759"/>
          <a:ext cx="10143460" cy="4146696"/>
        </p:xfrm>
        <a:graphic>
          <a:graphicData uri="http://schemas.openxmlformats.org/drawingml/2006/table">
            <a:tbl>
              <a:tblPr>
                <a:tableStyleId>{3C2FFA5D-87B4-456A-9821-1D502468CF0F}</a:tableStyleId>
              </a:tblPr>
              <a:tblGrid>
                <a:gridCol w="3723544">
                  <a:extLst>
                    <a:ext uri="{9D8B030D-6E8A-4147-A177-3AD203B41FA5}">
                      <a16:colId xmlns:a16="http://schemas.microsoft.com/office/drawing/2014/main" val="20000"/>
                    </a:ext>
                  </a:extLst>
                </a:gridCol>
                <a:gridCol w="6419916">
                  <a:extLst>
                    <a:ext uri="{9D8B030D-6E8A-4147-A177-3AD203B41FA5}">
                      <a16:colId xmlns:a16="http://schemas.microsoft.com/office/drawing/2014/main" val="20001"/>
                    </a:ext>
                  </a:extLst>
                </a:gridCol>
              </a:tblGrid>
              <a:tr h="763865">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u="none" strike="noStrike" cap="none" normalizeH="0" baseline="0" dirty="0">
                          <a:ln>
                            <a:noFill/>
                          </a:ln>
                          <a:effectLst/>
                        </a:rPr>
                        <a:t>Wills, beneficiary designations</a:t>
                      </a:r>
                      <a:endParaRPr kumimoji="0" lang="en-US" sz="1800" b="0" i="0" u="none" strike="noStrike" cap="none" normalizeH="0" baseline="0" dirty="0">
                        <a:ln>
                          <a:noFill/>
                        </a:ln>
                        <a:solidFill>
                          <a:schemeClr val="accent6"/>
                        </a:solidFill>
                        <a:effectLst/>
                        <a:latin typeface="+mj-lt"/>
                        <a:ea typeface="ＭＳ Ｐゴシック" pitchFamily="34" charset="-128"/>
                      </a:endParaRPr>
                    </a:p>
                  </a:txBody>
                  <a:tcPr marL="91432" marR="91432" marT="45725" marB="45725" anchor="ctr" horzOverflow="overflow"/>
                </a:tc>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u="none" strike="noStrike" cap="none" normalizeH="0" baseline="0" dirty="0">
                          <a:ln>
                            <a:noFill/>
                          </a:ln>
                          <a:effectLst/>
                        </a:rPr>
                        <a:t>Critical to review and update periodically</a:t>
                      </a:r>
                      <a:endParaRPr kumimoji="0" lang="en-US" sz="1800" b="0" i="0" u="none" strike="noStrike" cap="none" normalizeH="0" baseline="0" dirty="0">
                        <a:ln>
                          <a:noFill/>
                        </a:ln>
                        <a:solidFill>
                          <a:srgbClr val="FFFFFF"/>
                        </a:solidFill>
                        <a:effectLst/>
                        <a:latin typeface="+mj-lt"/>
                        <a:ea typeface="ＭＳ Ｐゴシック" pitchFamily="34" charset="-128"/>
                      </a:endParaRPr>
                    </a:p>
                  </a:txBody>
                  <a:tcPr marL="91432" marR="91432" marT="45725" marB="45725" anchor="ctr" horzOverflow="overflow"/>
                </a:tc>
                <a:extLst>
                  <a:ext uri="{0D108BD9-81ED-4DB2-BD59-A6C34878D82A}">
                    <a16:rowId xmlns:a16="http://schemas.microsoft.com/office/drawing/2014/main" val="10000"/>
                  </a:ext>
                </a:extLst>
              </a:tr>
              <a:tr h="763865">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u="none" strike="noStrike" cap="none" normalizeH="0" baseline="0" dirty="0">
                          <a:ln>
                            <a:noFill/>
                          </a:ln>
                          <a:effectLst/>
                        </a:rPr>
                        <a:t>Revocable living trust</a:t>
                      </a:r>
                      <a:endParaRPr kumimoji="0" lang="en-US" sz="1800" b="0" i="0" u="none" strike="noStrike" cap="none" normalizeH="0" baseline="0" dirty="0">
                        <a:ln>
                          <a:noFill/>
                        </a:ln>
                        <a:solidFill>
                          <a:schemeClr val="accent6"/>
                        </a:solidFill>
                        <a:effectLst/>
                        <a:latin typeface="+mj-lt"/>
                        <a:ea typeface="ＭＳ Ｐゴシック" pitchFamily="34" charset="-128"/>
                      </a:endParaRPr>
                    </a:p>
                  </a:txBody>
                  <a:tcPr marL="91432" marR="91432" marT="45725" marB="45725" anchor="ctr" horzOverflow="overflow"/>
                </a:tc>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u="none" strike="noStrike" cap="none" normalizeH="0" baseline="0" dirty="0">
                          <a:ln>
                            <a:noFill/>
                          </a:ln>
                          <a:effectLst/>
                        </a:rPr>
                        <a:t>Transfers property outside of the probate system</a:t>
                      </a:r>
                      <a:endParaRPr kumimoji="0" lang="en-US" sz="1800" b="0" i="0" u="none" strike="noStrike" cap="none" normalizeH="0" baseline="0" dirty="0">
                        <a:ln>
                          <a:noFill/>
                        </a:ln>
                        <a:solidFill>
                          <a:srgbClr val="FFFFFF"/>
                        </a:solidFill>
                        <a:effectLst/>
                        <a:latin typeface="+mj-lt"/>
                        <a:ea typeface="ＭＳ Ｐゴシック" pitchFamily="34" charset="-128"/>
                      </a:endParaRPr>
                    </a:p>
                  </a:txBody>
                  <a:tcPr marL="91432" marR="91432" marT="45725" marB="45725" anchor="ctr" horzOverflow="overflow"/>
                </a:tc>
                <a:extLst>
                  <a:ext uri="{0D108BD9-81ED-4DB2-BD59-A6C34878D82A}">
                    <a16:rowId xmlns:a16="http://schemas.microsoft.com/office/drawing/2014/main" val="10001"/>
                  </a:ext>
                </a:extLst>
              </a:tr>
              <a:tr h="1091236">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u="none" strike="noStrike" cap="none" normalizeH="0" baseline="0" dirty="0">
                          <a:ln>
                            <a:noFill/>
                          </a:ln>
                          <a:effectLst/>
                        </a:rPr>
                        <a:t>Health-care proxy and advanced medical directive</a:t>
                      </a:r>
                      <a:endParaRPr kumimoji="0" lang="en-US" sz="1800" b="0" i="0" u="none" strike="noStrike" cap="none" normalizeH="0" baseline="0" dirty="0">
                        <a:ln>
                          <a:noFill/>
                        </a:ln>
                        <a:solidFill>
                          <a:schemeClr val="accent6"/>
                        </a:solidFill>
                        <a:effectLst/>
                        <a:latin typeface="+mj-lt"/>
                        <a:ea typeface="ＭＳ Ｐゴシック" pitchFamily="34" charset="-128"/>
                      </a:endParaRPr>
                    </a:p>
                  </a:txBody>
                  <a:tcPr marL="91432" marR="91432" marT="45725" marB="45725" anchor="ctr" horzOverflow="overflow"/>
                </a:tc>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u="none" strike="noStrike" cap="none" normalizeH="0" baseline="0" dirty="0">
                          <a:ln>
                            <a:noFill/>
                          </a:ln>
                          <a:effectLst/>
                        </a:rPr>
                        <a:t>Facilitate decisions around medical treatment or end-of-life wishes</a:t>
                      </a:r>
                      <a:endParaRPr kumimoji="0" lang="en-US" sz="1800" b="0" i="0" u="none" strike="noStrike" cap="none" normalizeH="0" baseline="0" dirty="0">
                        <a:ln>
                          <a:noFill/>
                        </a:ln>
                        <a:solidFill>
                          <a:srgbClr val="FFFFFF"/>
                        </a:solidFill>
                        <a:effectLst/>
                        <a:latin typeface="+mj-lt"/>
                        <a:ea typeface="ＭＳ Ｐゴシック" pitchFamily="34" charset="-128"/>
                      </a:endParaRPr>
                    </a:p>
                  </a:txBody>
                  <a:tcPr marL="91432" marR="91432" marT="45725" marB="45725" anchor="ctr" horzOverflow="overflow"/>
                </a:tc>
                <a:extLst>
                  <a:ext uri="{0D108BD9-81ED-4DB2-BD59-A6C34878D82A}">
                    <a16:rowId xmlns:a16="http://schemas.microsoft.com/office/drawing/2014/main" val="10002"/>
                  </a:ext>
                </a:extLst>
              </a:tr>
              <a:tr h="763865">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u="none" strike="noStrike" cap="none" normalizeH="0" baseline="0" dirty="0">
                          <a:ln>
                            <a:noFill/>
                          </a:ln>
                          <a:effectLst/>
                        </a:rPr>
                        <a:t>Power of attorney</a:t>
                      </a:r>
                      <a:endParaRPr kumimoji="0" lang="en-US" sz="1800" b="0" i="0" u="none" strike="noStrike" cap="none" normalizeH="0" baseline="0" dirty="0">
                        <a:ln>
                          <a:noFill/>
                        </a:ln>
                        <a:solidFill>
                          <a:schemeClr val="accent6"/>
                        </a:solidFill>
                        <a:effectLst/>
                        <a:latin typeface="+mj-lt"/>
                        <a:ea typeface="ＭＳ Ｐゴシック" pitchFamily="34" charset="-128"/>
                      </a:endParaRPr>
                    </a:p>
                  </a:txBody>
                  <a:tcPr marL="91432" marR="91432" marT="45725" marB="45725" anchor="ctr" horzOverflow="overflow"/>
                </a:tc>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u="none" strike="noStrike" cap="none" normalizeH="0" baseline="0" dirty="0">
                          <a:ln>
                            <a:noFill/>
                          </a:ln>
                          <a:effectLst/>
                        </a:rPr>
                        <a:t>Assigns decision-making responsibilities in case of unforeseen circumstances</a:t>
                      </a:r>
                      <a:endParaRPr kumimoji="0" lang="en-US" sz="1800" b="0" i="0" u="none" strike="noStrike" cap="none" normalizeH="0" baseline="0" dirty="0">
                        <a:ln>
                          <a:noFill/>
                        </a:ln>
                        <a:solidFill>
                          <a:srgbClr val="FFFFFF"/>
                        </a:solidFill>
                        <a:effectLst/>
                        <a:latin typeface="+mj-lt"/>
                        <a:ea typeface="ＭＳ Ｐゴシック" pitchFamily="34" charset="-128"/>
                      </a:endParaRPr>
                    </a:p>
                  </a:txBody>
                  <a:tcPr marL="91432" marR="91432" marT="45725" marB="45725" anchor="ctr" horzOverflow="overflow"/>
                </a:tc>
                <a:extLst>
                  <a:ext uri="{0D108BD9-81ED-4DB2-BD59-A6C34878D82A}">
                    <a16:rowId xmlns:a16="http://schemas.microsoft.com/office/drawing/2014/main" val="10003"/>
                  </a:ext>
                </a:extLst>
              </a:tr>
              <a:tr h="763865">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u="none" strike="noStrike" cap="none" normalizeH="0" baseline="0" dirty="0">
                          <a:ln>
                            <a:noFill/>
                          </a:ln>
                          <a:effectLst/>
                        </a:rPr>
                        <a:t>Guardianship</a:t>
                      </a:r>
                      <a:endParaRPr kumimoji="0" lang="en-US" sz="1800" b="0" i="0" u="none" strike="noStrike" cap="none" normalizeH="0" baseline="0" dirty="0">
                        <a:ln>
                          <a:noFill/>
                        </a:ln>
                        <a:solidFill>
                          <a:schemeClr val="accent6"/>
                        </a:solidFill>
                        <a:effectLst/>
                        <a:latin typeface="+mj-lt"/>
                        <a:ea typeface="ＭＳ Ｐゴシック" pitchFamily="34" charset="-128"/>
                      </a:endParaRPr>
                    </a:p>
                  </a:txBody>
                  <a:tcPr marL="91432" marR="91432" marT="45725" marB="45725" anchor="ctr" horzOverflow="overflow"/>
                </a:tc>
                <a:tc>
                  <a:txBody>
                    <a:bodyPr/>
                    <a:lstStyle/>
                    <a:p>
                      <a:pPr marL="0" marR="0" lvl="0" indent="0" algn="l" defTabSz="914400" rtl="0" eaLnBrk="1" fontAlgn="base" latinLnBrk="0" hangingPunct="1">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u="none" strike="noStrike" cap="none" normalizeH="0" baseline="0" dirty="0">
                          <a:ln>
                            <a:noFill/>
                          </a:ln>
                          <a:effectLst/>
                        </a:rPr>
                        <a:t>Planning for minors or other extended family members</a:t>
                      </a:r>
                      <a:endParaRPr kumimoji="0" lang="en-US" sz="1800" b="0" i="0" u="none" strike="noStrike" cap="none" normalizeH="0" baseline="0" dirty="0">
                        <a:ln>
                          <a:noFill/>
                        </a:ln>
                        <a:solidFill>
                          <a:srgbClr val="FFFFFF"/>
                        </a:solidFill>
                        <a:effectLst/>
                        <a:latin typeface="+mj-lt"/>
                        <a:ea typeface="ＭＳ Ｐゴシック" pitchFamily="34" charset="-128"/>
                      </a:endParaRPr>
                    </a:p>
                  </a:txBody>
                  <a:tcPr marL="91432" marR="91432" marT="45725" marB="45725" anchor="ctr" horzOverflow="overflow"/>
                </a:tc>
                <a:extLst>
                  <a:ext uri="{0D108BD9-81ED-4DB2-BD59-A6C34878D82A}">
                    <a16:rowId xmlns:a16="http://schemas.microsoft.com/office/drawing/2014/main" val="10004"/>
                  </a:ext>
                </a:extLst>
              </a:tr>
            </a:tbl>
          </a:graphicData>
        </a:graphic>
      </p:graphicFrame>
      <p:sp>
        <p:nvSpPr>
          <p:cNvPr id="5" name="Footer Placeholder 3">
            <a:extLst>
              <a:ext uri="{FF2B5EF4-FFF2-40B4-BE49-F238E27FC236}">
                <a16:creationId xmlns:a16="http://schemas.microsoft.com/office/drawing/2014/main" id="{C998BC7C-4643-4C6F-9792-012122768DB2}"/>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Aadhaar Card / PAN Card</a:t>
            </a:r>
          </a:p>
        </p:txBody>
      </p:sp>
      <p:sp>
        <p:nvSpPr>
          <p:cNvPr id="3" name="Content Placeholder 2"/>
          <p:cNvSpPr>
            <a:spLocks noGrp="1"/>
          </p:cNvSpPr>
          <p:nvPr>
            <p:ph idx="1"/>
          </p:nvPr>
        </p:nvSpPr>
        <p:spPr>
          <a:xfrm>
            <a:off x="1097280" y="1845734"/>
            <a:ext cx="6760180" cy="4023360"/>
          </a:xfrm>
        </p:spPr>
        <p:txBody>
          <a:bodyPr>
            <a:normAutofit lnSpcReduction="10000"/>
          </a:bodyPr>
          <a:lstStyle/>
          <a:p>
            <a:pPr>
              <a:buFont typeface="Arial" panose="020B0604020202020204" pitchFamily="34" charset="0"/>
              <a:buChar char="•"/>
            </a:pPr>
            <a:r>
              <a:rPr lang="en-US" dirty="0"/>
              <a:t> As per Unique Identification Authority of India(UIDAI), established under Aadhaar Act 2016, “US Citizen/NRI/OCI (Overseas Citizen of India) are </a:t>
            </a:r>
            <a:r>
              <a:rPr lang="en-US" u="sng" dirty="0">
                <a:solidFill>
                  <a:srgbClr val="FF0000"/>
                </a:solidFill>
              </a:rPr>
              <a:t>not eligible</a:t>
            </a:r>
            <a:r>
              <a:rPr lang="en-US" dirty="0"/>
              <a:t> to obtain Aadhaar  and hence are fully exempted to produce Aadhaar for any verification... NRI/OCI need not verify their bank account or PAN with Aadhaar. </a:t>
            </a:r>
          </a:p>
          <a:p>
            <a:pPr>
              <a:buFont typeface="Arial" panose="020B0604020202020204" pitchFamily="34" charset="0"/>
              <a:buChar char="•"/>
            </a:pPr>
            <a:r>
              <a:rPr lang="en-US" dirty="0"/>
              <a:t> If required, they may inform the service provider(s) that they being NRI/OCI are exempted from Aadhaar verification".  UIDAI clarified that it is </a:t>
            </a:r>
            <a:r>
              <a:rPr lang="en-US" dirty="0">
                <a:solidFill>
                  <a:srgbClr val="FF0000"/>
                </a:solidFill>
              </a:rPr>
              <a:t>NOT</a:t>
            </a:r>
            <a:r>
              <a:rPr lang="en-US" dirty="0"/>
              <a:t> mandatory for NRIs or OCIs holding accounts in India to get their Aadhaar card linked by the March 31 deadline.</a:t>
            </a:r>
          </a:p>
          <a:p>
            <a:pPr>
              <a:buFont typeface="Arial" panose="020B0604020202020204" pitchFamily="34" charset="0"/>
              <a:buChar char="•"/>
            </a:pPr>
            <a:r>
              <a:rPr lang="en-US" dirty="0">
                <a:solidFill>
                  <a:srgbClr val="00B050"/>
                </a:solidFill>
              </a:rPr>
              <a:t> You can have PAN card for Indian Income tax reporting purpose and for filing Indian Income tax Return. </a:t>
            </a:r>
          </a:p>
          <a:p>
            <a:pPr marL="0" indent="0">
              <a:buNone/>
            </a:pPr>
            <a:endParaRPr lang="en-US" dirty="0"/>
          </a:p>
        </p:txBody>
      </p:sp>
      <p:sp>
        <p:nvSpPr>
          <p:cNvPr id="7" name="Footer Placeholder 3"/>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pic>
        <p:nvPicPr>
          <p:cNvPr id="5" name="Content Placeholder 4">
            <a:extLst>
              <a:ext uri="{FF2B5EF4-FFF2-40B4-BE49-F238E27FC236}">
                <a16:creationId xmlns:a16="http://schemas.microsoft.com/office/drawing/2014/main" id="{95D844C1-43AB-4B0E-B426-1535B52B3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276" y="1845734"/>
            <a:ext cx="2994444" cy="3204201"/>
          </a:xfrm>
          <a:prstGeom prst="rect">
            <a:avLst/>
          </a:prstGeom>
        </p:spPr>
      </p:pic>
      <p:pic>
        <p:nvPicPr>
          <p:cNvPr id="6" name="Picture 5">
            <a:extLst>
              <a:ext uri="{FF2B5EF4-FFF2-40B4-BE49-F238E27FC236}">
                <a16:creationId xmlns:a16="http://schemas.microsoft.com/office/drawing/2014/main" id="{5CB41B33-CC66-4FFE-848A-777F8E77D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2776" y="4625102"/>
            <a:ext cx="3034760" cy="1585303"/>
          </a:xfrm>
          <a:prstGeom prst="rect">
            <a:avLst/>
          </a:prstGeom>
        </p:spPr>
      </p:pic>
    </p:spTree>
    <p:extLst>
      <p:ext uri="{BB962C8B-B14F-4D97-AF65-F5344CB8AC3E}">
        <p14:creationId xmlns:p14="http://schemas.microsoft.com/office/powerpoint/2010/main" val="369113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a:extLst>
              <a:ext uri="{FF2B5EF4-FFF2-40B4-BE49-F238E27FC236}">
                <a16:creationId xmlns:a16="http://schemas.microsoft.com/office/drawing/2014/main" id="{136BEE79-50F6-441E-833C-F8EC0A69BA0F}"/>
              </a:ext>
            </a:extLst>
          </p:cNvPr>
          <p:cNvSpPr>
            <a:spLocks noGrp="1" noChangeArrowheads="1"/>
          </p:cNvSpPr>
          <p:nvPr>
            <p:ph type="title"/>
          </p:nvPr>
        </p:nvSpPr>
        <p:spPr/>
        <p:txBody>
          <a:bodyPr>
            <a:normAutofit/>
          </a:bodyPr>
          <a:lstStyle/>
          <a:p>
            <a:pPr eaLnBrk="1" hangingPunct="1"/>
            <a:r>
              <a:rPr lang="en-US" altLang="en-US" dirty="0"/>
              <a:t>Planning for 2019 and beyond </a:t>
            </a:r>
          </a:p>
        </p:txBody>
      </p:sp>
      <p:sp>
        <p:nvSpPr>
          <p:cNvPr id="2" name="Content Placeholder 1">
            <a:extLst>
              <a:ext uri="{FF2B5EF4-FFF2-40B4-BE49-F238E27FC236}">
                <a16:creationId xmlns:a16="http://schemas.microsoft.com/office/drawing/2014/main" id="{657A915F-5842-DA4F-8828-77ADAB662691}"/>
              </a:ext>
            </a:extLst>
          </p:cNvPr>
          <p:cNvSpPr>
            <a:spLocks noGrp="1"/>
          </p:cNvSpPr>
          <p:nvPr>
            <p:ph idx="1"/>
          </p:nvPr>
        </p:nvSpPr>
        <p:spPr/>
        <p:txBody>
          <a:bodyPr>
            <a:normAutofit fontScale="62500" lnSpcReduction="20000"/>
          </a:bodyPr>
          <a:lstStyle/>
          <a:p>
            <a:pPr defTabSz="899320">
              <a:buFont typeface="Arial" panose="020B0604020202020204" pitchFamily="34" charset="0"/>
              <a:buChar char="•"/>
              <a:defRPr/>
            </a:pPr>
            <a:r>
              <a:rPr lang="en-US" altLang="en-US" sz="2800" dirty="0">
                <a:ea typeface="ＭＳ Ｐゴシック" charset="-128"/>
              </a:rPr>
              <a:t> The </a:t>
            </a:r>
            <a:r>
              <a:rPr lang="en-US" altLang="en-US" sz="2800" i="1" dirty="0">
                <a:ea typeface="ＭＳ Ｐゴシック" charset="-128"/>
              </a:rPr>
              <a:t>Tax Cuts and Jobs Act </a:t>
            </a:r>
            <a:r>
              <a:rPr lang="en-US" altLang="en-US" sz="2800" dirty="0">
                <a:ea typeface="ＭＳ Ｐゴシック" charset="-128"/>
              </a:rPr>
              <a:t>represents the most sweeping changes to the tax code in decades</a:t>
            </a:r>
          </a:p>
          <a:p>
            <a:pPr defTabSz="899320">
              <a:buFont typeface="Arial" panose="020B0604020202020204" pitchFamily="34" charset="0"/>
              <a:buChar char="•"/>
              <a:defRPr/>
            </a:pPr>
            <a:r>
              <a:rPr lang="en-US" altLang="ja-JP" sz="2800" dirty="0">
                <a:ea typeface="ＭＳ Ｐゴシック" charset="-128"/>
              </a:rPr>
              <a:t> Careful attention must be made to determine the impact on your financial situation</a:t>
            </a:r>
          </a:p>
          <a:p>
            <a:pPr defTabSz="899320">
              <a:buFont typeface="Arial" panose="020B0604020202020204" pitchFamily="34" charset="0"/>
              <a:buChar char="•"/>
              <a:defRPr/>
            </a:pPr>
            <a:r>
              <a:rPr lang="en-US" altLang="en-US" sz="2800" dirty="0">
                <a:ea typeface="ＭＳ Ｐゴシック" charset="-128"/>
              </a:rPr>
              <a:t> Work with professionals to assess income and estate tax planning strategies</a:t>
            </a:r>
          </a:p>
          <a:p>
            <a:pPr>
              <a:spcAft>
                <a:spcPts val="600"/>
              </a:spcAft>
              <a:buFont typeface="Arial" panose="020B0604020202020204" pitchFamily="34" charset="0"/>
              <a:buChar char="•"/>
            </a:pPr>
            <a:r>
              <a:rPr lang="en-US" sz="2800" dirty="0"/>
              <a:t> Guidance needed on Sec. 199A (pass-through deduction)</a:t>
            </a:r>
          </a:p>
          <a:p>
            <a:pPr lvl="1">
              <a:spcAft>
                <a:spcPts val="1800"/>
              </a:spcAft>
              <a:buFont typeface="Arial" panose="020B0604020202020204" pitchFamily="34" charset="0"/>
              <a:buChar char="•"/>
            </a:pPr>
            <a:r>
              <a:rPr lang="en-US" sz="2900" dirty="0"/>
              <a:t>Definitions: qualified business income; qualified trade/business; small business</a:t>
            </a:r>
          </a:p>
          <a:p>
            <a:pPr>
              <a:spcAft>
                <a:spcPts val="1800"/>
              </a:spcAft>
              <a:buFont typeface="Arial" panose="020B0604020202020204" pitchFamily="34" charset="0"/>
              <a:buChar char="•"/>
            </a:pPr>
            <a:r>
              <a:rPr lang="en-US" sz="2800" dirty="0"/>
              <a:t> Effect of corporate rate reduction to 21% on choice of entity</a:t>
            </a:r>
          </a:p>
          <a:p>
            <a:pPr lvl="1"/>
            <a:r>
              <a:rPr lang="en-US" sz="2900" dirty="0"/>
              <a:t>Re-examine entity choice: S-Corp v. LLC v. C-Corp</a:t>
            </a:r>
          </a:p>
          <a:p>
            <a:pPr lvl="1"/>
            <a:r>
              <a:rPr lang="en-US" sz="2900" dirty="0"/>
              <a:t>Always conduct annual meetings and memorialize in writing business decisions</a:t>
            </a:r>
          </a:p>
          <a:p>
            <a:pPr lvl="2"/>
            <a:r>
              <a:rPr lang="en-US" sz="2900" dirty="0"/>
              <a:t>Ratify tax planning decisions </a:t>
            </a:r>
          </a:p>
          <a:p>
            <a:pPr lvl="2"/>
            <a:r>
              <a:rPr lang="en-US" sz="2900" dirty="0"/>
              <a:t>Helps secure entity level liability protection</a:t>
            </a:r>
          </a:p>
          <a:p>
            <a:pPr lvl="2"/>
            <a:r>
              <a:rPr lang="en-US" sz="2900" dirty="0"/>
              <a:t>Revisit regularly partnership and shareholder agreements</a:t>
            </a:r>
          </a:p>
          <a:p>
            <a:pPr>
              <a:spcAft>
                <a:spcPts val="1800"/>
              </a:spcAft>
              <a:buFont typeface="Arial" panose="020B0604020202020204" pitchFamily="34" charset="0"/>
              <a:buChar char="•"/>
            </a:pPr>
            <a:endParaRPr lang="en-US" dirty="0"/>
          </a:p>
          <a:p>
            <a:pPr>
              <a:spcAft>
                <a:spcPts val="1800"/>
              </a:spcAft>
              <a:buFont typeface="Arial" panose="020B0604020202020204" pitchFamily="34" charset="0"/>
              <a:buChar char="•"/>
            </a:pPr>
            <a:endParaRPr lang="en-US" dirty="0"/>
          </a:p>
          <a:p>
            <a:pPr defTabSz="899320">
              <a:buFont typeface="Arial" panose="020B0604020202020204" pitchFamily="34" charset="0"/>
              <a:buChar char="•"/>
              <a:defRPr/>
            </a:pPr>
            <a:endParaRPr lang="en-US" altLang="en-US" sz="2800" dirty="0">
              <a:ea typeface="ＭＳ Ｐゴシック" charset="-128"/>
            </a:endParaRPr>
          </a:p>
          <a:p>
            <a:pPr defTabSz="899320">
              <a:buFont typeface="Arial" panose="020B0604020202020204" pitchFamily="34" charset="0"/>
              <a:buChar char="•"/>
              <a:defRPr/>
            </a:pPr>
            <a:endParaRPr lang="en-US" sz="2800" dirty="0">
              <a:ea typeface="ＭＳ Ｐゴシック" charset="-128"/>
            </a:endParaRPr>
          </a:p>
        </p:txBody>
      </p:sp>
      <p:sp>
        <p:nvSpPr>
          <p:cNvPr id="5" name="Footer Placeholder 3">
            <a:extLst>
              <a:ext uri="{FF2B5EF4-FFF2-40B4-BE49-F238E27FC236}">
                <a16:creationId xmlns:a16="http://schemas.microsoft.com/office/drawing/2014/main" id="{37988A2B-618B-4C95-9F14-37DBDFE73500}"/>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22659F"/>
                </a:solidFill>
              </a:rPr>
              <a:t>Planning Opportunities</a:t>
            </a:r>
          </a:p>
        </p:txBody>
      </p:sp>
      <p:sp>
        <p:nvSpPr>
          <p:cNvPr id="6" name="Rectangle 5"/>
          <p:cNvSpPr/>
          <p:nvPr/>
        </p:nvSpPr>
        <p:spPr>
          <a:xfrm>
            <a:off x="839756" y="2641922"/>
            <a:ext cx="2189458" cy="265786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156116" y="2641922"/>
            <a:ext cx="2618598" cy="265786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899847" y="2641921"/>
            <a:ext cx="2627444" cy="265786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942392" y="2825166"/>
            <a:ext cx="1953457" cy="1938992"/>
          </a:xfrm>
          <a:prstGeom prst="rect">
            <a:avLst/>
          </a:prstGeom>
          <a:noFill/>
          <a:effectLst/>
        </p:spPr>
        <p:txBody>
          <a:bodyPr wrap="square" rtlCol="0">
            <a:spAutoFit/>
          </a:bodyPr>
          <a:lstStyle/>
          <a:p>
            <a:r>
              <a:rPr lang="en-US" sz="2000" b="1" dirty="0">
                <a:solidFill>
                  <a:schemeClr val="bg1"/>
                </a:solidFill>
                <a:latin typeface="ArialBold" charset="0"/>
                <a:ea typeface="ArialBold" charset="0"/>
                <a:cs typeface="ArialBold" charset="0"/>
              </a:rPr>
              <a:t>Complicated ?</a:t>
            </a:r>
          </a:p>
          <a:p>
            <a:endParaRPr lang="en-US" sz="2000" b="1" dirty="0">
              <a:solidFill>
                <a:schemeClr val="bg1"/>
              </a:solidFill>
              <a:latin typeface="ArialBold" charset="0"/>
              <a:ea typeface="ArialBold" charset="0"/>
              <a:cs typeface="ArialBold" charset="0"/>
            </a:endParaRPr>
          </a:p>
          <a:p>
            <a:r>
              <a:rPr lang="en-US" sz="2000" b="1" dirty="0">
                <a:solidFill>
                  <a:schemeClr val="bg1"/>
                </a:solidFill>
                <a:latin typeface="ArialBold" charset="0"/>
                <a:ea typeface="ArialBold" charset="0"/>
                <a:cs typeface="ArialBold" charset="0"/>
              </a:rPr>
              <a:t>Complexity = possible savings opportunities</a:t>
            </a:r>
          </a:p>
        </p:txBody>
      </p:sp>
      <p:sp>
        <p:nvSpPr>
          <p:cNvPr id="13" name="TextBox 12"/>
          <p:cNvSpPr txBox="1"/>
          <p:nvPr/>
        </p:nvSpPr>
        <p:spPr>
          <a:xfrm>
            <a:off x="3289481" y="2825166"/>
            <a:ext cx="2224966" cy="1938992"/>
          </a:xfrm>
          <a:prstGeom prst="rect">
            <a:avLst/>
          </a:prstGeom>
          <a:noFill/>
          <a:effectLst/>
        </p:spPr>
        <p:txBody>
          <a:bodyPr wrap="square" rtlCol="0">
            <a:spAutoFit/>
          </a:bodyPr>
          <a:lstStyle/>
          <a:p>
            <a:r>
              <a:rPr lang="en-US" sz="2000" b="1" dirty="0">
                <a:solidFill>
                  <a:schemeClr val="bg1"/>
                </a:solidFill>
                <a:latin typeface="ArialBold" charset="0"/>
                <a:ea typeface="ArialBold" charset="0"/>
                <a:cs typeface="ArialBold" charset="0"/>
              </a:rPr>
              <a:t>Take advantage of tax cut  and tax saving options made available to you under TCJA</a:t>
            </a:r>
          </a:p>
        </p:txBody>
      </p:sp>
      <p:sp>
        <p:nvSpPr>
          <p:cNvPr id="14" name="TextBox 13"/>
          <p:cNvSpPr txBox="1"/>
          <p:nvPr/>
        </p:nvSpPr>
        <p:spPr>
          <a:xfrm>
            <a:off x="6025979" y="2825166"/>
            <a:ext cx="2359101" cy="1938992"/>
          </a:xfrm>
          <a:prstGeom prst="rect">
            <a:avLst/>
          </a:prstGeom>
          <a:noFill/>
          <a:effectLst/>
        </p:spPr>
        <p:txBody>
          <a:bodyPr wrap="square" rtlCol="0">
            <a:spAutoFit/>
          </a:bodyPr>
          <a:lstStyle/>
          <a:p>
            <a:r>
              <a:rPr lang="en-US" sz="2000" b="1" dirty="0">
                <a:solidFill>
                  <a:schemeClr val="bg1"/>
                </a:solidFill>
                <a:latin typeface="ArialBold" charset="0"/>
                <a:ea typeface="ArialBold" charset="0"/>
                <a:cs typeface="ArialBold" charset="0"/>
              </a:rPr>
              <a:t>A CPA can provide both tax &amp; wealth planning</a:t>
            </a:r>
          </a:p>
          <a:p>
            <a:r>
              <a:rPr lang="en-US" sz="2000" b="1" dirty="0">
                <a:solidFill>
                  <a:schemeClr val="bg1"/>
                </a:solidFill>
                <a:latin typeface="ArialBold" charset="0"/>
                <a:ea typeface="ArialBold" charset="0"/>
                <a:cs typeface="ArialBold" charset="0"/>
              </a:rPr>
              <a:t>help so its up to you take advantage.  </a:t>
            </a:r>
          </a:p>
        </p:txBody>
      </p:sp>
      <p:pic>
        <p:nvPicPr>
          <p:cNvPr id="11" name="Picture 10">
            <a:extLst>
              <a:ext uri="{FF2B5EF4-FFF2-40B4-BE49-F238E27FC236}">
                <a16:creationId xmlns:a16="http://schemas.microsoft.com/office/drawing/2014/main" id="{2D5FE6BD-05A9-427A-A59C-2D13BEB14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656" y="2641921"/>
            <a:ext cx="2143125" cy="2143125"/>
          </a:xfrm>
          <a:prstGeom prst="rect">
            <a:avLst/>
          </a:prstGeom>
        </p:spPr>
      </p:pic>
      <p:sp>
        <p:nvSpPr>
          <p:cNvPr id="15" name="Footer Placeholder 3">
            <a:extLst>
              <a:ext uri="{FF2B5EF4-FFF2-40B4-BE49-F238E27FC236}">
                <a16:creationId xmlns:a16="http://schemas.microsoft.com/office/drawing/2014/main" id="{393622EF-30EA-4F7C-8646-6EF12862CC71}"/>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extLst>
      <p:ext uri="{BB962C8B-B14F-4D97-AF65-F5344CB8AC3E}">
        <p14:creationId xmlns:p14="http://schemas.microsoft.com/office/powerpoint/2010/main" val="184963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Who must file form 114 – failure to file and voluntarily disclosure</a:t>
            </a:r>
          </a:p>
        </p:txBody>
      </p:sp>
      <p:sp>
        <p:nvSpPr>
          <p:cNvPr id="3" name="Content Placeholder 2"/>
          <p:cNvSpPr>
            <a:spLocks noGrp="1"/>
          </p:cNvSpPr>
          <p:nvPr>
            <p:ph idx="1"/>
          </p:nvPr>
        </p:nvSpPr>
        <p:spPr>
          <a:xfrm>
            <a:off x="648586" y="1828799"/>
            <a:ext cx="11068493" cy="4497573"/>
          </a:xfrm>
        </p:spPr>
        <p:txBody>
          <a:bodyPr>
            <a:normAutofit fontScale="92500" lnSpcReduction="10000"/>
          </a:bodyPr>
          <a:lstStyle/>
          <a:p>
            <a:pPr marL="0" indent="0">
              <a:buNone/>
            </a:pPr>
            <a:r>
              <a:rPr lang="en-US" dirty="0"/>
              <a:t>US laws impose an obligation on the US person to file </a:t>
            </a:r>
            <a:r>
              <a:rPr lang="en-US" dirty="0">
                <a:hlinkClick r:id="rId2" action="ppaction://hlinkfile"/>
              </a:rPr>
              <a:t>FBAR FinCEN Form 114</a:t>
            </a:r>
            <a:r>
              <a:rPr lang="en-US" dirty="0"/>
              <a:t> and </a:t>
            </a:r>
            <a:r>
              <a:rPr lang="en-US" dirty="0">
                <a:hlinkClick r:id="rId3" action="ppaction://hlinkfile"/>
              </a:rPr>
              <a:t>Form 8938 – Statement of Specified Foreign Financial Assets</a:t>
            </a:r>
            <a:endParaRPr lang="en-US" dirty="0"/>
          </a:p>
          <a:p>
            <a:pPr marL="514350" indent="-514350">
              <a:buFont typeface="+mj-lt"/>
              <a:buAutoNum type="arabicPeriod"/>
            </a:pPr>
            <a:r>
              <a:rPr lang="en-US" dirty="0"/>
              <a:t>United States persons with financial interest in or signature authority over at least one financial account located outside of the United State; and</a:t>
            </a:r>
          </a:p>
          <a:p>
            <a:pPr marL="514350" indent="-514350">
              <a:buFont typeface="+mj-lt"/>
              <a:buAutoNum type="arabicPeriod"/>
            </a:pPr>
            <a:r>
              <a:rPr lang="en-US" dirty="0"/>
              <a:t>The aggregate value of all foreign financial accounts exceeded $10,000 at any time during the calendar year reported.</a:t>
            </a:r>
          </a:p>
          <a:p>
            <a:pPr marL="0" indent="0">
              <a:buNone/>
            </a:pPr>
            <a:r>
              <a:rPr lang="en-US" dirty="0"/>
              <a:t>FBAR - a calendar year report, must be filed electronically by April 15</a:t>
            </a:r>
            <a:r>
              <a:rPr lang="en-US" baseline="30000" dirty="0"/>
              <a:t>th</a:t>
            </a:r>
            <a:r>
              <a:rPr lang="en-US" dirty="0"/>
              <a:t> through FinCEN’s BSA E-Filing System.</a:t>
            </a:r>
          </a:p>
          <a:p>
            <a:pPr marL="0" indent="0">
              <a:buNone/>
            </a:pPr>
            <a:r>
              <a:rPr lang="en-US" dirty="0"/>
              <a:t>Similar to tax return- </a:t>
            </a:r>
            <a:r>
              <a:rPr lang="en-US" u="sng" dirty="0"/>
              <a:t>six months </a:t>
            </a:r>
            <a:r>
              <a:rPr lang="en-US" dirty="0"/>
              <a:t>extension to file FBAR is available.  </a:t>
            </a:r>
          </a:p>
          <a:p>
            <a:pPr marL="0" indent="0">
              <a:buNone/>
            </a:pPr>
            <a:r>
              <a:rPr lang="en-US" dirty="0"/>
              <a:t>Questions on Schedule B of Form 1040 - ask about your Foreign Bank Account &amp; FBAR filing</a:t>
            </a:r>
          </a:p>
          <a:p>
            <a:pPr marL="0" indent="0">
              <a:buNone/>
            </a:pPr>
            <a:r>
              <a:rPr lang="en-US" b="1" dirty="0">
                <a:solidFill>
                  <a:srgbClr val="FF0000"/>
                </a:solidFill>
              </a:rPr>
              <a:t>2019 FBAR Update: No New Rules but Enforcement Threat Looms.</a:t>
            </a:r>
          </a:p>
          <a:p>
            <a:pPr marL="0" indent="0">
              <a:buNone/>
            </a:pPr>
            <a:r>
              <a:rPr lang="en-US" dirty="0"/>
              <a:t>If IRS sends you letter and ask you to file - Civil penalty assessment:</a:t>
            </a:r>
          </a:p>
          <a:p>
            <a:pPr lvl="1"/>
            <a:r>
              <a:rPr lang="en-US" dirty="0"/>
              <a:t>If non-willful, up to $10,000 per violation; </a:t>
            </a:r>
          </a:p>
          <a:p>
            <a:pPr lvl="1"/>
            <a:r>
              <a:rPr lang="en-US" dirty="0"/>
              <a:t>If willful, up to the greater of $100,000 or 50% of the account balances and criminal penalties may also apply.</a:t>
            </a:r>
          </a:p>
        </p:txBody>
      </p:sp>
      <p:sp>
        <p:nvSpPr>
          <p:cNvPr id="5" name="Footer Placeholder 3">
            <a:extLst>
              <a:ext uri="{FF2B5EF4-FFF2-40B4-BE49-F238E27FC236}">
                <a16:creationId xmlns:a16="http://schemas.microsoft.com/office/drawing/2014/main" id="{78B48F56-3B04-45FB-9EEE-E3D7C2087C76}"/>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extLst>
      <p:ext uri="{BB962C8B-B14F-4D97-AF65-F5344CB8AC3E}">
        <p14:creationId xmlns:p14="http://schemas.microsoft.com/office/powerpoint/2010/main" val="121065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if you failed to file FBAR?</a:t>
            </a:r>
            <a:br>
              <a:rPr lang="en-US" dirty="0"/>
            </a:br>
            <a:r>
              <a:rPr lang="en-US" dirty="0"/>
              <a:t>Taxpayer Voluntarily Disclose</a:t>
            </a:r>
          </a:p>
        </p:txBody>
      </p:sp>
      <p:sp>
        <p:nvSpPr>
          <p:cNvPr id="3" name="Content Placeholder 2"/>
          <p:cNvSpPr>
            <a:spLocks noGrp="1"/>
          </p:cNvSpPr>
          <p:nvPr>
            <p:ph idx="1"/>
          </p:nvPr>
        </p:nvSpPr>
        <p:spPr/>
        <p:txBody>
          <a:bodyPr>
            <a:normAutofit/>
          </a:bodyPr>
          <a:lstStyle/>
          <a:p>
            <a:r>
              <a:rPr lang="en-US" sz="2400" dirty="0">
                <a:solidFill>
                  <a:srgbClr val="FF0000"/>
                </a:solidFill>
              </a:rPr>
              <a:t>Offshore Voluntary Disclosure Program (OVDP)</a:t>
            </a:r>
            <a:r>
              <a:rPr lang="en-US" sz="2400" dirty="0"/>
              <a:t>: - </a:t>
            </a:r>
            <a:r>
              <a:rPr lang="en-US" sz="2400" dirty="0">
                <a:solidFill>
                  <a:srgbClr val="FF0000"/>
                </a:solidFill>
              </a:rPr>
              <a:t>ENDED  on Sept 28, 2018</a:t>
            </a:r>
            <a:endParaRPr lang="en-US" sz="2400" dirty="0"/>
          </a:p>
          <a:p>
            <a:pPr lvl="1"/>
            <a:r>
              <a:rPr lang="en-US" sz="2400" dirty="0"/>
              <a:t>The IRS claims -  Since the launch of the program, taxpayers with undisclosed offshore accounts have paid a total of $11.1 billion in back taxes, interest, and penalties.</a:t>
            </a:r>
          </a:p>
          <a:p>
            <a:pPr marL="201168" lvl="1" indent="0">
              <a:buNone/>
            </a:pPr>
            <a:endParaRPr lang="en-US" dirty="0"/>
          </a:p>
          <a:p>
            <a:r>
              <a:rPr lang="en-US" dirty="0">
                <a:solidFill>
                  <a:srgbClr val="00B050"/>
                </a:solidFill>
              </a:rPr>
              <a:t>Streamlined Domestic Offshore Procedures (SDOP)- Open Currently – File delinquent FBAR, File Amended returns, pay back taxes with interest and penalty by including overseas income  </a:t>
            </a:r>
          </a:p>
          <a:p>
            <a:r>
              <a:rPr lang="en-US" dirty="0">
                <a:solidFill>
                  <a:srgbClr val="00B050"/>
                </a:solidFill>
              </a:rPr>
              <a:t>      *** if non willful claim is accepted by IRS- FBAR Penalty is only 5% of highest account           	balance </a:t>
            </a:r>
          </a:p>
          <a:p>
            <a:r>
              <a:rPr lang="en-US" b="1" dirty="0"/>
              <a:t> If IRS finds - failure to file was willful and  rejects  your request, it may open audit or assign case for Criminal investigation. </a:t>
            </a:r>
          </a:p>
          <a:p>
            <a:endParaRPr lang="en-US" dirty="0"/>
          </a:p>
          <a:p>
            <a:endParaRPr lang="en-US" dirty="0"/>
          </a:p>
        </p:txBody>
      </p:sp>
      <p:sp>
        <p:nvSpPr>
          <p:cNvPr id="5" name="Footer Placeholder 3">
            <a:extLst>
              <a:ext uri="{FF2B5EF4-FFF2-40B4-BE49-F238E27FC236}">
                <a16:creationId xmlns:a16="http://schemas.microsoft.com/office/drawing/2014/main" id="{E5334072-7DC1-4E26-9E66-B077048F18EC}"/>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extLst>
      <p:ext uri="{BB962C8B-B14F-4D97-AF65-F5344CB8AC3E}">
        <p14:creationId xmlns:p14="http://schemas.microsoft.com/office/powerpoint/2010/main" val="371753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Financial Assets-Reporting Form 8938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8413223"/>
              </p:ext>
            </p:extLst>
          </p:nvPr>
        </p:nvGraphicFramePr>
        <p:xfrm>
          <a:off x="1307806" y="1846264"/>
          <a:ext cx="9847874" cy="4012276"/>
        </p:xfrm>
        <a:graphic>
          <a:graphicData uri="http://schemas.openxmlformats.org/drawingml/2006/table">
            <a:tbl>
              <a:tblPr firstRow="1" bandRow="1">
                <a:tableStyleId>{5C22544A-7EE6-4342-B048-85BDC9FD1C3A}</a:tableStyleId>
              </a:tblPr>
              <a:tblGrid>
                <a:gridCol w="4376833">
                  <a:extLst>
                    <a:ext uri="{9D8B030D-6E8A-4147-A177-3AD203B41FA5}">
                      <a16:colId xmlns:a16="http://schemas.microsoft.com/office/drawing/2014/main" val="20000"/>
                    </a:ext>
                  </a:extLst>
                </a:gridCol>
                <a:gridCol w="3100256">
                  <a:extLst>
                    <a:ext uri="{9D8B030D-6E8A-4147-A177-3AD203B41FA5}">
                      <a16:colId xmlns:a16="http://schemas.microsoft.com/office/drawing/2014/main" val="20001"/>
                    </a:ext>
                  </a:extLst>
                </a:gridCol>
                <a:gridCol w="2370785">
                  <a:extLst>
                    <a:ext uri="{9D8B030D-6E8A-4147-A177-3AD203B41FA5}">
                      <a16:colId xmlns:a16="http://schemas.microsoft.com/office/drawing/2014/main" val="20002"/>
                    </a:ext>
                  </a:extLst>
                </a:gridCol>
              </a:tblGrid>
              <a:tr h="1327591">
                <a:tc>
                  <a:txBody>
                    <a:bodyPr/>
                    <a:lstStyle/>
                    <a:p>
                      <a:r>
                        <a:rPr lang="en-US" dirty="0"/>
                        <a:t>Marital Status</a:t>
                      </a:r>
                    </a:p>
                  </a:txBody>
                  <a:tcPr marL="83820" marR="83820">
                    <a:solidFill>
                      <a:schemeClr val="bg2">
                        <a:lumMod val="25000"/>
                      </a:schemeClr>
                    </a:solidFill>
                  </a:tcPr>
                </a:tc>
                <a:tc>
                  <a:txBody>
                    <a:bodyPr/>
                    <a:lstStyle/>
                    <a:p>
                      <a:r>
                        <a:rPr lang="en-US" dirty="0"/>
                        <a:t>Year-end Aggregate Value of All Specified Foreign Financial Assets Exceeds:</a:t>
                      </a:r>
                    </a:p>
                  </a:txBody>
                  <a:tcPr marL="83820" marR="83820">
                    <a:solidFill>
                      <a:schemeClr val="bg2">
                        <a:lumMod val="25000"/>
                      </a:schemeClr>
                    </a:solidFill>
                  </a:tcPr>
                </a:tc>
                <a:tc>
                  <a:txBody>
                    <a:bodyPr/>
                    <a:lstStyle/>
                    <a:p>
                      <a:r>
                        <a:rPr lang="en-US" dirty="0">
                          <a:solidFill>
                            <a:srgbClr val="FF0000"/>
                          </a:solidFill>
                        </a:rPr>
                        <a:t>Any time during the year Balance Exceeds</a:t>
                      </a:r>
                      <a:r>
                        <a:rPr lang="en-US" dirty="0"/>
                        <a:t>:</a:t>
                      </a:r>
                    </a:p>
                  </a:txBody>
                  <a:tcPr marL="83820" marR="83820">
                    <a:solidFill>
                      <a:schemeClr val="bg2">
                        <a:lumMod val="25000"/>
                      </a:schemeClr>
                    </a:solidFill>
                  </a:tcPr>
                </a:tc>
                <a:extLst>
                  <a:ext uri="{0D108BD9-81ED-4DB2-BD59-A6C34878D82A}">
                    <a16:rowId xmlns:a16="http://schemas.microsoft.com/office/drawing/2014/main" val="10000"/>
                  </a:ext>
                </a:extLst>
              </a:tr>
              <a:tr h="538412">
                <a:tc>
                  <a:txBody>
                    <a:bodyPr/>
                    <a:lstStyle/>
                    <a:p>
                      <a:r>
                        <a:rPr lang="en-US" dirty="0"/>
                        <a:t>Single or MFS living in the US</a:t>
                      </a:r>
                    </a:p>
                  </a:txBody>
                  <a:tcPr marL="83820" marR="83820"/>
                </a:tc>
                <a:tc>
                  <a:txBody>
                    <a:bodyPr/>
                    <a:lstStyle/>
                    <a:p>
                      <a:r>
                        <a:rPr lang="en-US" dirty="0"/>
                        <a:t>$50,000</a:t>
                      </a:r>
                    </a:p>
                  </a:txBody>
                  <a:tcPr marL="83820" marR="83820"/>
                </a:tc>
                <a:tc>
                  <a:txBody>
                    <a:bodyPr/>
                    <a:lstStyle/>
                    <a:p>
                      <a:r>
                        <a:rPr lang="en-US" dirty="0"/>
                        <a:t>$75,000</a:t>
                      </a:r>
                    </a:p>
                  </a:txBody>
                  <a:tcPr marL="83820" marR="83820"/>
                </a:tc>
                <a:extLst>
                  <a:ext uri="{0D108BD9-81ED-4DB2-BD59-A6C34878D82A}">
                    <a16:rowId xmlns:a16="http://schemas.microsoft.com/office/drawing/2014/main" val="10001"/>
                  </a:ext>
                </a:extLst>
              </a:tr>
              <a:tr h="538412">
                <a:tc>
                  <a:txBody>
                    <a:bodyPr/>
                    <a:lstStyle/>
                    <a:p>
                      <a:r>
                        <a:rPr lang="en-US" dirty="0"/>
                        <a:t>MFJ,</a:t>
                      </a:r>
                      <a:r>
                        <a:rPr lang="en-US" baseline="0" dirty="0"/>
                        <a:t> living in the US</a:t>
                      </a:r>
                      <a:endParaRPr lang="en-US" dirty="0"/>
                    </a:p>
                  </a:txBody>
                  <a:tcPr marL="83820" marR="83820"/>
                </a:tc>
                <a:tc>
                  <a:txBody>
                    <a:bodyPr/>
                    <a:lstStyle/>
                    <a:p>
                      <a:r>
                        <a:rPr lang="en-US" dirty="0"/>
                        <a:t>$100,000</a:t>
                      </a:r>
                    </a:p>
                  </a:txBody>
                  <a:tcPr marL="83820" marR="83820"/>
                </a:tc>
                <a:tc>
                  <a:txBody>
                    <a:bodyPr/>
                    <a:lstStyle/>
                    <a:p>
                      <a:r>
                        <a:rPr lang="en-US" dirty="0"/>
                        <a:t>$150,000</a:t>
                      </a:r>
                    </a:p>
                  </a:txBody>
                  <a:tcPr marL="83820" marR="83820"/>
                </a:tc>
                <a:extLst>
                  <a:ext uri="{0D108BD9-81ED-4DB2-BD59-A6C34878D82A}">
                    <a16:rowId xmlns:a16="http://schemas.microsoft.com/office/drawing/2014/main" val="10002"/>
                  </a:ext>
                </a:extLst>
              </a:tr>
              <a:tr h="531037">
                <a:tc>
                  <a:txBody>
                    <a:bodyPr/>
                    <a:lstStyle/>
                    <a:p>
                      <a:endParaRPr lang="en-US" sz="1000" dirty="0"/>
                    </a:p>
                  </a:txBody>
                  <a:tcPr marL="83820" marR="83820">
                    <a:solidFill>
                      <a:schemeClr val="bg2">
                        <a:lumMod val="25000"/>
                      </a:schemeClr>
                    </a:solidFill>
                  </a:tcPr>
                </a:tc>
                <a:tc>
                  <a:txBody>
                    <a:bodyPr/>
                    <a:lstStyle/>
                    <a:p>
                      <a:endParaRPr lang="en-US" dirty="0"/>
                    </a:p>
                  </a:txBody>
                  <a:tcPr marL="83820" marR="83820">
                    <a:solidFill>
                      <a:schemeClr val="bg2">
                        <a:lumMod val="25000"/>
                      </a:schemeClr>
                    </a:solidFill>
                  </a:tcPr>
                </a:tc>
                <a:tc>
                  <a:txBody>
                    <a:bodyPr/>
                    <a:lstStyle/>
                    <a:p>
                      <a:endParaRPr lang="en-US" dirty="0"/>
                    </a:p>
                  </a:txBody>
                  <a:tcPr marL="83820" marR="83820">
                    <a:solidFill>
                      <a:schemeClr val="bg2">
                        <a:lumMod val="25000"/>
                      </a:schemeClr>
                    </a:solidFill>
                  </a:tcPr>
                </a:tc>
                <a:extLst>
                  <a:ext uri="{0D108BD9-81ED-4DB2-BD59-A6C34878D82A}">
                    <a16:rowId xmlns:a16="http://schemas.microsoft.com/office/drawing/2014/main" val="10003"/>
                  </a:ext>
                </a:extLst>
              </a:tr>
              <a:tr h="538412">
                <a:tc>
                  <a:txBody>
                    <a:bodyPr/>
                    <a:lstStyle/>
                    <a:p>
                      <a:r>
                        <a:rPr lang="en-US" dirty="0"/>
                        <a:t>Single</a:t>
                      </a:r>
                      <a:r>
                        <a:rPr lang="en-US" baseline="0" dirty="0"/>
                        <a:t> or MFS living outside the US</a:t>
                      </a:r>
                      <a:endParaRPr lang="en-US" dirty="0"/>
                    </a:p>
                  </a:txBody>
                  <a:tcPr marL="83820" marR="83820"/>
                </a:tc>
                <a:tc>
                  <a:txBody>
                    <a:bodyPr/>
                    <a:lstStyle/>
                    <a:p>
                      <a:r>
                        <a:rPr lang="en-US" dirty="0"/>
                        <a:t>$200,000</a:t>
                      </a:r>
                    </a:p>
                  </a:txBody>
                  <a:tcPr marL="83820" marR="83820"/>
                </a:tc>
                <a:tc>
                  <a:txBody>
                    <a:bodyPr/>
                    <a:lstStyle/>
                    <a:p>
                      <a:r>
                        <a:rPr lang="en-US" dirty="0"/>
                        <a:t>$300,000</a:t>
                      </a:r>
                    </a:p>
                  </a:txBody>
                  <a:tcPr marL="83820" marR="83820"/>
                </a:tc>
                <a:extLst>
                  <a:ext uri="{0D108BD9-81ED-4DB2-BD59-A6C34878D82A}">
                    <a16:rowId xmlns:a16="http://schemas.microsoft.com/office/drawing/2014/main" val="10004"/>
                  </a:ext>
                </a:extLst>
              </a:tr>
              <a:tr h="538412">
                <a:tc>
                  <a:txBody>
                    <a:bodyPr/>
                    <a:lstStyle/>
                    <a:p>
                      <a:r>
                        <a:rPr lang="en-US" dirty="0"/>
                        <a:t>MFJ,</a:t>
                      </a:r>
                      <a:r>
                        <a:rPr lang="en-US" baseline="0" dirty="0"/>
                        <a:t> living outside the US</a:t>
                      </a:r>
                      <a:endParaRPr lang="en-US" dirty="0"/>
                    </a:p>
                  </a:txBody>
                  <a:tcPr marL="83820" marR="83820"/>
                </a:tc>
                <a:tc>
                  <a:txBody>
                    <a:bodyPr/>
                    <a:lstStyle/>
                    <a:p>
                      <a:r>
                        <a:rPr lang="en-US" dirty="0"/>
                        <a:t>$400,000</a:t>
                      </a:r>
                    </a:p>
                  </a:txBody>
                  <a:tcPr marL="83820" marR="83820"/>
                </a:tc>
                <a:tc>
                  <a:txBody>
                    <a:bodyPr/>
                    <a:lstStyle/>
                    <a:p>
                      <a:r>
                        <a:rPr lang="en-US" dirty="0"/>
                        <a:t>$600,000</a:t>
                      </a:r>
                    </a:p>
                  </a:txBody>
                  <a:tcPr marL="83820" marR="83820"/>
                </a:tc>
                <a:extLst>
                  <a:ext uri="{0D108BD9-81ED-4DB2-BD59-A6C34878D82A}">
                    <a16:rowId xmlns:a16="http://schemas.microsoft.com/office/drawing/2014/main" val="10005"/>
                  </a:ext>
                </a:extLst>
              </a:tr>
            </a:tbl>
          </a:graphicData>
        </a:graphic>
      </p:graphicFrame>
      <p:sp>
        <p:nvSpPr>
          <p:cNvPr id="5" name="Footer Placeholder 3">
            <a:extLst>
              <a:ext uri="{FF2B5EF4-FFF2-40B4-BE49-F238E27FC236}">
                <a16:creationId xmlns:a16="http://schemas.microsoft.com/office/drawing/2014/main" id="{AFCB1844-127F-437F-8D6E-227BB1A1D5B6}"/>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extLst>
      <p:ext uri="{BB962C8B-B14F-4D97-AF65-F5344CB8AC3E}">
        <p14:creationId xmlns:p14="http://schemas.microsoft.com/office/powerpoint/2010/main" val="42442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2514600"/>
            <a:ext cx="7924800" cy="3277820"/>
          </a:xfrm>
          <a:prstGeom prst="rect">
            <a:avLst/>
          </a:prstGeom>
        </p:spPr>
        <p:txBody>
          <a:bodyPr wrap="square">
            <a:spAutoFit/>
          </a:bodyPr>
          <a:lstStyle/>
          <a:p>
            <a:pPr algn="just" fontAlgn="base"/>
            <a:r>
              <a:rPr lang="en-US" sz="2300" dirty="0">
                <a:solidFill>
                  <a:srgbClr val="000000"/>
                </a:solidFill>
              </a:rPr>
              <a:t>The amount of foreign tax that qualifies as a credit is not necessarily the amount of tax withheld by the foreign country. If you are entitled to a reduced rate of foreign tax based on an income tax treaty between the United States and a foreign country, only that reduced tax qualifies for the credit.  Include on Form 1116 Part II ONLY the amount of creditable taxes.  Amounts for which you are not legally liable (such as taxes in excess of the treaty rate) should be excluded from the amount reported in Part II</a:t>
            </a:r>
          </a:p>
        </p:txBody>
      </p:sp>
      <p:sp>
        <p:nvSpPr>
          <p:cNvPr id="5" name="Rectangle 4"/>
          <p:cNvSpPr/>
          <p:nvPr/>
        </p:nvSpPr>
        <p:spPr>
          <a:xfrm>
            <a:off x="2440620" y="326916"/>
            <a:ext cx="7028895" cy="1477328"/>
          </a:xfrm>
          <a:prstGeom prst="rect">
            <a:avLst/>
          </a:prstGeom>
        </p:spPr>
        <p:txBody>
          <a:bodyPr wrap="square">
            <a:spAutoFit/>
          </a:bodyPr>
          <a:lstStyle/>
          <a:p>
            <a:pPr algn="ctr" fontAlgn="base">
              <a:spcBef>
                <a:spcPct val="0"/>
              </a:spcBef>
            </a:pPr>
            <a:r>
              <a:rPr lang="en-US" sz="4500" dirty="0">
                <a:latin typeface="+mj-lt"/>
                <a:ea typeface="+mj-ea"/>
                <a:cs typeface="+mj-cs"/>
              </a:rPr>
              <a:t>Foreign Tax Withheld and Double Tax Avoidance Treaty</a:t>
            </a:r>
          </a:p>
        </p:txBody>
      </p:sp>
      <p:sp>
        <p:nvSpPr>
          <p:cNvPr id="6" name="Footer Placeholder 3">
            <a:extLst>
              <a:ext uri="{FF2B5EF4-FFF2-40B4-BE49-F238E27FC236}">
                <a16:creationId xmlns:a16="http://schemas.microsoft.com/office/drawing/2014/main" id="{A3B8BF0C-2CCC-4FE0-9577-7886F151665C}"/>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extLst>
      <p:ext uri="{BB962C8B-B14F-4D97-AF65-F5344CB8AC3E}">
        <p14:creationId xmlns:p14="http://schemas.microsoft.com/office/powerpoint/2010/main" val="196051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 Residency Tax Certificate</a:t>
            </a:r>
          </a:p>
        </p:txBody>
      </p:sp>
      <p:sp>
        <p:nvSpPr>
          <p:cNvPr id="3" name="Content Placeholder 2"/>
          <p:cNvSpPr>
            <a:spLocks noGrp="1"/>
          </p:cNvSpPr>
          <p:nvPr>
            <p:ph idx="1"/>
          </p:nvPr>
        </p:nvSpPr>
        <p:spPr/>
        <p:txBody>
          <a:bodyPr>
            <a:normAutofit/>
          </a:bodyPr>
          <a:lstStyle/>
          <a:p>
            <a:pPr fontAlgn="base"/>
            <a:r>
              <a:rPr lang="en-US" b="1" dirty="0"/>
              <a:t>Certification of U.S. Residency for Tax Treaty Purposes</a:t>
            </a:r>
          </a:p>
          <a:p>
            <a:pPr fontAlgn="base"/>
            <a:r>
              <a:rPr lang="en-US" dirty="0"/>
              <a:t>Many U.S. treaty partners require U.S. citizens and U.S. residents to provide a U.S. Residency Certificate in order to claim income tax treaty benefits, and/or certain other tax benefits, in those foreign countries. The IRS provides this residency certification on Form 6166, a letter of U.S. residency certification.</a:t>
            </a:r>
          </a:p>
          <a:p>
            <a:pPr fontAlgn="base"/>
            <a:r>
              <a:rPr lang="en-US" dirty="0"/>
              <a:t>Form 6166 is a computer-generated letter printed on stationary bearing the U.S. Department of Treasury letterhead certifying that the individuals or entities listed are residents of the United States for purposes of the income tax laws of the United States.</a:t>
            </a:r>
          </a:p>
          <a:p>
            <a:pPr fontAlgn="base"/>
            <a:r>
              <a:rPr lang="en-US" dirty="0"/>
              <a:t>To obtain Form 6166, a letter of U.S. Residency Certification, you must submit a completed </a:t>
            </a:r>
            <a:r>
              <a:rPr lang="en-US" u="sng" dirty="0">
                <a:hlinkClick r:id="rId2" tooltip="Link to Form 8802, Application for United States Residency Certification"/>
              </a:rPr>
              <a:t>Form 8802, Application for United States Residency Certification</a:t>
            </a:r>
            <a:r>
              <a:rPr lang="en-US" dirty="0"/>
              <a:t> and pay a user fee of $ 185 each year.</a:t>
            </a:r>
          </a:p>
        </p:txBody>
      </p:sp>
      <p:sp>
        <p:nvSpPr>
          <p:cNvPr id="6" name="Footer Placeholder 3">
            <a:extLst>
              <a:ext uri="{FF2B5EF4-FFF2-40B4-BE49-F238E27FC236}">
                <a16:creationId xmlns:a16="http://schemas.microsoft.com/office/drawing/2014/main" id="{7862D0A6-1891-4E64-B758-D4CB323100DD}"/>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extLst>
      <p:ext uri="{BB962C8B-B14F-4D97-AF65-F5344CB8AC3E}">
        <p14:creationId xmlns:p14="http://schemas.microsoft.com/office/powerpoint/2010/main" val="62240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6E3A88C8-3505-41AB-AC5A-053B58A58DE8}"/>
              </a:ext>
            </a:extLst>
          </p:cNvPr>
          <p:cNvSpPr>
            <a:spLocks noGrp="1" noChangeArrowheads="1"/>
          </p:cNvSpPr>
          <p:nvPr>
            <p:ph type="title"/>
          </p:nvPr>
        </p:nvSpPr>
        <p:spPr/>
        <p:txBody>
          <a:bodyPr>
            <a:normAutofit fontScale="90000"/>
          </a:bodyPr>
          <a:lstStyle/>
          <a:p>
            <a:r>
              <a:rPr lang="en-US" dirty="0"/>
              <a:t>Overview of Business Changes -</a:t>
            </a:r>
            <a:r>
              <a:rPr lang="en-US" altLang="en-US" dirty="0"/>
              <a:t> the way businesses are taxed - What to expect in 2019</a:t>
            </a:r>
          </a:p>
        </p:txBody>
      </p:sp>
      <p:graphicFrame>
        <p:nvGraphicFramePr>
          <p:cNvPr id="4" name="Group 27">
            <a:extLst>
              <a:ext uri="{FF2B5EF4-FFF2-40B4-BE49-F238E27FC236}">
                <a16:creationId xmlns:a16="http://schemas.microsoft.com/office/drawing/2014/main" id="{996DC55F-C322-6F46-9204-3A1D8AFB7188}"/>
              </a:ext>
            </a:extLst>
          </p:cNvPr>
          <p:cNvGraphicFramePr>
            <a:graphicFrameLocks noGrp="1"/>
          </p:cNvGraphicFramePr>
          <p:nvPr>
            <p:extLst>
              <p:ext uri="{D42A27DB-BD31-4B8C-83A1-F6EECF244321}">
                <p14:modId xmlns:p14="http://schemas.microsoft.com/office/powerpoint/2010/main" val="2757901327"/>
              </p:ext>
            </p:extLst>
          </p:nvPr>
        </p:nvGraphicFramePr>
        <p:xfrm>
          <a:off x="1097280" y="1806720"/>
          <a:ext cx="7291808" cy="4542814"/>
        </p:xfrm>
        <a:graphic>
          <a:graphicData uri="http://schemas.openxmlformats.org/drawingml/2006/table">
            <a:tbl>
              <a:tblPr>
                <a:tableStyleId>{3C2FFA5D-87B4-456A-9821-1D502468CF0F}</a:tableStyleId>
              </a:tblPr>
              <a:tblGrid>
                <a:gridCol w="2954355">
                  <a:extLst>
                    <a:ext uri="{9D8B030D-6E8A-4147-A177-3AD203B41FA5}">
                      <a16:colId xmlns:a16="http://schemas.microsoft.com/office/drawing/2014/main" val="20000"/>
                    </a:ext>
                  </a:extLst>
                </a:gridCol>
                <a:gridCol w="4337453">
                  <a:extLst>
                    <a:ext uri="{9D8B030D-6E8A-4147-A177-3AD203B41FA5}">
                      <a16:colId xmlns:a16="http://schemas.microsoft.com/office/drawing/2014/main" val="20001"/>
                    </a:ext>
                  </a:extLst>
                </a:gridCol>
              </a:tblGrid>
              <a:tr h="706655">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800" u="none" strike="noStrike" cap="none" normalizeH="0" baseline="0" dirty="0">
                          <a:ln>
                            <a:noFill/>
                          </a:ln>
                          <a:effectLst/>
                        </a:rPr>
                        <a:t>Corporate tax rate C-Corp</a:t>
                      </a:r>
                      <a:endParaRPr kumimoji="0" lang="en-US" sz="1800" b="1" i="0" u="none" strike="noStrike" cap="none" normalizeH="0" baseline="0" dirty="0">
                        <a:ln>
                          <a:noFill/>
                        </a:ln>
                        <a:solidFill>
                          <a:schemeClr val="tx1"/>
                        </a:solidFill>
                        <a:effectLst/>
                        <a:latin typeface="+mj-lt"/>
                        <a:ea typeface="ＭＳ Ｐゴシック" charset="0"/>
                      </a:endParaRPr>
                    </a:p>
                  </a:txBody>
                  <a:tcPr marL="88767" marR="88767" marT="91408" marB="91408" anchor="ctr" horzOverflow="overflow"/>
                </a:tc>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092200" algn="dec"/>
                        </a:tabLst>
                      </a:pPr>
                      <a:r>
                        <a:rPr kumimoji="0" lang="en-US" sz="1800" u="none" strike="noStrike" cap="none" normalizeH="0" baseline="0" dirty="0">
                          <a:ln>
                            <a:noFill/>
                          </a:ln>
                          <a:effectLst/>
                        </a:rPr>
                        <a:t>Reduced from 35% to 21%</a:t>
                      </a:r>
                      <a:endParaRPr kumimoji="0" lang="en-US" sz="1800" b="0" i="0" u="none" strike="noStrike" cap="none" normalizeH="0" baseline="0" dirty="0">
                        <a:ln>
                          <a:noFill/>
                        </a:ln>
                        <a:solidFill>
                          <a:schemeClr val="tx1"/>
                        </a:solidFill>
                        <a:effectLst/>
                        <a:latin typeface="+mn-lt"/>
                        <a:ea typeface="ＭＳ Ｐゴシック" charset="0"/>
                      </a:endParaRPr>
                    </a:p>
                  </a:txBody>
                  <a:tcPr marL="88767" marR="88767" marT="91408" marB="91408" anchor="ctr" horzOverflow="overflow"/>
                </a:tc>
                <a:extLst>
                  <a:ext uri="{0D108BD9-81ED-4DB2-BD59-A6C34878D82A}">
                    <a16:rowId xmlns:a16="http://schemas.microsoft.com/office/drawing/2014/main" val="10000"/>
                  </a:ext>
                </a:extLst>
              </a:tr>
              <a:tr h="114668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800" u="none" strike="noStrike" cap="none" normalizeH="0" baseline="0" dirty="0">
                          <a:ln>
                            <a:noFill/>
                          </a:ln>
                          <a:effectLst/>
                        </a:rPr>
                        <a:t>New deduction for small business owners – Sole, Partnership, S-Corp- Pass through entities</a:t>
                      </a:r>
                      <a:endParaRPr kumimoji="0" lang="en-US" sz="1800" b="1" i="0" u="none" strike="noStrike" cap="none" normalizeH="0" baseline="0" dirty="0">
                        <a:ln>
                          <a:noFill/>
                        </a:ln>
                        <a:solidFill>
                          <a:schemeClr val="tx1"/>
                        </a:solidFill>
                        <a:effectLst/>
                        <a:latin typeface="+mj-lt"/>
                        <a:ea typeface="ＭＳ Ｐゴシック" charset="0"/>
                      </a:endParaRPr>
                    </a:p>
                  </a:txBody>
                  <a:tcPr marL="88767" marR="88767" marT="91408" marB="91408" anchor="ctr" horzOverflow="overflow"/>
                </a:tc>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092200" algn="dec"/>
                        </a:tabLst>
                      </a:pPr>
                      <a:r>
                        <a:rPr kumimoji="0" lang="en-US" sz="1800" u="none" strike="noStrike" cap="none" normalizeH="0" baseline="0" dirty="0">
                          <a:ln>
                            <a:noFill/>
                          </a:ln>
                          <a:effectLst/>
                        </a:rPr>
                        <a:t>20% deduction on “Qualified Business Income” (QBI), subject to limitations</a:t>
                      </a:r>
                      <a:endParaRPr kumimoji="0" lang="en-US" sz="1800" b="0" i="0" u="none" strike="noStrike" cap="none" normalizeH="0" baseline="0" dirty="0">
                        <a:ln>
                          <a:noFill/>
                        </a:ln>
                        <a:solidFill>
                          <a:schemeClr val="tx1"/>
                        </a:solidFill>
                        <a:effectLst/>
                        <a:latin typeface="+mn-lt"/>
                        <a:ea typeface="ＭＳ Ｐゴシック" charset="0"/>
                      </a:endParaRPr>
                    </a:p>
                  </a:txBody>
                  <a:tcPr marL="88767" marR="88767" marT="91408" marB="91408" anchor="ctr" horzOverflow="overflow"/>
                </a:tc>
                <a:extLst>
                  <a:ext uri="{0D108BD9-81ED-4DB2-BD59-A6C34878D82A}">
                    <a16:rowId xmlns:a16="http://schemas.microsoft.com/office/drawing/2014/main" val="10001"/>
                  </a:ext>
                </a:extLst>
              </a:tr>
              <a:tr h="114668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800" u="none" strike="noStrike" cap="none" normalizeH="0" baseline="0" dirty="0">
                          <a:ln>
                            <a:noFill/>
                          </a:ln>
                          <a:effectLst/>
                        </a:rPr>
                        <a:t>Enhanced expensing for capital spending</a:t>
                      </a:r>
                      <a:endParaRPr kumimoji="0" lang="en-US" sz="1800" b="1" i="0" u="none" strike="noStrike" cap="none" normalizeH="0" baseline="0" dirty="0">
                        <a:ln>
                          <a:noFill/>
                        </a:ln>
                        <a:solidFill>
                          <a:schemeClr val="tx1"/>
                        </a:solidFill>
                        <a:effectLst/>
                        <a:latin typeface="+mj-lt"/>
                        <a:ea typeface="ＭＳ Ｐゴシック" charset="0"/>
                      </a:endParaRPr>
                    </a:p>
                  </a:txBody>
                  <a:tcPr marL="88767" marR="88767" marT="91408" marB="91408" anchor="ctr" horzOverflow="overflow"/>
                </a:tc>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092200" algn="dec"/>
                        </a:tabLst>
                      </a:pPr>
                      <a:r>
                        <a:rPr kumimoji="0" lang="en-US" sz="1800" u="none" strike="noStrike" cap="none" normalizeH="0" baseline="0" dirty="0">
                          <a:ln>
                            <a:noFill/>
                          </a:ln>
                          <a:effectLst/>
                        </a:rPr>
                        <a:t>For the next five years, immediately expense capital investments</a:t>
                      </a:r>
                      <a:endParaRPr kumimoji="0" lang="en-US" sz="1800" b="0" i="0" u="none" strike="noStrike" cap="none" normalizeH="0" baseline="0" dirty="0">
                        <a:ln>
                          <a:noFill/>
                        </a:ln>
                        <a:solidFill>
                          <a:schemeClr val="tx1"/>
                        </a:solidFill>
                        <a:effectLst/>
                        <a:latin typeface="+mn-lt"/>
                        <a:ea typeface="ＭＳ Ｐゴシック" charset="0"/>
                      </a:endParaRPr>
                    </a:p>
                  </a:txBody>
                  <a:tcPr marL="88767" marR="88767" marT="91408" marB="91408" anchor="ctr" horzOverflow="overflow"/>
                </a:tc>
                <a:extLst>
                  <a:ext uri="{0D108BD9-81ED-4DB2-BD59-A6C34878D82A}">
                    <a16:rowId xmlns:a16="http://schemas.microsoft.com/office/drawing/2014/main" val="10002"/>
                  </a:ext>
                </a:extLst>
              </a:tr>
              <a:tr h="114668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800" b="1" i="0" u="none" strike="noStrike" cap="none" normalizeH="0" baseline="0" dirty="0">
                          <a:ln>
                            <a:noFill/>
                          </a:ln>
                          <a:solidFill>
                            <a:schemeClr val="tx1"/>
                          </a:solidFill>
                          <a:effectLst/>
                          <a:latin typeface="+mj-lt"/>
                          <a:ea typeface="ＭＳ Ｐゴシック" charset="0"/>
                        </a:rPr>
                        <a:t>Increase in  Estate tax  exemption </a:t>
                      </a:r>
                    </a:p>
                  </a:txBody>
                  <a:tcPr marL="88767" marR="88767" marT="91408" marB="91408" anchor="ctr" horzOverflow="overflow"/>
                </a:tc>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092200" algn="dec"/>
                        </a:tabLst>
                      </a:pPr>
                      <a:r>
                        <a:rPr kumimoji="0" lang="en-US" sz="1800" b="0" i="0" u="none" strike="noStrike" cap="none" normalizeH="0" baseline="0" dirty="0">
                          <a:ln>
                            <a:noFill/>
                          </a:ln>
                          <a:solidFill>
                            <a:schemeClr val="tx1"/>
                          </a:solidFill>
                          <a:effectLst/>
                          <a:latin typeface="+mn-lt"/>
                          <a:ea typeface="ＭＳ Ｐゴシック" charset="0"/>
                        </a:rPr>
                        <a:t>$11.4  Million  per person till 2026(will be reduced if democratic congress and democratic president  comes to power in 2021)</a:t>
                      </a:r>
                    </a:p>
                  </a:txBody>
                  <a:tcPr marL="88767" marR="88767" marT="91408" marB="91408" anchor="ctr" horzOverflow="overflow"/>
                </a:tc>
                <a:extLst>
                  <a:ext uri="{0D108BD9-81ED-4DB2-BD59-A6C34878D82A}">
                    <a16:rowId xmlns:a16="http://schemas.microsoft.com/office/drawing/2014/main" val="10003"/>
                  </a:ext>
                </a:extLst>
              </a:tr>
            </a:tbl>
          </a:graphicData>
        </a:graphic>
      </p:graphicFrame>
      <p:pic>
        <p:nvPicPr>
          <p:cNvPr id="5" name="Picture 4" descr="A clock in the middle of a watch&#10;&#10;Description automatically generated">
            <a:extLst>
              <a:ext uri="{FF2B5EF4-FFF2-40B4-BE49-F238E27FC236}">
                <a16:creationId xmlns:a16="http://schemas.microsoft.com/office/drawing/2014/main" id="{D1C13046-6ADC-4090-94CC-63166D946F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9088" y="2299512"/>
            <a:ext cx="3143162" cy="3524250"/>
          </a:xfrm>
          <a:prstGeom prst="rect">
            <a:avLst/>
          </a:prstGeom>
        </p:spPr>
      </p:pic>
      <p:sp>
        <p:nvSpPr>
          <p:cNvPr id="6" name="Footer Placeholder 3">
            <a:extLst>
              <a:ext uri="{FF2B5EF4-FFF2-40B4-BE49-F238E27FC236}">
                <a16:creationId xmlns:a16="http://schemas.microsoft.com/office/drawing/2014/main" id="{CDA439C0-984A-4DD7-A16F-8AACEB5BA45F}"/>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D9A0-E81C-4841-9016-96C2A7EF8F7F}"/>
              </a:ext>
            </a:extLst>
          </p:cNvPr>
          <p:cNvSpPr>
            <a:spLocks noGrp="1"/>
          </p:cNvSpPr>
          <p:nvPr>
            <p:ph type="title"/>
          </p:nvPr>
        </p:nvSpPr>
        <p:spPr/>
        <p:txBody>
          <a:bodyPr/>
          <a:lstStyle/>
          <a:p>
            <a:r>
              <a:rPr lang="en-US" dirty="0"/>
              <a:t>Overview of Business Changes </a:t>
            </a:r>
          </a:p>
        </p:txBody>
      </p:sp>
      <p:sp>
        <p:nvSpPr>
          <p:cNvPr id="3" name="Text Placeholder 2">
            <a:extLst>
              <a:ext uri="{FF2B5EF4-FFF2-40B4-BE49-F238E27FC236}">
                <a16:creationId xmlns:a16="http://schemas.microsoft.com/office/drawing/2014/main" id="{AA2094D8-7002-477A-90F9-01D3D6B3C495}"/>
              </a:ext>
            </a:extLst>
          </p:cNvPr>
          <p:cNvSpPr>
            <a:spLocks noGrp="1"/>
          </p:cNvSpPr>
          <p:nvPr>
            <p:ph idx="1"/>
          </p:nvPr>
        </p:nvSpPr>
        <p:spPr>
          <a:xfrm>
            <a:off x="1097280" y="1845734"/>
            <a:ext cx="10058400" cy="4480638"/>
          </a:xfrm>
        </p:spPr>
        <p:txBody>
          <a:bodyPr spcCol="365760">
            <a:normAutofit/>
          </a:bodyPr>
          <a:lstStyle/>
          <a:p>
            <a:pPr>
              <a:buFont typeface="Arial" panose="020B0604020202020204" pitchFamily="34" charset="0"/>
              <a:buChar char="•"/>
            </a:pPr>
            <a:endParaRPr lang="en-US" sz="1800" dirty="0"/>
          </a:p>
          <a:p>
            <a:pPr>
              <a:buFont typeface="Arial" panose="020B0604020202020204" pitchFamily="34" charset="0"/>
              <a:buChar char="•"/>
            </a:pPr>
            <a:r>
              <a:rPr lang="en-US" sz="1800" dirty="0"/>
              <a:t>Special rules for pass-throughs (Sec. 199A)</a:t>
            </a:r>
          </a:p>
          <a:p>
            <a:pPr>
              <a:spcAft>
                <a:spcPts val="600"/>
              </a:spcAft>
              <a:buFont typeface="Arial" panose="020B0604020202020204" pitchFamily="34" charset="0"/>
              <a:buChar char="•"/>
            </a:pPr>
            <a:r>
              <a:rPr lang="en-US" sz="1800" dirty="0"/>
              <a:t>Expensing of assets - </a:t>
            </a:r>
            <a:r>
              <a:rPr lang="en-US" dirty="0"/>
              <a:t>increases to Sec.179 ($1 million and threshold $2.5 million)</a:t>
            </a:r>
          </a:p>
          <a:p>
            <a:pPr>
              <a:buFont typeface="Arial" panose="020B0604020202020204" pitchFamily="34" charset="0"/>
              <a:buChar char="•"/>
            </a:pPr>
            <a:r>
              <a:rPr lang="en-US" sz="1800" dirty="0"/>
              <a:t>Expanded accounting method exceptions for small businesses – Cash Basis up to $ 25 Million</a:t>
            </a:r>
          </a:p>
          <a:p>
            <a:pPr>
              <a:buFont typeface="Arial" panose="020B0604020202020204" pitchFamily="34" charset="0"/>
              <a:buChar char="•"/>
            </a:pPr>
            <a:r>
              <a:rPr lang="en-US" sz="1800" dirty="0"/>
              <a:t>No Carry back  of NOL(net operating loss) only Carry forward allowed going forward indefinitely</a:t>
            </a:r>
          </a:p>
          <a:p>
            <a:pPr>
              <a:buFont typeface="Arial" panose="020B0604020202020204" pitchFamily="34" charset="0"/>
              <a:buChar char="•"/>
            </a:pPr>
            <a:r>
              <a:rPr lang="en-US" sz="1800" dirty="0"/>
              <a:t>Personal service corporations taxed at same rate (no more surtax)</a:t>
            </a:r>
          </a:p>
          <a:p>
            <a:pPr lvl="1">
              <a:spcAft>
                <a:spcPts val="1800"/>
              </a:spcAft>
              <a:buFont typeface="Arial" panose="020B0604020202020204" pitchFamily="34" charset="0"/>
              <a:buChar char="•"/>
            </a:pPr>
            <a:r>
              <a:rPr lang="en-US" dirty="0"/>
              <a:t>Changes for Sec. 1031 exchanges - like-kind exchanges  it applies only to exchanges of </a:t>
            </a:r>
            <a:r>
              <a:rPr lang="en-US" dirty="0">
                <a:solidFill>
                  <a:srgbClr val="FF0000"/>
                </a:solidFill>
              </a:rPr>
              <a:t>real property </a:t>
            </a:r>
            <a:r>
              <a:rPr lang="en-US" dirty="0"/>
              <a:t>and not to exchanges of personal or intangible property. </a:t>
            </a:r>
          </a:p>
          <a:p>
            <a:pPr>
              <a:buFont typeface="Arial" panose="020B0604020202020204" pitchFamily="34" charset="0"/>
              <a:buChar char="•"/>
            </a:pPr>
            <a:endParaRPr lang="en-US" sz="1800" dirty="0"/>
          </a:p>
        </p:txBody>
      </p:sp>
      <p:pic>
        <p:nvPicPr>
          <p:cNvPr id="5" name="Picture 2" descr="Image result for business tax">
            <a:extLst>
              <a:ext uri="{FF2B5EF4-FFF2-40B4-BE49-F238E27FC236}">
                <a16:creationId xmlns:a16="http://schemas.microsoft.com/office/drawing/2014/main" id="{1F674852-3C04-4D37-835B-A810CF4109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5606" y="1011981"/>
            <a:ext cx="2967394" cy="220378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7884DD90-7A70-428B-A1AC-CA8DD6A76549}"/>
              </a:ext>
            </a:extLst>
          </p:cNvPr>
          <p:cNvSpPr>
            <a:spLocks noGrp="1"/>
          </p:cNvSpPr>
          <p:nvPr>
            <p:ph type="ftr" sz="quarter" idx="11"/>
          </p:nvPr>
        </p:nvSpPr>
        <p:spPr>
          <a:xfrm>
            <a:off x="839972" y="6379535"/>
            <a:ext cx="10643192" cy="425779"/>
          </a:xfrm>
        </p:spPr>
        <p:txBody>
          <a:bodyPr/>
          <a:lstStyle/>
          <a:p>
            <a:pPr algn="ctr"/>
            <a:r>
              <a:rPr lang="en-US" dirty="0"/>
              <a:t>Mahesh Desai CPA  ● 5555 West loop south Suite 535, Bellaire, </a:t>
            </a:r>
            <a:r>
              <a:rPr lang="en-US" dirty="0" err="1"/>
              <a:t>tx</a:t>
            </a:r>
            <a:r>
              <a:rPr lang="en-US" dirty="0"/>
              <a:t> 77401 ● 281-236-8444 ● md@mdcpacfa.com </a:t>
            </a:r>
          </a:p>
        </p:txBody>
      </p:sp>
    </p:spTree>
    <p:extLst>
      <p:ext uri="{BB962C8B-B14F-4D97-AF65-F5344CB8AC3E}">
        <p14:creationId xmlns:p14="http://schemas.microsoft.com/office/powerpoint/2010/main" val="3742421827"/>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603</TotalTime>
  <Words>4142</Words>
  <Application>Microsoft Office PowerPoint</Application>
  <PresentationFormat>Widescreen</PresentationFormat>
  <Paragraphs>239</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ArialBold</vt:lpstr>
      <vt:lpstr>Calibri</vt:lpstr>
      <vt:lpstr>Calibri Light</vt:lpstr>
      <vt:lpstr>Retrospect</vt:lpstr>
      <vt:lpstr>    Mahesh Desai CPA, CFP, CFA  CPA &amp; Financial Advisor</vt:lpstr>
      <vt:lpstr>Aadhaar Card / PAN Card</vt:lpstr>
      <vt:lpstr>Who must file form 114 – failure to file and voluntarily disclosure</vt:lpstr>
      <vt:lpstr>What if you failed to file FBAR? Taxpayer Voluntarily Disclose</vt:lpstr>
      <vt:lpstr>Financial Assets-Reporting Form 8938</vt:lpstr>
      <vt:lpstr>PowerPoint Presentation</vt:lpstr>
      <vt:lpstr>US Residency Tax Certificate</vt:lpstr>
      <vt:lpstr>Overview of Business Changes - the way businesses are taxed - What to expect in 2019</vt:lpstr>
      <vt:lpstr>Overview of Business Changes </vt:lpstr>
      <vt:lpstr>20% QBI Deduction for Pass Through - S 199A</vt:lpstr>
      <vt:lpstr>How the QBI deduction works</vt:lpstr>
      <vt:lpstr>Depreciation - Expensing of Capital Investments</vt:lpstr>
      <vt:lpstr>Tax rates on capital gains – use OZ to  your advantage</vt:lpstr>
      <vt:lpstr>Opportunity Zones</vt:lpstr>
      <vt:lpstr>The Opportunity Zone program is designed to incentivize long term investments: </vt:lpstr>
      <vt:lpstr>PowerPoint Presentation</vt:lpstr>
      <vt:lpstr>Federal gift and estate taxes </vt:lpstr>
      <vt:lpstr>Estate planning considerations</vt:lpstr>
      <vt:lpstr>Estate planning is more than just the taxes</vt:lpstr>
      <vt:lpstr>Planning for 2019 and beyond </vt:lpstr>
      <vt:lpstr>Planning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Niti Desai</dc:creator>
  <cp:lastModifiedBy>MD XPS Laptop</cp:lastModifiedBy>
  <cp:revision>61</cp:revision>
  <dcterms:created xsi:type="dcterms:W3CDTF">2019-02-03T18:26:14Z</dcterms:created>
  <dcterms:modified xsi:type="dcterms:W3CDTF">2019-02-24T04:35:34Z</dcterms:modified>
</cp:coreProperties>
</file>