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68" d="100"/>
          <a:sy n="68" d="100"/>
        </p:scale>
        <p:origin x="610" y="1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5B30B5E-C432-4E07-A2A3-366815496D31}" type="datetimeFigureOut">
              <a:rPr lang="en-US" smtClean="0"/>
              <a:t>2/24/2019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834108-606F-4AA9-A502-2D8D28D5DA91}" type="slidenum">
              <a:rPr lang="en-US" smtClean="0"/>
              <a:t>‹#›</a:t>
            </a:fld>
            <a:endParaRPr lang="en-US"/>
          </a:p>
        </p:txBody>
      </p:sp>
    </p:spTree>
    <p:extLst>
      <p:ext uri="{BB962C8B-B14F-4D97-AF65-F5344CB8AC3E}">
        <p14:creationId xmlns:p14="http://schemas.microsoft.com/office/powerpoint/2010/main" val="8318104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B30B5E-C432-4E07-A2A3-366815496D31}" type="datetimeFigureOut">
              <a:rPr lang="en-US" smtClean="0"/>
              <a:t>2/24/2019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834108-606F-4AA9-A502-2D8D28D5DA91}" type="slidenum">
              <a:rPr lang="en-US" smtClean="0"/>
              <a:t>‹#›</a:t>
            </a:fld>
            <a:endParaRPr lang="en-US"/>
          </a:p>
        </p:txBody>
      </p:sp>
    </p:spTree>
    <p:extLst>
      <p:ext uri="{BB962C8B-B14F-4D97-AF65-F5344CB8AC3E}">
        <p14:creationId xmlns:p14="http://schemas.microsoft.com/office/powerpoint/2010/main" val="3029230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B30B5E-C432-4E07-A2A3-366815496D31}" type="datetimeFigureOut">
              <a:rPr lang="en-US" smtClean="0"/>
              <a:t>2/24/2019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834108-606F-4AA9-A502-2D8D28D5DA91}" type="slidenum">
              <a:rPr lang="en-US" smtClean="0"/>
              <a:t>‹#›</a:t>
            </a:fld>
            <a:endParaRPr lang="en-US"/>
          </a:p>
        </p:txBody>
      </p:sp>
    </p:spTree>
    <p:extLst>
      <p:ext uri="{BB962C8B-B14F-4D97-AF65-F5344CB8AC3E}">
        <p14:creationId xmlns:p14="http://schemas.microsoft.com/office/powerpoint/2010/main" val="993168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B30B5E-C432-4E07-A2A3-366815496D31}" type="datetimeFigureOut">
              <a:rPr lang="en-US" smtClean="0"/>
              <a:t>2/24/2019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834108-606F-4AA9-A502-2D8D28D5DA91}" type="slidenum">
              <a:rPr lang="en-US" smtClean="0"/>
              <a:t>‹#›</a:t>
            </a:fld>
            <a:endParaRPr lang="en-US"/>
          </a:p>
        </p:txBody>
      </p:sp>
    </p:spTree>
    <p:extLst>
      <p:ext uri="{BB962C8B-B14F-4D97-AF65-F5344CB8AC3E}">
        <p14:creationId xmlns:p14="http://schemas.microsoft.com/office/powerpoint/2010/main" val="456732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5B30B5E-C432-4E07-A2A3-366815496D31}" type="datetimeFigureOut">
              <a:rPr lang="en-US" smtClean="0"/>
              <a:t>2/24/2019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834108-606F-4AA9-A502-2D8D28D5DA91}" type="slidenum">
              <a:rPr lang="en-US" smtClean="0"/>
              <a:t>‹#›</a:t>
            </a:fld>
            <a:endParaRPr lang="en-US"/>
          </a:p>
        </p:txBody>
      </p:sp>
    </p:spTree>
    <p:extLst>
      <p:ext uri="{BB962C8B-B14F-4D97-AF65-F5344CB8AC3E}">
        <p14:creationId xmlns:p14="http://schemas.microsoft.com/office/powerpoint/2010/main" val="3407080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5B30B5E-C432-4E07-A2A3-366815496D31}" type="datetimeFigureOut">
              <a:rPr lang="en-US" smtClean="0"/>
              <a:t>2/24/2019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834108-606F-4AA9-A502-2D8D28D5DA91}" type="slidenum">
              <a:rPr lang="en-US" smtClean="0"/>
              <a:t>‹#›</a:t>
            </a:fld>
            <a:endParaRPr lang="en-US"/>
          </a:p>
        </p:txBody>
      </p:sp>
    </p:spTree>
    <p:extLst>
      <p:ext uri="{BB962C8B-B14F-4D97-AF65-F5344CB8AC3E}">
        <p14:creationId xmlns:p14="http://schemas.microsoft.com/office/powerpoint/2010/main" val="2471968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5B30B5E-C432-4E07-A2A3-366815496D31}" type="datetimeFigureOut">
              <a:rPr lang="en-US" smtClean="0"/>
              <a:t>2/24/2019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834108-606F-4AA9-A502-2D8D28D5DA91}" type="slidenum">
              <a:rPr lang="en-US" smtClean="0"/>
              <a:t>‹#›</a:t>
            </a:fld>
            <a:endParaRPr lang="en-US"/>
          </a:p>
        </p:txBody>
      </p:sp>
    </p:spTree>
    <p:extLst>
      <p:ext uri="{BB962C8B-B14F-4D97-AF65-F5344CB8AC3E}">
        <p14:creationId xmlns:p14="http://schemas.microsoft.com/office/powerpoint/2010/main" val="1105213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5B30B5E-C432-4E07-A2A3-366815496D31}" type="datetimeFigureOut">
              <a:rPr lang="en-US" smtClean="0"/>
              <a:t>2/24/2019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834108-606F-4AA9-A502-2D8D28D5DA91}" type="slidenum">
              <a:rPr lang="en-US" smtClean="0"/>
              <a:t>‹#›</a:t>
            </a:fld>
            <a:endParaRPr lang="en-US"/>
          </a:p>
        </p:txBody>
      </p:sp>
    </p:spTree>
    <p:extLst>
      <p:ext uri="{BB962C8B-B14F-4D97-AF65-F5344CB8AC3E}">
        <p14:creationId xmlns:p14="http://schemas.microsoft.com/office/powerpoint/2010/main" val="3572620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B30B5E-C432-4E07-A2A3-366815496D31}" type="datetimeFigureOut">
              <a:rPr lang="en-US" smtClean="0"/>
              <a:t>2/24/2019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834108-606F-4AA9-A502-2D8D28D5DA91}" type="slidenum">
              <a:rPr lang="en-US" smtClean="0"/>
              <a:t>‹#›</a:t>
            </a:fld>
            <a:endParaRPr lang="en-US"/>
          </a:p>
        </p:txBody>
      </p:sp>
    </p:spTree>
    <p:extLst>
      <p:ext uri="{BB962C8B-B14F-4D97-AF65-F5344CB8AC3E}">
        <p14:creationId xmlns:p14="http://schemas.microsoft.com/office/powerpoint/2010/main" val="2372730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5B30B5E-C432-4E07-A2A3-366815496D31}" type="datetimeFigureOut">
              <a:rPr lang="en-US" smtClean="0"/>
              <a:t>2/24/2019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834108-606F-4AA9-A502-2D8D28D5DA91}" type="slidenum">
              <a:rPr lang="en-US" smtClean="0"/>
              <a:t>‹#›</a:t>
            </a:fld>
            <a:endParaRPr lang="en-US"/>
          </a:p>
        </p:txBody>
      </p:sp>
    </p:spTree>
    <p:extLst>
      <p:ext uri="{BB962C8B-B14F-4D97-AF65-F5344CB8AC3E}">
        <p14:creationId xmlns:p14="http://schemas.microsoft.com/office/powerpoint/2010/main" val="1564368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5B30B5E-C432-4E07-A2A3-366815496D31}" type="datetimeFigureOut">
              <a:rPr lang="en-US" smtClean="0"/>
              <a:t>2/24/2019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834108-606F-4AA9-A502-2D8D28D5DA91}" type="slidenum">
              <a:rPr lang="en-US" smtClean="0"/>
              <a:t>‹#›</a:t>
            </a:fld>
            <a:endParaRPr lang="en-US"/>
          </a:p>
        </p:txBody>
      </p:sp>
    </p:spTree>
    <p:extLst>
      <p:ext uri="{BB962C8B-B14F-4D97-AF65-F5344CB8AC3E}">
        <p14:creationId xmlns:p14="http://schemas.microsoft.com/office/powerpoint/2010/main" val="2187633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B30B5E-C432-4E07-A2A3-366815496D31}" type="datetimeFigureOut">
              <a:rPr lang="en-US" smtClean="0"/>
              <a:t>2/24/2019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834108-606F-4AA9-A502-2D8D28D5DA91}" type="slidenum">
              <a:rPr lang="en-US" smtClean="0"/>
              <a:t>‹#›</a:t>
            </a:fld>
            <a:endParaRPr lang="en-US"/>
          </a:p>
        </p:txBody>
      </p:sp>
    </p:spTree>
    <p:extLst>
      <p:ext uri="{BB962C8B-B14F-4D97-AF65-F5344CB8AC3E}">
        <p14:creationId xmlns:p14="http://schemas.microsoft.com/office/powerpoint/2010/main" val="5534077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
            <a:ext cx="9144000" cy="1320800"/>
          </a:xfrm>
        </p:spPr>
        <p:txBody>
          <a:bodyPr>
            <a:normAutofit/>
          </a:bodyPr>
          <a:lstStyle/>
          <a:p>
            <a:r>
              <a:rPr lang="en-US" dirty="0" smtClean="0"/>
              <a:t>Section 199 A</a:t>
            </a:r>
            <a:br>
              <a:rPr lang="en-US" dirty="0" smtClean="0"/>
            </a:br>
            <a:r>
              <a:rPr lang="en-US" sz="2800" dirty="0" smtClean="0"/>
              <a:t>Qualified Business Income Deduction</a:t>
            </a:r>
            <a:endParaRPr lang="en-US" dirty="0"/>
          </a:p>
        </p:txBody>
      </p:sp>
      <p:sp>
        <p:nvSpPr>
          <p:cNvPr id="3" name="Subtitle 2"/>
          <p:cNvSpPr>
            <a:spLocks noGrp="1"/>
          </p:cNvSpPr>
          <p:nvPr>
            <p:ph type="subTitle" idx="1"/>
          </p:nvPr>
        </p:nvSpPr>
        <p:spPr>
          <a:xfrm>
            <a:off x="1524000" y="1320801"/>
            <a:ext cx="9144000" cy="6491109"/>
          </a:xfrm>
        </p:spPr>
        <p:txBody>
          <a:bodyPr>
            <a:normAutofit fontScale="92500" lnSpcReduction="10000"/>
          </a:bodyPr>
          <a:lstStyle/>
          <a:p>
            <a:pPr algn="l"/>
            <a:endParaRPr lang="en-US" dirty="0" smtClean="0"/>
          </a:p>
          <a:p>
            <a:pPr marL="457200" indent="-457200" algn="l">
              <a:buAutoNum type="arabicPeriod"/>
            </a:pPr>
            <a:r>
              <a:rPr lang="en-US" dirty="0" smtClean="0"/>
              <a:t>Effective for tax years beginning after December 31, 2007 and before January 1, 2026</a:t>
            </a:r>
          </a:p>
          <a:p>
            <a:pPr marL="457200" indent="-457200" algn="l">
              <a:buAutoNum type="arabicPeriod"/>
            </a:pPr>
            <a:r>
              <a:rPr lang="en-US" dirty="0" smtClean="0"/>
              <a:t>Please note that deduction is on your personal tax return and not on business tax return</a:t>
            </a:r>
          </a:p>
          <a:p>
            <a:pPr marL="457200" indent="-457200" algn="l">
              <a:buAutoNum type="arabicPeriod"/>
            </a:pPr>
            <a:r>
              <a:rPr lang="en-US" dirty="0" smtClean="0"/>
              <a:t>It consists of </a:t>
            </a:r>
            <a:r>
              <a:rPr lang="en-US" i="1" dirty="0" smtClean="0"/>
              <a:t>three deductions</a:t>
            </a:r>
          </a:p>
          <a:p>
            <a:pPr algn="l"/>
            <a:r>
              <a:rPr lang="en-US" dirty="0"/>
              <a:t>	</a:t>
            </a:r>
            <a:r>
              <a:rPr lang="en-US" dirty="0" smtClean="0"/>
              <a:t>a)  20% pass-through Deduction if your Taxable Income is less than $ 415,000 for married filing jointly</a:t>
            </a:r>
          </a:p>
          <a:p>
            <a:pPr algn="l"/>
            <a:r>
              <a:rPr lang="en-US" dirty="0"/>
              <a:t>	</a:t>
            </a:r>
            <a:r>
              <a:rPr lang="en-US" dirty="0" smtClean="0"/>
              <a:t>a-1)  If your income is more than $ 415,000 for a married couple and your are not a specified business then amount of deduction you can take is based on certain specified rules</a:t>
            </a:r>
          </a:p>
          <a:p>
            <a:pPr algn="l"/>
            <a:r>
              <a:rPr lang="en-US" dirty="0"/>
              <a:t>	</a:t>
            </a:r>
            <a:r>
              <a:rPr lang="en-US" dirty="0" smtClean="0"/>
              <a:t>b) Deduction equal to 20% of REIT Dividends and Public Traded Partnerships Income.  Available to everyone without any conditions</a:t>
            </a:r>
          </a:p>
          <a:p>
            <a:pPr algn="l"/>
            <a:r>
              <a:rPr lang="en-US" dirty="0"/>
              <a:t>	</a:t>
            </a:r>
            <a:r>
              <a:rPr lang="en-US" dirty="0" smtClean="0"/>
              <a:t>c)  20% pass-through deduction for specified agricultural and horticultural cooperatives.  We will not talk any further about this deduction as it doesn’t apply to almost anyone here</a:t>
            </a:r>
          </a:p>
          <a:p>
            <a:pPr algn="l"/>
            <a:endParaRPr lang="en-US" dirty="0" smtClean="0"/>
          </a:p>
          <a:p>
            <a:pPr algn="l"/>
            <a:r>
              <a:rPr lang="en-US" i="1" dirty="0"/>
              <a:t>	</a:t>
            </a:r>
            <a:endParaRPr lang="en-US" dirty="0"/>
          </a:p>
        </p:txBody>
      </p:sp>
    </p:spTree>
    <p:extLst>
      <p:ext uri="{BB962C8B-B14F-4D97-AF65-F5344CB8AC3E}">
        <p14:creationId xmlns:p14="http://schemas.microsoft.com/office/powerpoint/2010/main" val="321216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
            <a:ext cx="9144000" cy="1320800"/>
          </a:xfrm>
        </p:spPr>
        <p:txBody>
          <a:bodyPr>
            <a:normAutofit/>
          </a:bodyPr>
          <a:lstStyle/>
          <a:p>
            <a:r>
              <a:rPr lang="en-US" dirty="0" smtClean="0"/>
              <a:t>Section 199 A</a:t>
            </a:r>
            <a:br>
              <a:rPr lang="en-US" dirty="0" smtClean="0"/>
            </a:br>
            <a:r>
              <a:rPr lang="en-US" sz="2800" dirty="0" smtClean="0"/>
              <a:t>Qualified Business Income Deduction</a:t>
            </a:r>
            <a:endParaRPr lang="en-US" dirty="0"/>
          </a:p>
        </p:txBody>
      </p:sp>
      <p:sp>
        <p:nvSpPr>
          <p:cNvPr id="3" name="Subtitle 2"/>
          <p:cNvSpPr>
            <a:spLocks noGrp="1"/>
          </p:cNvSpPr>
          <p:nvPr>
            <p:ph type="subTitle" idx="1"/>
          </p:nvPr>
        </p:nvSpPr>
        <p:spPr>
          <a:xfrm>
            <a:off x="1524000" y="1320801"/>
            <a:ext cx="9144000" cy="6491109"/>
          </a:xfrm>
        </p:spPr>
        <p:txBody>
          <a:bodyPr/>
          <a:lstStyle/>
          <a:p>
            <a:pPr algn="l"/>
            <a:endParaRPr lang="en-US" dirty="0" smtClean="0"/>
          </a:p>
          <a:p>
            <a:r>
              <a:rPr lang="en-US" u="sng" dirty="0" smtClean="0"/>
              <a:t>A step by step approach </a:t>
            </a:r>
          </a:p>
          <a:p>
            <a:pPr algn="l"/>
            <a:endParaRPr lang="en-US" dirty="0" smtClean="0"/>
          </a:p>
          <a:p>
            <a:pPr marL="457200" indent="-457200" algn="l">
              <a:buAutoNum type="arabicPeriod"/>
            </a:pPr>
            <a:r>
              <a:rPr lang="en-US" dirty="0" smtClean="0"/>
              <a:t>Make sure each of your ventures rise to the level of a Sec 162 trade or business</a:t>
            </a:r>
          </a:p>
          <a:p>
            <a:pPr marL="457200" indent="-457200" algn="l">
              <a:buAutoNum type="arabicPeriod"/>
            </a:pPr>
            <a:r>
              <a:rPr lang="en-US" dirty="0" smtClean="0"/>
              <a:t>For each Sec 162 venture compute Qualified Business Income (QBI).  Say it is $ 100,000.  Generally, it is income per your profit and loss statement for the venture for venture’s tax return.</a:t>
            </a:r>
          </a:p>
          <a:p>
            <a:pPr marL="457200" indent="-457200" algn="l">
              <a:buAutoNum type="arabicPeriod"/>
            </a:pPr>
            <a:r>
              <a:rPr lang="en-US" dirty="0" smtClean="0"/>
              <a:t>On your personal tax return is your taxable income less than $ 315,000.  Say it is $ 300,000 then your taxable income will be reduced by 20% of your QBI $ 100,000 or $ 20,000.  You will pay tax on $ 280,000 ($300,000 less $ 20,000) instead of $ 300,000 as you may have done in the past.</a:t>
            </a:r>
          </a:p>
          <a:p>
            <a:pPr algn="l"/>
            <a:endParaRPr lang="en-US" dirty="0"/>
          </a:p>
        </p:txBody>
      </p:sp>
    </p:spTree>
    <p:extLst>
      <p:ext uri="{BB962C8B-B14F-4D97-AF65-F5344CB8AC3E}">
        <p14:creationId xmlns:p14="http://schemas.microsoft.com/office/powerpoint/2010/main" val="37274546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
            <a:ext cx="9144000" cy="1320800"/>
          </a:xfrm>
        </p:spPr>
        <p:txBody>
          <a:bodyPr>
            <a:normAutofit/>
          </a:bodyPr>
          <a:lstStyle/>
          <a:p>
            <a:r>
              <a:rPr lang="en-US" dirty="0" smtClean="0"/>
              <a:t>Section 199 A</a:t>
            </a:r>
            <a:br>
              <a:rPr lang="en-US" dirty="0" smtClean="0"/>
            </a:br>
            <a:r>
              <a:rPr lang="en-US" sz="2800" dirty="0" smtClean="0"/>
              <a:t>Qualified Business Income Deduction</a:t>
            </a:r>
            <a:endParaRPr lang="en-US" dirty="0"/>
          </a:p>
        </p:txBody>
      </p:sp>
      <p:sp>
        <p:nvSpPr>
          <p:cNvPr id="3" name="Subtitle 2"/>
          <p:cNvSpPr>
            <a:spLocks noGrp="1"/>
          </p:cNvSpPr>
          <p:nvPr>
            <p:ph type="subTitle" idx="1"/>
          </p:nvPr>
        </p:nvSpPr>
        <p:spPr>
          <a:xfrm>
            <a:off x="1524000" y="1320801"/>
            <a:ext cx="9144000" cy="6965243"/>
          </a:xfrm>
        </p:spPr>
        <p:txBody>
          <a:bodyPr/>
          <a:lstStyle/>
          <a:p>
            <a:r>
              <a:rPr lang="en-US" u="sng" dirty="0" smtClean="0"/>
              <a:t>A step by step approach </a:t>
            </a:r>
          </a:p>
          <a:p>
            <a:pPr algn="l"/>
            <a:endParaRPr lang="en-US" dirty="0" smtClean="0"/>
          </a:p>
          <a:p>
            <a:pPr marL="457200" indent="-457200" algn="l">
              <a:buAutoNum type="arabicPeriod" startAt="4"/>
            </a:pPr>
            <a:r>
              <a:rPr lang="en-US" dirty="0" smtClean="0"/>
              <a:t>If your filing married jointly and your taxable income is between $ 315,000 and $ 415,000 and if you are a Specified Service Trade or Business (SSTB) then QBI deduction will be phased out.  It will be zero if your Taxable income is more than $ 415,000.</a:t>
            </a:r>
          </a:p>
          <a:p>
            <a:pPr marL="457200" indent="-457200" algn="l">
              <a:buAutoNum type="arabicPeriod" startAt="4"/>
            </a:pPr>
            <a:r>
              <a:rPr lang="en-US" dirty="0" smtClean="0"/>
              <a:t>What is SSTB?  An SSTB is any trade or business involving the performance of services in the fields of health, law, accounting, actuarial science, performing arts, consulting, athletics, financial services, brokerage services, or any trade or business where the principal asset of such trade or business is the reputation or skill of one or more of its employees or owners, and any trade or business that involves the performance of services that consist of investing and investment management, trading, or dealing in securities, partnership interests, or commodities. </a:t>
            </a:r>
          </a:p>
        </p:txBody>
      </p:sp>
    </p:spTree>
    <p:extLst>
      <p:ext uri="{BB962C8B-B14F-4D97-AF65-F5344CB8AC3E}">
        <p14:creationId xmlns:p14="http://schemas.microsoft.com/office/powerpoint/2010/main" val="11154213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
            <a:ext cx="9144000" cy="1320800"/>
          </a:xfrm>
        </p:spPr>
        <p:txBody>
          <a:bodyPr>
            <a:normAutofit/>
          </a:bodyPr>
          <a:lstStyle/>
          <a:p>
            <a:r>
              <a:rPr lang="en-US" dirty="0" smtClean="0"/>
              <a:t>Section 199 A</a:t>
            </a:r>
            <a:br>
              <a:rPr lang="en-US" dirty="0" smtClean="0"/>
            </a:br>
            <a:r>
              <a:rPr lang="en-US" sz="2800" dirty="0" smtClean="0"/>
              <a:t>Qualified Business Income Deduction</a:t>
            </a:r>
            <a:endParaRPr lang="en-US" dirty="0"/>
          </a:p>
        </p:txBody>
      </p:sp>
      <p:sp>
        <p:nvSpPr>
          <p:cNvPr id="3" name="Subtitle 2"/>
          <p:cNvSpPr>
            <a:spLocks noGrp="1"/>
          </p:cNvSpPr>
          <p:nvPr>
            <p:ph type="subTitle" idx="1"/>
          </p:nvPr>
        </p:nvSpPr>
        <p:spPr>
          <a:xfrm>
            <a:off x="1524000" y="1320801"/>
            <a:ext cx="9144000" cy="6965243"/>
          </a:xfrm>
        </p:spPr>
        <p:txBody>
          <a:bodyPr/>
          <a:lstStyle/>
          <a:p>
            <a:r>
              <a:rPr lang="en-US" u="sng" dirty="0" smtClean="0"/>
              <a:t>A step by step approach </a:t>
            </a:r>
          </a:p>
          <a:p>
            <a:pPr algn="l"/>
            <a:endParaRPr lang="en-US" dirty="0" smtClean="0"/>
          </a:p>
          <a:p>
            <a:pPr marL="457200" indent="-457200" algn="l">
              <a:buAutoNum type="arabicPeriod" startAt="6"/>
            </a:pPr>
            <a:r>
              <a:rPr lang="en-US" sz="2000" dirty="0" smtClean="0"/>
              <a:t>What if you are not SSTB?  As the code defines you are an eligible business. </a:t>
            </a:r>
          </a:p>
          <a:p>
            <a:pPr marL="457200" indent="-457200" algn="l">
              <a:buAutoNum type="arabicPeriod" startAt="6"/>
            </a:pPr>
            <a:r>
              <a:rPr lang="en-US" sz="2000" dirty="0" smtClean="0"/>
              <a:t>Remember the Magic Number for Taxable Income of $ 315,000 for married filing jointly.  If you are below that just go ahead and take 20% of your QBI as deduction against your taxable income</a:t>
            </a:r>
          </a:p>
          <a:p>
            <a:pPr marL="457200" indent="-457200" algn="l">
              <a:buAutoNum type="arabicPeriod" startAt="6"/>
            </a:pPr>
            <a:r>
              <a:rPr lang="en-US" sz="2000" dirty="0" smtClean="0"/>
              <a:t>If your Taxable Income is more than $ 315,000 then your QBI deduction will lower of the two amounts</a:t>
            </a:r>
          </a:p>
          <a:p>
            <a:pPr algn="l"/>
            <a:r>
              <a:rPr lang="en-US" sz="2000" dirty="0" smtClean="0"/>
              <a:t>8a)  20% of your QBI</a:t>
            </a:r>
          </a:p>
          <a:p>
            <a:pPr algn="l"/>
            <a:r>
              <a:rPr lang="en-US" sz="2000" dirty="0" smtClean="0"/>
              <a:t>8b-1) 50% of your share of W-2 wages paid by the business, </a:t>
            </a:r>
          </a:p>
          <a:p>
            <a:pPr algn="l"/>
            <a:r>
              <a:rPr lang="en-US" sz="2000" dirty="0" smtClean="0"/>
              <a:t>8b-2)  25% of those same wages, plus 2.5% of your share of the unadjusted basis immediately after acquisition(UBIA)</a:t>
            </a:r>
          </a:p>
          <a:p>
            <a:pPr algn="l"/>
            <a:r>
              <a:rPr lang="en-US" sz="2000" dirty="0" smtClean="0"/>
              <a:t>8b-3) Compare 8b-1 and 8b-2.  Take the larger of the two.  Let us call it 8c</a:t>
            </a:r>
          </a:p>
          <a:p>
            <a:pPr algn="l"/>
            <a:r>
              <a:rPr lang="en-US" sz="2000" dirty="0" smtClean="0"/>
              <a:t>8-d) Your QBI deduction is the lower of 8a and 8c plus 20% of any REIT dividends and PTP income.</a:t>
            </a:r>
          </a:p>
        </p:txBody>
      </p:sp>
    </p:spTree>
    <p:extLst>
      <p:ext uri="{BB962C8B-B14F-4D97-AF65-F5344CB8AC3E}">
        <p14:creationId xmlns:p14="http://schemas.microsoft.com/office/powerpoint/2010/main" val="14992585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
            <a:ext cx="9144000" cy="1320800"/>
          </a:xfrm>
        </p:spPr>
        <p:txBody>
          <a:bodyPr>
            <a:normAutofit/>
          </a:bodyPr>
          <a:lstStyle/>
          <a:p>
            <a:r>
              <a:rPr lang="en-US" dirty="0" smtClean="0"/>
              <a:t>Section 199 A</a:t>
            </a:r>
            <a:br>
              <a:rPr lang="en-US" dirty="0" smtClean="0"/>
            </a:br>
            <a:r>
              <a:rPr lang="en-US" sz="2800" dirty="0" smtClean="0"/>
              <a:t>Qualified Business Income Deduction</a:t>
            </a:r>
            <a:endParaRPr lang="en-US" dirty="0"/>
          </a:p>
        </p:txBody>
      </p:sp>
      <p:sp>
        <p:nvSpPr>
          <p:cNvPr id="3" name="Subtitle 2"/>
          <p:cNvSpPr>
            <a:spLocks noGrp="1"/>
          </p:cNvSpPr>
          <p:nvPr>
            <p:ph type="subTitle" idx="1"/>
          </p:nvPr>
        </p:nvSpPr>
        <p:spPr>
          <a:xfrm>
            <a:off x="1524000" y="1320801"/>
            <a:ext cx="9144000" cy="6965243"/>
          </a:xfrm>
        </p:spPr>
        <p:txBody>
          <a:bodyPr/>
          <a:lstStyle/>
          <a:p>
            <a:r>
              <a:rPr lang="en-US" u="sng" dirty="0" smtClean="0"/>
              <a:t>C Corp Vs S Corp</a:t>
            </a:r>
            <a:endParaRPr lang="en-US" dirty="0"/>
          </a:p>
          <a:p>
            <a:endParaRPr lang="en-US" dirty="0" smtClean="0"/>
          </a:p>
          <a:p>
            <a:pPr algn="l"/>
            <a:r>
              <a:rPr lang="en-US" dirty="0"/>
              <a:t>	</a:t>
            </a:r>
            <a:r>
              <a:rPr lang="en-US" dirty="0" smtClean="0"/>
              <a:t>C Corp					S Corp</a:t>
            </a:r>
          </a:p>
          <a:p>
            <a:pPr algn="l"/>
            <a:r>
              <a:rPr lang="en-US" dirty="0" smtClean="0"/>
              <a:t>Income	$ 100,000			$ 100,000</a:t>
            </a:r>
          </a:p>
          <a:p>
            <a:pPr algn="l"/>
            <a:r>
              <a:rPr lang="en-US" dirty="0" smtClean="0"/>
              <a:t>Corp FIT	</a:t>
            </a:r>
            <a:r>
              <a:rPr lang="en-US" u="sng" dirty="0" smtClean="0"/>
              <a:t>    (21,000)</a:t>
            </a:r>
            <a:r>
              <a:rPr lang="en-US" dirty="0" smtClean="0"/>
              <a:t>			</a:t>
            </a:r>
            <a:r>
              <a:rPr lang="en-US" u="sng" dirty="0" smtClean="0"/>
              <a:t>	0</a:t>
            </a:r>
          </a:p>
          <a:p>
            <a:pPr algn="l"/>
            <a:endParaRPr lang="en-US" u="sng" dirty="0"/>
          </a:p>
          <a:p>
            <a:pPr algn="l"/>
            <a:r>
              <a:rPr lang="en-US" dirty="0" smtClean="0"/>
              <a:t>Dividends	$  79,000			$ 100,000</a:t>
            </a:r>
          </a:p>
          <a:p>
            <a:pPr algn="l"/>
            <a:r>
              <a:rPr lang="en-US" dirty="0" smtClean="0"/>
              <a:t>QBI Deduction					   (20,000)</a:t>
            </a:r>
          </a:p>
          <a:p>
            <a:pPr algn="l"/>
            <a:r>
              <a:rPr lang="en-US" dirty="0" smtClean="0"/>
              <a:t>Taxable Income				    80,000</a:t>
            </a:r>
          </a:p>
          <a:p>
            <a:pPr algn="l"/>
            <a:r>
              <a:rPr lang="en-US" dirty="0" smtClean="0"/>
              <a:t>Personal FIT	  (18,802)			   (29,600)	</a:t>
            </a:r>
          </a:p>
          <a:p>
            <a:pPr algn="l"/>
            <a:endParaRPr lang="en-US" dirty="0"/>
          </a:p>
          <a:p>
            <a:pPr algn="l"/>
            <a:r>
              <a:rPr lang="en-US" dirty="0" smtClean="0"/>
              <a:t>Net Income	$  60,198			$  70,400</a:t>
            </a:r>
          </a:p>
          <a:p>
            <a:pPr algn="l"/>
            <a:endParaRPr lang="en-US" dirty="0"/>
          </a:p>
          <a:p>
            <a:pPr algn="l"/>
            <a:r>
              <a:rPr lang="en-US" dirty="0" smtClean="0"/>
              <a:t>			</a:t>
            </a:r>
            <a:endParaRPr lang="en-US" dirty="0" smtClean="0"/>
          </a:p>
          <a:p>
            <a:pPr algn="l"/>
            <a:endParaRPr lang="en-US" dirty="0" smtClean="0"/>
          </a:p>
        </p:txBody>
      </p:sp>
    </p:spTree>
    <p:extLst>
      <p:ext uri="{BB962C8B-B14F-4D97-AF65-F5344CB8AC3E}">
        <p14:creationId xmlns:p14="http://schemas.microsoft.com/office/powerpoint/2010/main" val="16202701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
            <a:ext cx="9144000" cy="1320800"/>
          </a:xfrm>
        </p:spPr>
        <p:txBody>
          <a:bodyPr>
            <a:normAutofit/>
          </a:bodyPr>
          <a:lstStyle/>
          <a:p>
            <a:r>
              <a:rPr lang="en-US" dirty="0" smtClean="0"/>
              <a:t>Section 199 A</a:t>
            </a:r>
            <a:br>
              <a:rPr lang="en-US" dirty="0" smtClean="0"/>
            </a:br>
            <a:r>
              <a:rPr lang="en-US" sz="2800" dirty="0" smtClean="0"/>
              <a:t>Qualified Business Income Deduction</a:t>
            </a:r>
            <a:endParaRPr lang="en-US" dirty="0"/>
          </a:p>
        </p:txBody>
      </p:sp>
      <p:sp>
        <p:nvSpPr>
          <p:cNvPr id="3" name="Subtitle 2"/>
          <p:cNvSpPr>
            <a:spLocks noGrp="1"/>
          </p:cNvSpPr>
          <p:nvPr>
            <p:ph type="subTitle" idx="1"/>
          </p:nvPr>
        </p:nvSpPr>
        <p:spPr>
          <a:xfrm>
            <a:off x="1524000" y="1320801"/>
            <a:ext cx="9144000" cy="6965243"/>
          </a:xfrm>
        </p:spPr>
        <p:txBody>
          <a:bodyPr/>
          <a:lstStyle/>
          <a:p>
            <a:pPr algn="l"/>
            <a:endParaRPr lang="en-US" dirty="0" smtClean="0"/>
          </a:p>
          <a:p>
            <a:r>
              <a:rPr lang="en-US" u="sng" dirty="0" smtClean="0"/>
              <a:t>Other </a:t>
            </a:r>
            <a:r>
              <a:rPr lang="en-US" u="sng" dirty="0" smtClean="0"/>
              <a:t>Considerations for QBI Deduction</a:t>
            </a:r>
          </a:p>
          <a:p>
            <a:pPr algn="l"/>
            <a:endParaRPr lang="en-US" dirty="0"/>
          </a:p>
          <a:p>
            <a:pPr marL="457200" indent="-457200" algn="l">
              <a:buAutoNum type="arabicParenR"/>
            </a:pPr>
            <a:r>
              <a:rPr lang="en-US" dirty="0" smtClean="0"/>
              <a:t>Whether to aggregate or not </a:t>
            </a:r>
          </a:p>
          <a:p>
            <a:pPr marL="457200" indent="-457200" algn="l">
              <a:buAutoNum type="arabicParenR"/>
            </a:pPr>
            <a:r>
              <a:rPr lang="en-US" dirty="0" smtClean="0"/>
              <a:t>Whether to change the form of doing business </a:t>
            </a:r>
          </a:p>
          <a:p>
            <a:pPr marL="457200" indent="-457200" algn="l">
              <a:buAutoNum type="arabicParenR"/>
            </a:pPr>
            <a:endParaRPr lang="en-US" dirty="0" smtClean="0"/>
          </a:p>
          <a:p>
            <a:pPr marL="457200" indent="-457200" algn="l">
              <a:buAutoNum type="arabicParenR"/>
            </a:pPr>
            <a:endParaRPr lang="en-US" dirty="0" smtClean="0"/>
          </a:p>
          <a:p>
            <a:pPr algn="l"/>
            <a:endParaRPr lang="en-US" dirty="0" smtClean="0"/>
          </a:p>
        </p:txBody>
      </p:sp>
    </p:spTree>
    <p:extLst>
      <p:ext uri="{BB962C8B-B14F-4D97-AF65-F5344CB8AC3E}">
        <p14:creationId xmlns:p14="http://schemas.microsoft.com/office/powerpoint/2010/main" val="11608688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TotalTime>
  <Words>524</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Section 199 A Qualified Business Income Deduction</vt:lpstr>
      <vt:lpstr>Section 199 A Qualified Business Income Deduction</vt:lpstr>
      <vt:lpstr>Section 199 A Qualified Business Income Deduction</vt:lpstr>
      <vt:lpstr>Section 199 A Qualified Business Income Deduction</vt:lpstr>
      <vt:lpstr>Section 199 A Qualified Business Income Deduction</vt:lpstr>
      <vt:lpstr>Section 199 A Qualified Business Income Deduction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 199 A Qualified Business Income Deduction</dc:title>
  <dc:creator>Administrator@dbc</dc:creator>
  <cp:lastModifiedBy>Administrator@dbc</cp:lastModifiedBy>
  <cp:revision>18</cp:revision>
  <dcterms:created xsi:type="dcterms:W3CDTF">2019-01-23T14:15:24Z</dcterms:created>
  <dcterms:modified xsi:type="dcterms:W3CDTF">2019-02-24T15:06:54Z</dcterms:modified>
</cp:coreProperties>
</file>