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97" r:id="rId2"/>
    <p:sldId id="271" r:id="rId3"/>
    <p:sldId id="915" r:id="rId4"/>
    <p:sldId id="305" r:id="rId5"/>
    <p:sldId id="302" r:id="rId6"/>
    <p:sldId id="294" r:id="rId7"/>
    <p:sldId id="272" r:id="rId8"/>
    <p:sldId id="301" r:id="rId9"/>
    <p:sldId id="304" r:id="rId10"/>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306" r:id="rId26"/>
    <p:sldId id="307" r:id="rId27"/>
    <p:sldId id="273" r:id="rId28"/>
    <p:sldId id="274" r:id="rId29"/>
    <p:sldId id="275" r:id="rId30"/>
    <p:sldId id="276" r:id="rId31"/>
    <p:sldId id="277" r:id="rId32"/>
    <p:sldId id="308" r:id="rId33"/>
    <p:sldId id="309" r:id="rId34"/>
    <p:sldId id="900" r:id="rId35"/>
    <p:sldId id="901" r:id="rId36"/>
    <p:sldId id="911" r:id="rId37"/>
    <p:sldId id="902" r:id="rId38"/>
    <p:sldId id="903" r:id="rId39"/>
    <p:sldId id="912" r:id="rId40"/>
    <p:sldId id="904" r:id="rId41"/>
    <p:sldId id="905" r:id="rId42"/>
    <p:sldId id="907" r:id="rId43"/>
    <p:sldId id="908" r:id="rId44"/>
    <p:sldId id="913" r:id="rId45"/>
    <p:sldId id="909" r:id="rId46"/>
    <p:sldId id="914" r:id="rId47"/>
    <p:sldId id="910" r:id="rId48"/>
    <p:sldId id="916" r:id="rId49"/>
    <p:sldId id="30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C76E55-47BB-463C-AD72-C167DEB8BE0C}" v="19" dt="2020-04-06T18:22:34.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avna kalyan" userId="f3328660af46d471" providerId="LiveId" clId="{D1F63E28-B0EE-4DB1-AE6B-0C668A1ADA6B}"/>
    <pc:docChg chg="modSld">
      <pc:chgData name="bhavna kalyan" userId="f3328660af46d471" providerId="LiveId" clId="{D1F63E28-B0EE-4DB1-AE6B-0C668A1ADA6B}" dt="2020-04-07T17:49:18.342" v="0" actId="20577"/>
      <pc:docMkLst>
        <pc:docMk/>
      </pc:docMkLst>
      <pc:sldChg chg="modSp">
        <pc:chgData name="bhavna kalyan" userId="f3328660af46d471" providerId="LiveId" clId="{D1F63E28-B0EE-4DB1-AE6B-0C668A1ADA6B}" dt="2020-04-07T17:49:18.342" v="0" actId="20577"/>
        <pc:sldMkLst>
          <pc:docMk/>
          <pc:sldMk cId="0" sldId="256"/>
        </pc:sldMkLst>
        <pc:spChg chg="mod">
          <ac:chgData name="bhavna kalyan" userId="f3328660af46d471" providerId="LiveId" clId="{D1F63E28-B0EE-4DB1-AE6B-0C668A1ADA6B}" dt="2020-04-07T17:49:18.342" v="0" actId="20577"/>
          <ac:spMkLst>
            <pc:docMk/>
            <pc:sldMk cId="0" sldId="256"/>
            <ac:spMk id="12292" creationId="{43DAFC20-5DDC-478E-A5FE-0E73F4201ECB}"/>
          </ac:spMkLst>
        </pc:spChg>
      </pc:sldChg>
    </pc:docChg>
  </pc:docChgLst>
  <pc:docChgLst>
    <pc:chgData name="bhavna kalyan" userId="f3328660af46d471" providerId="LiveId" clId="{7BC76E55-47BB-463C-AD72-C167DEB8BE0C}"/>
    <pc:docChg chg="custSel addSld delSld modSld sldOrd">
      <pc:chgData name="bhavna kalyan" userId="f3328660af46d471" providerId="LiveId" clId="{7BC76E55-47BB-463C-AD72-C167DEB8BE0C}" dt="2020-04-07T14:06:56.913" v="785" actId="255"/>
      <pc:docMkLst>
        <pc:docMk/>
      </pc:docMkLst>
      <pc:sldChg chg="modSp">
        <pc:chgData name="bhavna kalyan" userId="f3328660af46d471" providerId="LiveId" clId="{7BC76E55-47BB-463C-AD72-C167DEB8BE0C}" dt="2020-04-07T13:56:14.995" v="714" actId="2711"/>
        <pc:sldMkLst>
          <pc:docMk/>
          <pc:sldMk cId="0" sldId="256"/>
        </pc:sldMkLst>
        <pc:spChg chg="mod">
          <ac:chgData name="bhavna kalyan" userId="f3328660af46d471" providerId="LiveId" clId="{7BC76E55-47BB-463C-AD72-C167DEB8BE0C}" dt="2020-04-07T13:56:14.995" v="714" actId="2711"/>
          <ac:spMkLst>
            <pc:docMk/>
            <pc:sldMk cId="0" sldId="256"/>
            <ac:spMk id="12291" creationId="{2E0FA43D-4409-4B36-911E-57115BBC7618}"/>
          </ac:spMkLst>
        </pc:spChg>
      </pc:sldChg>
      <pc:sldChg chg="modSp">
        <pc:chgData name="bhavna kalyan" userId="f3328660af46d471" providerId="LiveId" clId="{7BC76E55-47BB-463C-AD72-C167DEB8BE0C}" dt="2020-04-07T13:56:30.092" v="716" actId="27636"/>
        <pc:sldMkLst>
          <pc:docMk/>
          <pc:sldMk cId="0" sldId="257"/>
        </pc:sldMkLst>
        <pc:spChg chg="mod">
          <ac:chgData name="bhavna kalyan" userId="f3328660af46d471" providerId="LiveId" clId="{7BC76E55-47BB-463C-AD72-C167DEB8BE0C}" dt="2020-04-07T13:56:30.092" v="716" actId="27636"/>
          <ac:spMkLst>
            <pc:docMk/>
            <pc:sldMk cId="0" sldId="257"/>
            <ac:spMk id="13316" creationId="{D0E85AE8-A519-4F55-92BD-45FFD3E9A02B}"/>
          </ac:spMkLst>
        </pc:spChg>
      </pc:sldChg>
      <pc:sldChg chg="modSp">
        <pc:chgData name="bhavna kalyan" userId="f3328660af46d471" providerId="LiveId" clId="{7BC76E55-47BB-463C-AD72-C167DEB8BE0C}" dt="2020-04-07T13:56:36.973" v="717" actId="2711"/>
        <pc:sldMkLst>
          <pc:docMk/>
          <pc:sldMk cId="0" sldId="258"/>
        </pc:sldMkLst>
        <pc:spChg chg="mod">
          <ac:chgData name="bhavna kalyan" userId="f3328660af46d471" providerId="LiveId" clId="{7BC76E55-47BB-463C-AD72-C167DEB8BE0C}" dt="2020-04-06T15:40:10.184" v="653" actId="27636"/>
          <ac:spMkLst>
            <pc:docMk/>
            <pc:sldMk cId="0" sldId="258"/>
            <ac:spMk id="14339" creationId="{2B684C94-8E20-4E8D-AC03-389420A98F9E}"/>
          </ac:spMkLst>
        </pc:spChg>
        <pc:spChg chg="mod">
          <ac:chgData name="bhavna kalyan" userId="f3328660af46d471" providerId="LiveId" clId="{7BC76E55-47BB-463C-AD72-C167DEB8BE0C}" dt="2020-04-07T13:56:36.973" v="717" actId="2711"/>
          <ac:spMkLst>
            <pc:docMk/>
            <pc:sldMk cId="0" sldId="258"/>
            <ac:spMk id="14340" creationId="{D3BD4494-0B53-47A4-98FE-46BD91232190}"/>
          </ac:spMkLst>
        </pc:spChg>
      </pc:sldChg>
      <pc:sldChg chg="modSp">
        <pc:chgData name="bhavna kalyan" userId="f3328660af46d471" providerId="LiveId" clId="{7BC76E55-47BB-463C-AD72-C167DEB8BE0C}" dt="2020-04-07T13:56:49.711" v="718" actId="2711"/>
        <pc:sldMkLst>
          <pc:docMk/>
          <pc:sldMk cId="0" sldId="259"/>
        </pc:sldMkLst>
        <pc:spChg chg="mod">
          <ac:chgData name="bhavna kalyan" userId="f3328660af46d471" providerId="LiveId" clId="{7BC76E55-47BB-463C-AD72-C167DEB8BE0C}" dt="2020-04-06T15:40:10.200" v="654" actId="27636"/>
          <ac:spMkLst>
            <pc:docMk/>
            <pc:sldMk cId="0" sldId="259"/>
            <ac:spMk id="15363" creationId="{1DA9E45D-C8F5-4BBA-89FB-ACD64C59A014}"/>
          </ac:spMkLst>
        </pc:spChg>
        <pc:spChg chg="mod">
          <ac:chgData name="bhavna kalyan" userId="f3328660af46d471" providerId="LiveId" clId="{7BC76E55-47BB-463C-AD72-C167DEB8BE0C}" dt="2020-04-07T13:56:49.711" v="718" actId="2711"/>
          <ac:spMkLst>
            <pc:docMk/>
            <pc:sldMk cId="0" sldId="259"/>
            <ac:spMk id="15364" creationId="{13691BCA-644D-4621-ADEA-D308220C4CC2}"/>
          </ac:spMkLst>
        </pc:spChg>
      </pc:sldChg>
      <pc:sldChg chg="modSp">
        <pc:chgData name="bhavna kalyan" userId="f3328660af46d471" providerId="LiveId" clId="{7BC76E55-47BB-463C-AD72-C167DEB8BE0C}" dt="2020-04-07T14:05:55.613" v="776" actId="255"/>
        <pc:sldMkLst>
          <pc:docMk/>
          <pc:sldMk cId="0" sldId="260"/>
        </pc:sldMkLst>
        <pc:spChg chg="mod">
          <ac:chgData name="bhavna kalyan" userId="f3328660af46d471" providerId="LiveId" clId="{7BC76E55-47BB-463C-AD72-C167DEB8BE0C}" dt="2020-04-07T14:05:55.613" v="776" actId="255"/>
          <ac:spMkLst>
            <pc:docMk/>
            <pc:sldMk cId="0" sldId="260"/>
            <ac:spMk id="16387" creationId="{FB547690-FA96-4E09-B607-756F662AD5D7}"/>
          </ac:spMkLst>
        </pc:spChg>
        <pc:spChg chg="mod">
          <ac:chgData name="bhavna kalyan" userId="f3328660af46d471" providerId="LiveId" clId="{7BC76E55-47BB-463C-AD72-C167DEB8BE0C}" dt="2020-04-07T13:56:59.101" v="719" actId="2711"/>
          <ac:spMkLst>
            <pc:docMk/>
            <pc:sldMk cId="0" sldId="260"/>
            <ac:spMk id="16388" creationId="{F543B7C6-3750-4786-A2BD-755F4954EABF}"/>
          </ac:spMkLst>
        </pc:spChg>
      </pc:sldChg>
      <pc:sldChg chg="modSp">
        <pc:chgData name="bhavna kalyan" userId="f3328660af46d471" providerId="LiveId" clId="{7BC76E55-47BB-463C-AD72-C167DEB8BE0C}" dt="2020-04-07T14:06:11.068" v="778" actId="1076"/>
        <pc:sldMkLst>
          <pc:docMk/>
          <pc:sldMk cId="0" sldId="261"/>
        </pc:sldMkLst>
        <pc:spChg chg="mod">
          <ac:chgData name="bhavna kalyan" userId="f3328660af46d471" providerId="LiveId" clId="{7BC76E55-47BB-463C-AD72-C167DEB8BE0C}" dt="2020-04-07T14:06:11.068" v="778" actId="1076"/>
          <ac:spMkLst>
            <pc:docMk/>
            <pc:sldMk cId="0" sldId="261"/>
            <ac:spMk id="17411" creationId="{61DD34E9-69CD-46D2-A5A7-52994D2D17A1}"/>
          </ac:spMkLst>
        </pc:spChg>
        <pc:spChg chg="mod">
          <ac:chgData name="bhavna kalyan" userId="f3328660af46d471" providerId="LiveId" clId="{7BC76E55-47BB-463C-AD72-C167DEB8BE0C}" dt="2020-04-07T13:57:20.675" v="720" actId="2711"/>
          <ac:spMkLst>
            <pc:docMk/>
            <pc:sldMk cId="0" sldId="261"/>
            <ac:spMk id="17412" creationId="{E21CE83D-65C7-4D22-BA74-738A51905F99}"/>
          </ac:spMkLst>
        </pc:spChg>
      </pc:sldChg>
      <pc:sldChg chg="modSp">
        <pc:chgData name="bhavna kalyan" userId="f3328660af46d471" providerId="LiveId" clId="{7BC76E55-47BB-463C-AD72-C167DEB8BE0C}" dt="2020-04-07T14:06:19.460" v="779" actId="255"/>
        <pc:sldMkLst>
          <pc:docMk/>
          <pc:sldMk cId="0" sldId="262"/>
        </pc:sldMkLst>
        <pc:spChg chg="mod">
          <ac:chgData name="bhavna kalyan" userId="f3328660af46d471" providerId="LiveId" clId="{7BC76E55-47BB-463C-AD72-C167DEB8BE0C}" dt="2020-04-07T14:06:19.460" v="779" actId="255"/>
          <ac:spMkLst>
            <pc:docMk/>
            <pc:sldMk cId="0" sldId="262"/>
            <ac:spMk id="18435" creationId="{4CB4D5FC-CBCB-4B79-859C-BF242E23397F}"/>
          </ac:spMkLst>
        </pc:spChg>
        <pc:spChg chg="mod">
          <ac:chgData name="bhavna kalyan" userId="f3328660af46d471" providerId="LiveId" clId="{7BC76E55-47BB-463C-AD72-C167DEB8BE0C}" dt="2020-04-07T13:57:35.616" v="722" actId="27636"/>
          <ac:spMkLst>
            <pc:docMk/>
            <pc:sldMk cId="0" sldId="262"/>
            <ac:spMk id="18436" creationId="{1E4E0428-1E7B-4720-AD39-6B9BB1CC3406}"/>
          </ac:spMkLst>
        </pc:spChg>
      </pc:sldChg>
      <pc:sldChg chg="modSp">
        <pc:chgData name="bhavna kalyan" userId="f3328660af46d471" providerId="LiveId" clId="{7BC76E55-47BB-463C-AD72-C167DEB8BE0C}" dt="2020-04-07T14:06:29.932" v="781" actId="1076"/>
        <pc:sldMkLst>
          <pc:docMk/>
          <pc:sldMk cId="0" sldId="263"/>
        </pc:sldMkLst>
        <pc:spChg chg="mod">
          <ac:chgData name="bhavna kalyan" userId="f3328660af46d471" providerId="LiveId" clId="{7BC76E55-47BB-463C-AD72-C167DEB8BE0C}" dt="2020-04-07T14:06:29.932" v="781" actId="1076"/>
          <ac:spMkLst>
            <pc:docMk/>
            <pc:sldMk cId="0" sldId="263"/>
            <ac:spMk id="19459" creationId="{0A70F0BC-61D7-47B7-9919-5AB509F0AA99}"/>
          </ac:spMkLst>
        </pc:spChg>
        <pc:spChg chg="mod">
          <ac:chgData name="bhavna kalyan" userId="f3328660af46d471" providerId="LiveId" clId="{7BC76E55-47BB-463C-AD72-C167DEB8BE0C}" dt="2020-04-07T13:57:48.397" v="723" actId="2711"/>
          <ac:spMkLst>
            <pc:docMk/>
            <pc:sldMk cId="0" sldId="263"/>
            <ac:spMk id="19460" creationId="{731DAC0E-B1D1-41F8-9565-F50078A56C75}"/>
          </ac:spMkLst>
        </pc:spChg>
      </pc:sldChg>
      <pc:sldChg chg="modSp">
        <pc:chgData name="bhavna kalyan" userId="f3328660af46d471" providerId="LiveId" clId="{7BC76E55-47BB-463C-AD72-C167DEB8BE0C}" dt="2020-04-07T14:06:37.155" v="782" actId="255"/>
        <pc:sldMkLst>
          <pc:docMk/>
          <pc:sldMk cId="0" sldId="264"/>
        </pc:sldMkLst>
        <pc:spChg chg="mod">
          <ac:chgData name="bhavna kalyan" userId="f3328660af46d471" providerId="LiveId" clId="{7BC76E55-47BB-463C-AD72-C167DEB8BE0C}" dt="2020-04-07T14:06:37.155" v="782" actId="255"/>
          <ac:spMkLst>
            <pc:docMk/>
            <pc:sldMk cId="0" sldId="264"/>
            <ac:spMk id="20483" creationId="{AAC267E1-9443-4E85-A855-F04DFDB5CAA9}"/>
          </ac:spMkLst>
        </pc:spChg>
        <pc:spChg chg="mod">
          <ac:chgData name="bhavna kalyan" userId="f3328660af46d471" providerId="LiveId" clId="{7BC76E55-47BB-463C-AD72-C167DEB8BE0C}" dt="2020-04-07T13:58:22.105" v="724" actId="2711"/>
          <ac:spMkLst>
            <pc:docMk/>
            <pc:sldMk cId="0" sldId="264"/>
            <ac:spMk id="20484" creationId="{D0318CF6-B1BD-43F8-BC6A-6BC7CE03C3BB}"/>
          </ac:spMkLst>
        </pc:spChg>
      </pc:sldChg>
      <pc:sldChg chg="modSp">
        <pc:chgData name="bhavna kalyan" userId="f3328660af46d471" providerId="LiveId" clId="{7BC76E55-47BB-463C-AD72-C167DEB8BE0C}" dt="2020-04-07T14:06:48.245" v="784" actId="1076"/>
        <pc:sldMkLst>
          <pc:docMk/>
          <pc:sldMk cId="0" sldId="265"/>
        </pc:sldMkLst>
        <pc:spChg chg="mod">
          <ac:chgData name="bhavna kalyan" userId="f3328660af46d471" providerId="LiveId" clId="{7BC76E55-47BB-463C-AD72-C167DEB8BE0C}" dt="2020-04-07T14:06:48.245" v="784" actId="1076"/>
          <ac:spMkLst>
            <pc:docMk/>
            <pc:sldMk cId="0" sldId="265"/>
            <ac:spMk id="21507" creationId="{7413E689-8568-4092-B101-A948FD144FB8}"/>
          </ac:spMkLst>
        </pc:spChg>
        <pc:spChg chg="mod">
          <ac:chgData name="bhavna kalyan" userId="f3328660af46d471" providerId="LiveId" clId="{7BC76E55-47BB-463C-AD72-C167DEB8BE0C}" dt="2020-04-07T13:58:34.661" v="726" actId="2711"/>
          <ac:spMkLst>
            <pc:docMk/>
            <pc:sldMk cId="0" sldId="265"/>
            <ac:spMk id="21508" creationId="{831D317D-E913-4522-8E3F-BAF4D5C325A0}"/>
          </ac:spMkLst>
        </pc:spChg>
      </pc:sldChg>
      <pc:sldChg chg="modSp">
        <pc:chgData name="bhavna kalyan" userId="f3328660af46d471" providerId="LiveId" clId="{7BC76E55-47BB-463C-AD72-C167DEB8BE0C}" dt="2020-04-07T14:06:56.913" v="785" actId="255"/>
        <pc:sldMkLst>
          <pc:docMk/>
          <pc:sldMk cId="0" sldId="266"/>
        </pc:sldMkLst>
        <pc:spChg chg="mod">
          <ac:chgData name="bhavna kalyan" userId="f3328660af46d471" providerId="LiveId" clId="{7BC76E55-47BB-463C-AD72-C167DEB8BE0C}" dt="2020-04-07T14:06:56.913" v="785" actId="255"/>
          <ac:spMkLst>
            <pc:docMk/>
            <pc:sldMk cId="0" sldId="266"/>
            <ac:spMk id="22531" creationId="{3C3E9156-F15F-4C8B-8C18-4C1EDC350CAA}"/>
          </ac:spMkLst>
        </pc:spChg>
        <pc:spChg chg="mod">
          <ac:chgData name="bhavna kalyan" userId="f3328660af46d471" providerId="LiveId" clId="{7BC76E55-47BB-463C-AD72-C167DEB8BE0C}" dt="2020-04-07T13:58:49.382" v="728" actId="2711"/>
          <ac:spMkLst>
            <pc:docMk/>
            <pc:sldMk cId="0" sldId="266"/>
            <ac:spMk id="22532" creationId="{277014C2-5E62-4C40-BC9A-880B43A1EB2F}"/>
          </ac:spMkLst>
        </pc:spChg>
      </pc:sldChg>
      <pc:sldChg chg="modSp">
        <pc:chgData name="bhavna kalyan" userId="f3328660af46d471" providerId="LiveId" clId="{7BC76E55-47BB-463C-AD72-C167DEB8BE0C}" dt="2020-04-07T13:59:20.343" v="732" actId="2711"/>
        <pc:sldMkLst>
          <pc:docMk/>
          <pc:sldMk cId="0" sldId="267"/>
        </pc:sldMkLst>
        <pc:spChg chg="mod">
          <ac:chgData name="bhavna kalyan" userId="f3328660af46d471" providerId="LiveId" clId="{7BC76E55-47BB-463C-AD72-C167DEB8BE0C}" dt="2020-04-07T13:59:12.786" v="731" actId="255"/>
          <ac:spMkLst>
            <pc:docMk/>
            <pc:sldMk cId="0" sldId="267"/>
            <ac:spMk id="23555" creationId="{C972E488-A34F-4D02-9692-A6E4F8BB6088}"/>
          </ac:spMkLst>
        </pc:spChg>
        <pc:spChg chg="mod">
          <ac:chgData name="bhavna kalyan" userId="f3328660af46d471" providerId="LiveId" clId="{7BC76E55-47BB-463C-AD72-C167DEB8BE0C}" dt="2020-04-07T13:59:20.343" v="732" actId="2711"/>
          <ac:spMkLst>
            <pc:docMk/>
            <pc:sldMk cId="0" sldId="267"/>
            <ac:spMk id="23556" creationId="{AB235BBD-21E5-488D-A646-9EA38D09BF5F}"/>
          </ac:spMkLst>
        </pc:spChg>
      </pc:sldChg>
      <pc:sldChg chg="modSp">
        <pc:chgData name="bhavna kalyan" userId="f3328660af46d471" providerId="LiveId" clId="{7BC76E55-47BB-463C-AD72-C167DEB8BE0C}" dt="2020-04-07T13:59:28.734" v="733" actId="2711"/>
        <pc:sldMkLst>
          <pc:docMk/>
          <pc:sldMk cId="0" sldId="268"/>
        </pc:sldMkLst>
        <pc:spChg chg="mod">
          <ac:chgData name="bhavna kalyan" userId="f3328660af46d471" providerId="LiveId" clId="{7BC76E55-47BB-463C-AD72-C167DEB8BE0C}" dt="2020-04-07T13:59:28.734" v="733" actId="2711"/>
          <ac:spMkLst>
            <pc:docMk/>
            <pc:sldMk cId="0" sldId="268"/>
            <ac:spMk id="24580" creationId="{8CB96B63-E226-4F38-B381-2E33547BA055}"/>
          </ac:spMkLst>
        </pc:spChg>
      </pc:sldChg>
      <pc:sldChg chg="modSp">
        <pc:chgData name="bhavna kalyan" userId="f3328660af46d471" providerId="LiveId" clId="{7BC76E55-47BB-463C-AD72-C167DEB8BE0C}" dt="2020-04-07T13:59:41.183" v="734" actId="2711"/>
        <pc:sldMkLst>
          <pc:docMk/>
          <pc:sldMk cId="0" sldId="269"/>
        </pc:sldMkLst>
        <pc:spChg chg="mod">
          <ac:chgData name="bhavna kalyan" userId="f3328660af46d471" providerId="LiveId" clId="{7BC76E55-47BB-463C-AD72-C167DEB8BE0C}" dt="2020-04-06T15:40:10.293" v="662" actId="27636"/>
          <ac:spMkLst>
            <pc:docMk/>
            <pc:sldMk cId="0" sldId="269"/>
            <ac:spMk id="25603" creationId="{83BFEECC-8D59-46F3-A0EF-69E863D422FB}"/>
          </ac:spMkLst>
        </pc:spChg>
        <pc:spChg chg="mod">
          <ac:chgData name="bhavna kalyan" userId="f3328660af46d471" providerId="LiveId" clId="{7BC76E55-47BB-463C-AD72-C167DEB8BE0C}" dt="2020-04-07T13:59:41.183" v="734" actId="2711"/>
          <ac:spMkLst>
            <pc:docMk/>
            <pc:sldMk cId="0" sldId="269"/>
            <ac:spMk id="25604" creationId="{8F25B89B-8BC7-4E03-9A2D-593B70BC2BD5}"/>
          </ac:spMkLst>
        </pc:spChg>
      </pc:sldChg>
      <pc:sldChg chg="modSp">
        <pc:chgData name="bhavna kalyan" userId="f3328660af46d471" providerId="LiveId" clId="{7BC76E55-47BB-463C-AD72-C167DEB8BE0C}" dt="2020-04-07T13:59:51.030" v="735" actId="2711"/>
        <pc:sldMkLst>
          <pc:docMk/>
          <pc:sldMk cId="0" sldId="270"/>
        </pc:sldMkLst>
        <pc:spChg chg="mod">
          <ac:chgData name="bhavna kalyan" userId="f3328660af46d471" providerId="LiveId" clId="{7BC76E55-47BB-463C-AD72-C167DEB8BE0C}" dt="2020-04-06T15:40:10.293" v="663" actId="27636"/>
          <ac:spMkLst>
            <pc:docMk/>
            <pc:sldMk cId="0" sldId="270"/>
            <ac:spMk id="26627" creationId="{C56362A8-8480-4D26-B5D4-7583831DB859}"/>
          </ac:spMkLst>
        </pc:spChg>
        <pc:spChg chg="mod">
          <ac:chgData name="bhavna kalyan" userId="f3328660af46d471" providerId="LiveId" clId="{7BC76E55-47BB-463C-AD72-C167DEB8BE0C}" dt="2020-04-07T13:59:51.030" v="735" actId="2711"/>
          <ac:spMkLst>
            <pc:docMk/>
            <pc:sldMk cId="0" sldId="270"/>
            <ac:spMk id="26628" creationId="{11099539-2D00-48E3-AF1A-2155ABBDC243}"/>
          </ac:spMkLst>
        </pc:spChg>
      </pc:sldChg>
      <pc:sldChg chg="modSp">
        <pc:chgData name="bhavna kalyan" userId="f3328660af46d471" providerId="LiveId" clId="{7BC76E55-47BB-463C-AD72-C167DEB8BE0C}" dt="2020-04-07T13:55:19.236" v="708" actId="2711"/>
        <pc:sldMkLst>
          <pc:docMk/>
          <pc:sldMk cId="3646441396" sldId="271"/>
        </pc:sldMkLst>
        <pc:spChg chg="mod">
          <ac:chgData name="bhavna kalyan" userId="f3328660af46d471" providerId="LiveId" clId="{7BC76E55-47BB-463C-AD72-C167DEB8BE0C}" dt="2020-04-07T13:55:19.236" v="708" actId="2711"/>
          <ac:spMkLst>
            <pc:docMk/>
            <pc:sldMk cId="3646441396" sldId="271"/>
            <ac:spMk id="5" creationId="{0064B967-3A15-4C35-9AFC-0953D23E41DD}"/>
          </ac:spMkLst>
        </pc:spChg>
      </pc:sldChg>
      <pc:sldChg chg="modSp">
        <pc:chgData name="bhavna kalyan" userId="f3328660af46d471" providerId="LiveId" clId="{7BC76E55-47BB-463C-AD72-C167DEB8BE0C}" dt="2020-04-07T13:55:46.955" v="711" actId="2711"/>
        <pc:sldMkLst>
          <pc:docMk/>
          <pc:sldMk cId="2496856850" sldId="272"/>
        </pc:sldMkLst>
        <pc:spChg chg="mod">
          <ac:chgData name="bhavna kalyan" userId="f3328660af46d471" providerId="LiveId" clId="{7BC76E55-47BB-463C-AD72-C167DEB8BE0C}" dt="2020-04-07T13:55:46.955" v="711" actId="2711"/>
          <ac:spMkLst>
            <pc:docMk/>
            <pc:sldMk cId="2496856850" sldId="272"/>
            <ac:spMk id="5" creationId="{0064B967-3A15-4C35-9AFC-0953D23E41DD}"/>
          </ac:spMkLst>
        </pc:spChg>
      </pc:sldChg>
      <pc:sldChg chg="modSp">
        <pc:chgData name="bhavna kalyan" userId="f3328660af46d471" providerId="LiveId" clId="{7BC76E55-47BB-463C-AD72-C167DEB8BE0C}" dt="2020-04-06T15:40:10.325" v="666" actId="27636"/>
        <pc:sldMkLst>
          <pc:docMk/>
          <pc:sldMk cId="0" sldId="273"/>
        </pc:sldMkLst>
        <pc:spChg chg="mod">
          <ac:chgData name="bhavna kalyan" userId="f3328660af46d471" providerId="LiveId" clId="{7BC76E55-47BB-463C-AD72-C167DEB8BE0C}" dt="2020-04-06T15:40:10.325" v="666" actId="27636"/>
          <ac:spMkLst>
            <pc:docMk/>
            <pc:sldMk cId="0" sldId="273"/>
            <ac:spMk id="29699" creationId="{B2A5CD63-55E3-494F-9370-21C8A292ECEB}"/>
          </ac:spMkLst>
        </pc:spChg>
      </pc:sldChg>
      <pc:sldChg chg="modSp">
        <pc:chgData name="bhavna kalyan" userId="f3328660af46d471" providerId="LiveId" clId="{7BC76E55-47BB-463C-AD72-C167DEB8BE0C}" dt="2020-04-06T15:40:10.325" v="667" actId="27636"/>
        <pc:sldMkLst>
          <pc:docMk/>
          <pc:sldMk cId="0" sldId="274"/>
        </pc:sldMkLst>
        <pc:spChg chg="mod">
          <ac:chgData name="bhavna kalyan" userId="f3328660af46d471" providerId="LiveId" clId="{7BC76E55-47BB-463C-AD72-C167DEB8BE0C}" dt="2020-04-06T15:40:10.325" v="667" actId="27636"/>
          <ac:spMkLst>
            <pc:docMk/>
            <pc:sldMk cId="0" sldId="274"/>
            <ac:spMk id="30723" creationId="{3BC3FB93-983C-4BE2-95F6-CDA16519EABB}"/>
          </ac:spMkLst>
        </pc:spChg>
      </pc:sldChg>
      <pc:sldChg chg="modSp">
        <pc:chgData name="bhavna kalyan" userId="f3328660af46d471" providerId="LiveId" clId="{7BC76E55-47BB-463C-AD72-C167DEB8BE0C}" dt="2020-04-06T15:40:10.340" v="668" actId="27636"/>
        <pc:sldMkLst>
          <pc:docMk/>
          <pc:sldMk cId="0" sldId="275"/>
        </pc:sldMkLst>
        <pc:spChg chg="mod">
          <ac:chgData name="bhavna kalyan" userId="f3328660af46d471" providerId="LiveId" clId="{7BC76E55-47BB-463C-AD72-C167DEB8BE0C}" dt="2020-04-06T15:40:10.340" v="668" actId="27636"/>
          <ac:spMkLst>
            <pc:docMk/>
            <pc:sldMk cId="0" sldId="275"/>
            <ac:spMk id="31747" creationId="{DB28342F-B89E-4CB9-8F97-6A078BDC262F}"/>
          </ac:spMkLst>
        </pc:spChg>
      </pc:sldChg>
      <pc:sldChg chg="modSp">
        <pc:chgData name="bhavna kalyan" userId="f3328660af46d471" providerId="LiveId" clId="{7BC76E55-47BB-463C-AD72-C167DEB8BE0C}" dt="2020-04-06T15:40:10.340" v="669" actId="27636"/>
        <pc:sldMkLst>
          <pc:docMk/>
          <pc:sldMk cId="0" sldId="276"/>
        </pc:sldMkLst>
        <pc:spChg chg="mod">
          <ac:chgData name="bhavna kalyan" userId="f3328660af46d471" providerId="LiveId" clId="{7BC76E55-47BB-463C-AD72-C167DEB8BE0C}" dt="2020-04-06T15:40:10.340" v="669" actId="27636"/>
          <ac:spMkLst>
            <pc:docMk/>
            <pc:sldMk cId="0" sldId="276"/>
            <ac:spMk id="32771" creationId="{83433F8E-AC88-4FE4-B81C-7BCAD2EB66E5}"/>
          </ac:spMkLst>
        </pc:spChg>
      </pc:sldChg>
      <pc:sldChg chg="modSp">
        <pc:chgData name="bhavna kalyan" userId="f3328660af46d471" providerId="LiveId" clId="{7BC76E55-47BB-463C-AD72-C167DEB8BE0C}" dt="2020-04-07T14:00:31.317" v="737" actId="1076"/>
        <pc:sldMkLst>
          <pc:docMk/>
          <pc:sldMk cId="0" sldId="277"/>
        </pc:sldMkLst>
        <pc:spChg chg="mod">
          <ac:chgData name="bhavna kalyan" userId="f3328660af46d471" providerId="LiveId" clId="{7BC76E55-47BB-463C-AD72-C167DEB8BE0C}" dt="2020-04-07T14:00:31.317" v="737" actId="1076"/>
          <ac:spMkLst>
            <pc:docMk/>
            <pc:sldMk cId="0" sldId="277"/>
            <ac:spMk id="33797" creationId="{D13BE38D-09A6-4D00-AC4D-5598F9FF716D}"/>
          </ac:spMkLst>
        </pc:spChg>
      </pc:sldChg>
      <pc:sldChg chg="modSp">
        <pc:chgData name="bhavna kalyan" userId="f3328660af46d471" providerId="LiveId" clId="{7BC76E55-47BB-463C-AD72-C167DEB8BE0C}" dt="2020-04-07T13:55:40.418" v="710" actId="2711"/>
        <pc:sldMkLst>
          <pc:docMk/>
          <pc:sldMk cId="703537525" sldId="294"/>
        </pc:sldMkLst>
        <pc:spChg chg="mod">
          <ac:chgData name="bhavna kalyan" userId="f3328660af46d471" providerId="LiveId" clId="{7BC76E55-47BB-463C-AD72-C167DEB8BE0C}" dt="2020-04-07T13:55:40.418" v="710" actId="2711"/>
          <ac:spMkLst>
            <pc:docMk/>
            <pc:sldMk cId="703537525" sldId="294"/>
            <ac:spMk id="5" creationId="{0064B967-3A15-4C35-9AFC-0953D23E41DD}"/>
          </ac:spMkLst>
        </pc:spChg>
      </pc:sldChg>
      <pc:sldChg chg="modSp del">
        <pc:chgData name="bhavna kalyan" userId="f3328660af46d471" providerId="LiveId" clId="{7BC76E55-47BB-463C-AD72-C167DEB8BE0C}" dt="2020-04-03T19:13:43.644" v="92" actId="2696"/>
        <pc:sldMkLst>
          <pc:docMk/>
          <pc:sldMk cId="1662358602" sldId="300"/>
        </pc:sldMkLst>
        <pc:spChg chg="mod">
          <ac:chgData name="bhavna kalyan" userId="f3328660af46d471" providerId="LiveId" clId="{7BC76E55-47BB-463C-AD72-C167DEB8BE0C}" dt="2020-04-03T19:09:08.119" v="25" actId="20577"/>
          <ac:spMkLst>
            <pc:docMk/>
            <pc:sldMk cId="1662358602" sldId="300"/>
            <ac:spMk id="16" creationId="{7D857DEA-74ED-4022-A457-D8962AF0C939}"/>
          </ac:spMkLst>
        </pc:spChg>
      </pc:sldChg>
      <pc:sldChg chg="addSp delSp modSp">
        <pc:chgData name="bhavna kalyan" userId="f3328660af46d471" providerId="LiveId" clId="{7BC76E55-47BB-463C-AD72-C167DEB8BE0C}" dt="2020-04-07T13:55:53.251" v="712" actId="2711"/>
        <pc:sldMkLst>
          <pc:docMk/>
          <pc:sldMk cId="4059805020" sldId="301"/>
        </pc:sldMkLst>
        <pc:spChg chg="add del mod">
          <ac:chgData name="bhavna kalyan" userId="f3328660af46d471" providerId="LiveId" clId="{7BC76E55-47BB-463C-AD72-C167DEB8BE0C}" dt="2020-04-03T20:10:20.942" v="523" actId="931"/>
          <ac:spMkLst>
            <pc:docMk/>
            <pc:sldMk cId="4059805020" sldId="301"/>
            <ac:spMk id="4" creationId="{D35DBCDE-D357-4CB9-BDBD-A9261BDE8772}"/>
          </ac:spMkLst>
        </pc:spChg>
        <pc:spChg chg="mod">
          <ac:chgData name="bhavna kalyan" userId="f3328660af46d471" providerId="LiveId" clId="{7BC76E55-47BB-463C-AD72-C167DEB8BE0C}" dt="2020-04-07T13:55:53.251" v="712" actId="2711"/>
          <ac:spMkLst>
            <pc:docMk/>
            <pc:sldMk cId="4059805020" sldId="301"/>
            <ac:spMk id="5" creationId="{0064B967-3A15-4C35-9AFC-0953D23E41DD}"/>
          </ac:spMkLst>
        </pc:spChg>
        <pc:picChg chg="del">
          <ac:chgData name="bhavna kalyan" userId="f3328660af46d471" providerId="LiveId" clId="{7BC76E55-47BB-463C-AD72-C167DEB8BE0C}" dt="2020-04-03T20:10:06.588" v="521" actId="478"/>
          <ac:picMkLst>
            <pc:docMk/>
            <pc:sldMk cId="4059805020" sldId="301"/>
            <ac:picMk id="7" creationId="{70012F2F-08B3-45A4-B5F2-5E5783C23D3D}"/>
          </ac:picMkLst>
        </pc:picChg>
        <pc:picChg chg="add mod">
          <ac:chgData name="bhavna kalyan" userId="f3328660af46d471" providerId="LiveId" clId="{7BC76E55-47BB-463C-AD72-C167DEB8BE0C}" dt="2020-04-03T20:11:16.576" v="538" actId="14100"/>
          <ac:picMkLst>
            <pc:docMk/>
            <pc:sldMk cId="4059805020" sldId="301"/>
            <ac:picMk id="9" creationId="{C9E3C2C9-2BB6-4E32-8A74-ED9BFEB44E31}"/>
          </ac:picMkLst>
        </pc:picChg>
      </pc:sldChg>
      <pc:sldChg chg="modSp add">
        <pc:chgData name="bhavna kalyan" userId="f3328660af46d471" providerId="LiveId" clId="{7BC76E55-47BB-463C-AD72-C167DEB8BE0C}" dt="2020-04-03T19:13:35.654" v="91" actId="113"/>
        <pc:sldMkLst>
          <pc:docMk/>
          <pc:sldMk cId="2777440737" sldId="302"/>
        </pc:sldMkLst>
        <pc:spChg chg="mod">
          <ac:chgData name="bhavna kalyan" userId="f3328660af46d471" providerId="LiveId" clId="{7BC76E55-47BB-463C-AD72-C167DEB8BE0C}" dt="2020-04-03T19:12:48.415" v="42" actId="20577"/>
          <ac:spMkLst>
            <pc:docMk/>
            <pc:sldMk cId="2777440737" sldId="302"/>
            <ac:spMk id="5" creationId="{0064B967-3A15-4C35-9AFC-0953D23E41DD}"/>
          </ac:spMkLst>
        </pc:spChg>
        <pc:spChg chg="mod">
          <ac:chgData name="bhavna kalyan" userId="f3328660af46d471" providerId="LiveId" clId="{7BC76E55-47BB-463C-AD72-C167DEB8BE0C}" dt="2020-04-03T19:13:35.654" v="91" actId="113"/>
          <ac:spMkLst>
            <pc:docMk/>
            <pc:sldMk cId="2777440737" sldId="302"/>
            <ac:spMk id="16" creationId="{7D857DEA-74ED-4022-A457-D8962AF0C939}"/>
          </ac:spMkLst>
        </pc:spChg>
      </pc:sldChg>
      <pc:sldChg chg="add ord">
        <pc:chgData name="bhavna kalyan" userId="f3328660af46d471" providerId="LiveId" clId="{7BC76E55-47BB-463C-AD72-C167DEB8BE0C}" dt="2020-04-03T19:13:55.677" v="94"/>
        <pc:sldMkLst>
          <pc:docMk/>
          <pc:sldMk cId="3963435059" sldId="303"/>
        </pc:sldMkLst>
      </pc:sldChg>
      <pc:sldChg chg="modSp add ord">
        <pc:chgData name="bhavna kalyan" userId="f3328660af46d471" providerId="LiveId" clId="{7BC76E55-47BB-463C-AD72-C167DEB8BE0C}" dt="2020-04-07T13:55:59.459" v="713" actId="2711"/>
        <pc:sldMkLst>
          <pc:docMk/>
          <pc:sldMk cId="1021602569" sldId="304"/>
        </pc:sldMkLst>
        <pc:spChg chg="mod">
          <ac:chgData name="bhavna kalyan" userId="f3328660af46d471" providerId="LiveId" clId="{7BC76E55-47BB-463C-AD72-C167DEB8BE0C}" dt="2020-04-07T13:55:59.459" v="713" actId="2711"/>
          <ac:spMkLst>
            <pc:docMk/>
            <pc:sldMk cId="1021602569" sldId="304"/>
            <ac:spMk id="5" creationId="{0064B967-3A15-4C35-9AFC-0953D23E41DD}"/>
          </ac:spMkLst>
        </pc:spChg>
      </pc:sldChg>
      <pc:sldChg chg="addSp delSp modSp add del">
        <pc:chgData name="bhavna kalyan" userId="f3328660af46d471" providerId="LiveId" clId="{7BC76E55-47BB-463C-AD72-C167DEB8BE0C}" dt="2020-04-03T19:14:49.817" v="102" actId="2696"/>
        <pc:sldMkLst>
          <pc:docMk/>
          <pc:sldMk cId="1065332564" sldId="305"/>
        </pc:sldMkLst>
        <pc:spChg chg="add mod">
          <ac:chgData name="bhavna kalyan" userId="f3328660af46d471" providerId="LiveId" clId="{7BC76E55-47BB-463C-AD72-C167DEB8BE0C}" dt="2020-04-03T19:14:41.554" v="101" actId="478"/>
          <ac:spMkLst>
            <pc:docMk/>
            <pc:sldMk cId="1065332564" sldId="305"/>
            <ac:spMk id="4" creationId="{AEDE6215-3D6F-4E3D-8AA8-FED4C343F2D5}"/>
          </ac:spMkLst>
        </pc:spChg>
        <pc:picChg chg="del">
          <ac:chgData name="bhavna kalyan" userId="f3328660af46d471" providerId="LiveId" clId="{7BC76E55-47BB-463C-AD72-C167DEB8BE0C}" dt="2020-04-03T19:14:41.554" v="101" actId="478"/>
          <ac:picMkLst>
            <pc:docMk/>
            <pc:sldMk cId="1065332564" sldId="305"/>
            <ac:picMk id="9" creationId="{98BACAEF-23F8-4F10-8748-099A5D00BE1D}"/>
          </ac:picMkLst>
        </pc:picChg>
      </pc:sldChg>
      <pc:sldChg chg="addSp delSp modSp add">
        <pc:chgData name="bhavna kalyan" userId="f3328660af46d471" providerId="LiveId" clId="{7BC76E55-47BB-463C-AD72-C167DEB8BE0C}" dt="2020-04-07T14:00:51.581" v="738" actId="2711"/>
        <pc:sldMkLst>
          <pc:docMk/>
          <pc:sldMk cId="1235329759" sldId="305"/>
        </pc:sldMkLst>
        <pc:spChg chg="add mod">
          <ac:chgData name="bhavna kalyan" userId="f3328660af46d471" providerId="LiveId" clId="{7BC76E55-47BB-463C-AD72-C167DEB8BE0C}" dt="2020-04-03T19:19:05.132" v="520" actId="207"/>
          <ac:spMkLst>
            <pc:docMk/>
            <pc:sldMk cId="1235329759" sldId="305"/>
            <ac:spMk id="4" creationId="{17E840EB-20ED-4AFA-BFC5-F87D820689F2}"/>
          </ac:spMkLst>
        </pc:spChg>
        <pc:spChg chg="mod">
          <ac:chgData name="bhavna kalyan" userId="f3328660af46d471" providerId="LiveId" clId="{7BC76E55-47BB-463C-AD72-C167DEB8BE0C}" dt="2020-04-07T14:00:51.581" v="738" actId="2711"/>
          <ac:spMkLst>
            <pc:docMk/>
            <pc:sldMk cId="1235329759" sldId="305"/>
            <ac:spMk id="5" creationId="{0064B967-3A15-4C35-9AFC-0953D23E41DD}"/>
          </ac:spMkLst>
        </pc:spChg>
        <pc:picChg chg="del">
          <ac:chgData name="bhavna kalyan" userId="f3328660af46d471" providerId="LiveId" clId="{7BC76E55-47BB-463C-AD72-C167DEB8BE0C}" dt="2020-04-03T19:18:17.095" v="499" actId="478"/>
          <ac:picMkLst>
            <pc:docMk/>
            <pc:sldMk cId="1235329759" sldId="305"/>
            <ac:picMk id="9" creationId="{98BACAEF-23F8-4F10-8748-099A5D00BE1D}"/>
          </ac:picMkLst>
        </pc:picChg>
      </pc:sldChg>
      <pc:sldChg chg="addSp delSp modSp add del">
        <pc:chgData name="bhavna kalyan" userId="f3328660af46d471" providerId="LiveId" clId="{7BC76E55-47BB-463C-AD72-C167DEB8BE0C}" dt="2020-04-03T19:14:31.010" v="99" actId="2696"/>
        <pc:sldMkLst>
          <pc:docMk/>
          <pc:sldMk cId="1633119867" sldId="305"/>
        </pc:sldMkLst>
        <pc:spChg chg="add mod">
          <ac:chgData name="bhavna kalyan" userId="f3328660af46d471" providerId="LiveId" clId="{7BC76E55-47BB-463C-AD72-C167DEB8BE0C}" dt="2020-04-03T19:14:18.774" v="98" actId="478"/>
          <ac:spMkLst>
            <pc:docMk/>
            <pc:sldMk cId="1633119867" sldId="305"/>
            <ac:spMk id="4" creationId="{1C812257-0869-4699-BB45-6476D8271117}"/>
          </ac:spMkLst>
        </pc:spChg>
        <pc:picChg chg="del">
          <ac:chgData name="bhavna kalyan" userId="f3328660af46d471" providerId="LiveId" clId="{7BC76E55-47BB-463C-AD72-C167DEB8BE0C}" dt="2020-04-03T19:14:18.774" v="98" actId="478"/>
          <ac:picMkLst>
            <pc:docMk/>
            <pc:sldMk cId="1633119867" sldId="305"/>
            <ac:picMk id="9" creationId="{98BACAEF-23F8-4F10-8748-099A5D00BE1D}"/>
          </ac:picMkLst>
        </pc:picChg>
      </pc:sldChg>
      <pc:sldChg chg="addSp delSp modSp add del">
        <pc:chgData name="bhavna kalyan" userId="f3328660af46d471" providerId="LiveId" clId="{7BC76E55-47BB-463C-AD72-C167DEB8BE0C}" dt="2020-04-03T19:17:00.028" v="358" actId="2696"/>
        <pc:sldMkLst>
          <pc:docMk/>
          <pc:sldMk cId="4007613373" sldId="305"/>
        </pc:sldMkLst>
        <pc:spChg chg="add mod">
          <ac:chgData name="bhavna kalyan" userId="f3328660af46d471" providerId="LiveId" clId="{7BC76E55-47BB-463C-AD72-C167DEB8BE0C}" dt="2020-04-03T19:16:49.215" v="357" actId="478"/>
          <ac:spMkLst>
            <pc:docMk/>
            <pc:sldMk cId="4007613373" sldId="305"/>
            <ac:spMk id="4" creationId="{83BABAFB-61C5-4139-BFB8-54C0991D19BD}"/>
          </ac:spMkLst>
        </pc:spChg>
        <pc:spChg chg="mod">
          <ac:chgData name="bhavna kalyan" userId="f3328660af46d471" providerId="LiveId" clId="{7BC76E55-47BB-463C-AD72-C167DEB8BE0C}" dt="2020-04-03T19:16:44.406" v="356" actId="20577"/>
          <ac:spMkLst>
            <pc:docMk/>
            <pc:sldMk cId="4007613373" sldId="305"/>
            <ac:spMk id="5" creationId="{0064B967-3A15-4C35-9AFC-0953D23E41DD}"/>
          </ac:spMkLst>
        </pc:spChg>
        <pc:picChg chg="del">
          <ac:chgData name="bhavna kalyan" userId="f3328660af46d471" providerId="LiveId" clId="{7BC76E55-47BB-463C-AD72-C167DEB8BE0C}" dt="2020-04-03T19:16:49.215" v="357" actId="478"/>
          <ac:picMkLst>
            <pc:docMk/>
            <pc:sldMk cId="4007613373" sldId="305"/>
            <ac:picMk id="9" creationId="{98BACAEF-23F8-4F10-8748-099A5D00BE1D}"/>
          </ac:picMkLst>
        </pc:picChg>
      </pc:sldChg>
      <pc:sldChg chg="modSp">
        <pc:chgData name="bhavna kalyan" userId="f3328660af46d471" providerId="LiveId" clId="{7BC76E55-47BB-463C-AD72-C167DEB8BE0C}" dt="2020-04-06T15:40:10.293" v="664" actId="27636"/>
        <pc:sldMkLst>
          <pc:docMk/>
          <pc:sldMk cId="0" sldId="306"/>
        </pc:sldMkLst>
        <pc:spChg chg="mod">
          <ac:chgData name="bhavna kalyan" userId="f3328660af46d471" providerId="LiveId" clId="{7BC76E55-47BB-463C-AD72-C167DEB8BE0C}" dt="2020-04-06T15:40:10.293" v="664" actId="27636"/>
          <ac:spMkLst>
            <pc:docMk/>
            <pc:sldMk cId="0" sldId="306"/>
            <ac:spMk id="27651" creationId="{C64A78A0-2E3D-44F1-B29C-B90921E0D2EA}"/>
          </ac:spMkLst>
        </pc:spChg>
      </pc:sldChg>
      <pc:sldChg chg="modSp">
        <pc:chgData name="bhavna kalyan" userId="f3328660af46d471" providerId="LiveId" clId="{7BC76E55-47BB-463C-AD72-C167DEB8BE0C}" dt="2020-04-06T15:40:10.309" v="665" actId="27636"/>
        <pc:sldMkLst>
          <pc:docMk/>
          <pc:sldMk cId="0" sldId="307"/>
        </pc:sldMkLst>
        <pc:spChg chg="mod">
          <ac:chgData name="bhavna kalyan" userId="f3328660af46d471" providerId="LiveId" clId="{7BC76E55-47BB-463C-AD72-C167DEB8BE0C}" dt="2020-04-06T15:40:10.309" v="665" actId="27636"/>
          <ac:spMkLst>
            <pc:docMk/>
            <pc:sldMk cId="0" sldId="307"/>
            <ac:spMk id="28675" creationId="{A4D70708-3A95-4229-AD2C-0004FF7AFD69}"/>
          </ac:spMkLst>
        </pc:spChg>
      </pc:sldChg>
      <pc:sldChg chg="modSp add ord">
        <pc:chgData name="bhavna kalyan" userId="f3328660af46d471" providerId="LiveId" clId="{7BC76E55-47BB-463C-AD72-C167DEB8BE0C}" dt="2020-04-07T14:01:00.075" v="739" actId="2711"/>
        <pc:sldMkLst>
          <pc:docMk/>
          <pc:sldMk cId="255309992" sldId="308"/>
        </pc:sldMkLst>
        <pc:spChg chg="mod">
          <ac:chgData name="bhavna kalyan" userId="f3328660af46d471" providerId="LiveId" clId="{7BC76E55-47BB-463C-AD72-C167DEB8BE0C}" dt="2020-04-07T14:01:00.075" v="739" actId="2711"/>
          <ac:spMkLst>
            <pc:docMk/>
            <pc:sldMk cId="255309992" sldId="308"/>
            <ac:spMk id="5" creationId="{0064B967-3A15-4C35-9AFC-0953D23E41DD}"/>
          </ac:spMkLst>
        </pc:spChg>
      </pc:sldChg>
      <pc:sldChg chg="add del">
        <pc:chgData name="bhavna kalyan" userId="f3328660af46d471" providerId="LiveId" clId="{7BC76E55-47BB-463C-AD72-C167DEB8BE0C}" dt="2020-04-06T16:39:30.084" v="673" actId="2696"/>
        <pc:sldMkLst>
          <pc:docMk/>
          <pc:sldMk cId="2515120367" sldId="309"/>
        </pc:sldMkLst>
      </pc:sldChg>
      <pc:sldChg chg="modSp add">
        <pc:chgData name="bhavna kalyan" userId="f3328660af46d471" providerId="LiveId" clId="{7BC76E55-47BB-463C-AD72-C167DEB8BE0C}" dt="2020-04-06T18:22:34.930" v="675" actId="27636"/>
        <pc:sldMkLst>
          <pc:docMk/>
          <pc:sldMk cId="3246598538" sldId="309"/>
        </pc:sldMkLst>
        <pc:spChg chg="mod">
          <ac:chgData name="bhavna kalyan" userId="f3328660af46d471" providerId="LiveId" clId="{7BC76E55-47BB-463C-AD72-C167DEB8BE0C}" dt="2020-04-06T18:22:34.930" v="675" actId="27636"/>
          <ac:spMkLst>
            <pc:docMk/>
            <pc:sldMk cId="3246598538" sldId="309"/>
            <ac:spMk id="3" creationId="{00000000-0000-0000-0000-000000000000}"/>
          </ac:spMkLst>
        </pc:spChg>
      </pc:sldChg>
      <pc:sldChg chg="modSp add">
        <pc:chgData name="bhavna kalyan" userId="f3328660af46d471" providerId="LiveId" clId="{7BC76E55-47BB-463C-AD72-C167DEB8BE0C}" dt="2020-04-07T14:04:03.231" v="763" actId="120"/>
        <pc:sldMkLst>
          <pc:docMk/>
          <pc:sldMk cId="1436771135" sldId="900"/>
        </pc:sldMkLst>
        <pc:spChg chg="mod">
          <ac:chgData name="bhavna kalyan" userId="f3328660af46d471" providerId="LiveId" clId="{7BC76E55-47BB-463C-AD72-C167DEB8BE0C}" dt="2020-04-07T14:04:03.231" v="763" actId="120"/>
          <ac:spMkLst>
            <pc:docMk/>
            <pc:sldMk cId="1436771135" sldId="900"/>
            <ac:spMk id="2" creationId="{E7A6461E-9ABD-4371-96DC-DA003F3B7BE2}"/>
          </ac:spMkLst>
        </pc:spChg>
        <pc:spChg chg="mod">
          <ac:chgData name="bhavna kalyan" userId="f3328660af46d471" providerId="LiveId" clId="{7BC76E55-47BB-463C-AD72-C167DEB8BE0C}" dt="2020-04-06T18:23:24.536" v="686" actId="255"/>
          <ac:spMkLst>
            <pc:docMk/>
            <pc:sldMk cId="1436771135" sldId="900"/>
            <ac:spMk id="3" creationId="{F7BB325F-434D-4A53-B3CE-10DE762B23C5}"/>
          </ac:spMkLst>
        </pc:spChg>
      </pc:sldChg>
      <pc:sldChg chg="modSp add">
        <pc:chgData name="bhavna kalyan" userId="f3328660af46d471" providerId="LiveId" clId="{7BC76E55-47BB-463C-AD72-C167DEB8BE0C}" dt="2020-04-07T14:03:46.279" v="757" actId="122"/>
        <pc:sldMkLst>
          <pc:docMk/>
          <pc:sldMk cId="3966728615" sldId="901"/>
        </pc:sldMkLst>
        <pc:spChg chg="mod">
          <ac:chgData name="bhavna kalyan" userId="f3328660af46d471" providerId="LiveId" clId="{7BC76E55-47BB-463C-AD72-C167DEB8BE0C}" dt="2020-04-07T14:03:46.279" v="757" actId="122"/>
          <ac:spMkLst>
            <pc:docMk/>
            <pc:sldMk cId="3966728615" sldId="901"/>
            <ac:spMk id="2" creationId="{CD0D47CD-70D5-42E1-8A91-B362A618DCB5}"/>
          </ac:spMkLst>
        </pc:spChg>
        <pc:spChg chg="mod">
          <ac:chgData name="bhavna kalyan" userId="f3328660af46d471" providerId="LiveId" clId="{7BC76E55-47BB-463C-AD72-C167DEB8BE0C}" dt="2020-04-06T18:23:59.188" v="688" actId="27636"/>
          <ac:spMkLst>
            <pc:docMk/>
            <pc:sldMk cId="3966728615" sldId="901"/>
            <ac:spMk id="3" creationId="{E950FB34-A8F6-4B88-BD46-825509C1984B}"/>
          </ac:spMkLst>
        </pc:spChg>
      </pc:sldChg>
      <pc:sldChg chg="modSp add">
        <pc:chgData name="bhavna kalyan" userId="f3328660af46d471" providerId="LiveId" clId="{7BC76E55-47BB-463C-AD72-C167DEB8BE0C}" dt="2020-04-07T14:03:35.999" v="755" actId="122"/>
        <pc:sldMkLst>
          <pc:docMk/>
          <pc:sldMk cId="2610758013" sldId="902"/>
        </pc:sldMkLst>
        <pc:spChg chg="mod">
          <ac:chgData name="bhavna kalyan" userId="f3328660af46d471" providerId="LiveId" clId="{7BC76E55-47BB-463C-AD72-C167DEB8BE0C}" dt="2020-04-07T14:03:35.999" v="755" actId="122"/>
          <ac:spMkLst>
            <pc:docMk/>
            <pc:sldMk cId="2610758013" sldId="902"/>
            <ac:spMk id="2" creationId="{2350D969-E8B0-43F7-B681-13F0B0D4C97F}"/>
          </ac:spMkLst>
        </pc:spChg>
        <pc:spChg chg="mod">
          <ac:chgData name="bhavna kalyan" userId="f3328660af46d471" providerId="LiveId" clId="{7BC76E55-47BB-463C-AD72-C167DEB8BE0C}" dt="2020-04-06T18:24:25.106" v="692" actId="27636"/>
          <ac:spMkLst>
            <pc:docMk/>
            <pc:sldMk cId="2610758013" sldId="902"/>
            <ac:spMk id="3" creationId="{44732F18-320C-4745-972F-DA96D261D921}"/>
          </ac:spMkLst>
        </pc:spChg>
      </pc:sldChg>
      <pc:sldChg chg="modSp add">
        <pc:chgData name="bhavna kalyan" userId="f3328660af46d471" providerId="LiveId" clId="{7BC76E55-47BB-463C-AD72-C167DEB8BE0C}" dt="2020-04-07T14:03:30.791" v="754" actId="122"/>
        <pc:sldMkLst>
          <pc:docMk/>
          <pc:sldMk cId="2783144410" sldId="903"/>
        </pc:sldMkLst>
        <pc:spChg chg="mod">
          <ac:chgData name="bhavna kalyan" userId="f3328660af46d471" providerId="LiveId" clId="{7BC76E55-47BB-463C-AD72-C167DEB8BE0C}" dt="2020-04-07T14:03:30.791" v="754" actId="122"/>
          <ac:spMkLst>
            <pc:docMk/>
            <pc:sldMk cId="2783144410" sldId="903"/>
            <ac:spMk id="2" creationId="{977052DC-93E3-4C34-BE36-5A2316849FB4}"/>
          </ac:spMkLst>
        </pc:spChg>
        <pc:spChg chg="mod">
          <ac:chgData name="bhavna kalyan" userId="f3328660af46d471" providerId="LiveId" clId="{7BC76E55-47BB-463C-AD72-C167DEB8BE0C}" dt="2020-04-06T18:24:34.150" v="694" actId="27636"/>
          <ac:spMkLst>
            <pc:docMk/>
            <pc:sldMk cId="2783144410" sldId="903"/>
            <ac:spMk id="3" creationId="{E0013A62-46BB-4FB0-A342-B04D3858401B}"/>
          </ac:spMkLst>
        </pc:spChg>
      </pc:sldChg>
      <pc:sldChg chg="modSp add">
        <pc:chgData name="bhavna kalyan" userId="f3328660af46d471" providerId="LiveId" clId="{7BC76E55-47BB-463C-AD72-C167DEB8BE0C}" dt="2020-04-07T14:03:18.373" v="752" actId="20577"/>
        <pc:sldMkLst>
          <pc:docMk/>
          <pc:sldMk cId="4130271639" sldId="904"/>
        </pc:sldMkLst>
        <pc:spChg chg="mod">
          <ac:chgData name="bhavna kalyan" userId="f3328660af46d471" providerId="LiveId" clId="{7BC76E55-47BB-463C-AD72-C167DEB8BE0C}" dt="2020-04-07T14:03:18.373" v="752" actId="20577"/>
          <ac:spMkLst>
            <pc:docMk/>
            <pc:sldMk cId="4130271639" sldId="904"/>
            <ac:spMk id="2" creationId="{3AD9172E-130B-48CA-A037-1B37A1318B29}"/>
          </ac:spMkLst>
        </pc:spChg>
        <pc:spChg chg="mod">
          <ac:chgData name="bhavna kalyan" userId="f3328660af46d471" providerId="LiveId" clId="{7BC76E55-47BB-463C-AD72-C167DEB8BE0C}" dt="2020-04-06T18:24:46.841" v="697" actId="27636"/>
          <ac:spMkLst>
            <pc:docMk/>
            <pc:sldMk cId="4130271639" sldId="904"/>
            <ac:spMk id="3" creationId="{F2040893-9934-4C3F-B2D3-C312BEAC6EB2}"/>
          </ac:spMkLst>
        </pc:spChg>
      </pc:sldChg>
      <pc:sldChg chg="modSp add">
        <pc:chgData name="bhavna kalyan" userId="f3328660af46d471" providerId="LiveId" clId="{7BC76E55-47BB-463C-AD72-C167DEB8BE0C}" dt="2020-04-07T14:03:04.207" v="750" actId="122"/>
        <pc:sldMkLst>
          <pc:docMk/>
          <pc:sldMk cId="3692276203" sldId="905"/>
        </pc:sldMkLst>
        <pc:spChg chg="mod">
          <ac:chgData name="bhavna kalyan" userId="f3328660af46d471" providerId="LiveId" clId="{7BC76E55-47BB-463C-AD72-C167DEB8BE0C}" dt="2020-04-07T14:03:04.207" v="750" actId="122"/>
          <ac:spMkLst>
            <pc:docMk/>
            <pc:sldMk cId="3692276203" sldId="905"/>
            <ac:spMk id="2" creationId="{9EC6026F-3551-48A6-AE0A-83879FAE6DE8}"/>
          </ac:spMkLst>
        </pc:spChg>
        <pc:spChg chg="mod">
          <ac:chgData name="bhavna kalyan" userId="f3328660af46d471" providerId="LiveId" clId="{7BC76E55-47BB-463C-AD72-C167DEB8BE0C}" dt="2020-04-06T18:24:55.279" v="698" actId="255"/>
          <ac:spMkLst>
            <pc:docMk/>
            <pc:sldMk cId="3692276203" sldId="905"/>
            <ac:spMk id="3" creationId="{90EF47AE-ECA1-4FF0-BAB9-F878FFC5E0AB}"/>
          </ac:spMkLst>
        </pc:spChg>
      </pc:sldChg>
      <pc:sldChg chg="modSp add">
        <pc:chgData name="bhavna kalyan" userId="f3328660af46d471" providerId="LiveId" clId="{7BC76E55-47BB-463C-AD72-C167DEB8BE0C}" dt="2020-04-07T14:02:49.655" v="749" actId="122"/>
        <pc:sldMkLst>
          <pc:docMk/>
          <pc:sldMk cId="3283166368" sldId="907"/>
        </pc:sldMkLst>
        <pc:spChg chg="mod">
          <ac:chgData name="bhavna kalyan" userId="f3328660af46d471" providerId="LiveId" clId="{7BC76E55-47BB-463C-AD72-C167DEB8BE0C}" dt="2020-04-07T14:02:49.655" v="749" actId="122"/>
          <ac:spMkLst>
            <pc:docMk/>
            <pc:sldMk cId="3283166368" sldId="907"/>
            <ac:spMk id="2" creationId="{F7EC3B1B-7B8F-43E8-9194-8B431698AD73}"/>
          </ac:spMkLst>
        </pc:spChg>
        <pc:spChg chg="mod">
          <ac:chgData name="bhavna kalyan" userId="f3328660af46d471" providerId="LiveId" clId="{7BC76E55-47BB-463C-AD72-C167DEB8BE0C}" dt="2020-04-06T18:25:13.448" v="699" actId="255"/>
          <ac:spMkLst>
            <pc:docMk/>
            <pc:sldMk cId="3283166368" sldId="907"/>
            <ac:spMk id="3" creationId="{9AE1D69F-88D4-4302-8D96-7B6FDE892531}"/>
          </ac:spMkLst>
        </pc:spChg>
      </pc:sldChg>
      <pc:sldChg chg="modSp add">
        <pc:chgData name="bhavna kalyan" userId="f3328660af46d471" providerId="LiveId" clId="{7BC76E55-47BB-463C-AD72-C167DEB8BE0C}" dt="2020-04-07T14:04:14.608" v="765" actId="113"/>
        <pc:sldMkLst>
          <pc:docMk/>
          <pc:sldMk cId="4027285724" sldId="908"/>
        </pc:sldMkLst>
        <pc:spChg chg="mod">
          <ac:chgData name="bhavna kalyan" userId="f3328660af46d471" providerId="LiveId" clId="{7BC76E55-47BB-463C-AD72-C167DEB8BE0C}" dt="2020-04-07T14:04:14.608" v="765" actId="113"/>
          <ac:spMkLst>
            <pc:docMk/>
            <pc:sldMk cId="4027285724" sldId="908"/>
            <ac:spMk id="2" creationId="{629F9447-D69B-4849-BE7A-27634A129642}"/>
          </ac:spMkLst>
        </pc:spChg>
        <pc:spChg chg="mod">
          <ac:chgData name="bhavna kalyan" userId="f3328660af46d471" providerId="LiveId" clId="{7BC76E55-47BB-463C-AD72-C167DEB8BE0C}" dt="2020-04-06T18:25:26.984" v="700" actId="255"/>
          <ac:spMkLst>
            <pc:docMk/>
            <pc:sldMk cId="4027285724" sldId="908"/>
            <ac:spMk id="3" creationId="{34F98BCB-36BD-4E33-8D77-F3685547D426}"/>
          </ac:spMkLst>
        </pc:spChg>
      </pc:sldChg>
      <pc:sldChg chg="modSp add">
        <pc:chgData name="bhavna kalyan" userId="f3328660af46d471" providerId="LiveId" clId="{7BC76E55-47BB-463C-AD72-C167DEB8BE0C}" dt="2020-04-07T14:04:30.680" v="769" actId="113"/>
        <pc:sldMkLst>
          <pc:docMk/>
          <pc:sldMk cId="922424703" sldId="909"/>
        </pc:sldMkLst>
        <pc:spChg chg="mod">
          <ac:chgData name="bhavna kalyan" userId="f3328660af46d471" providerId="LiveId" clId="{7BC76E55-47BB-463C-AD72-C167DEB8BE0C}" dt="2020-04-07T14:04:30.680" v="769" actId="113"/>
          <ac:spMkLst>
            <pc:docMk/>
            <pc:sldMk cId="922424703" sldId="909"/>
            <ac:spMk id="2" creationId="{58304018-FB3E-4199-85E5-BF746D4ADB2B}"/>
          </ac:spMkLst>
        </pc:spChg>
        <pc:spChg chg="mod">
          <ac:chgData name="bhavna kalyan" userId="f3328660af46d471" providerId="LiveId" clId="{7BC76E55-47BB-463C-AD72-C167DEB8BE0C}" dt="2020-04-06T18:25:41.870" v="703" actId="255"/>
          <ac:spMkLst>
            <pc:docMk/>
            <pc:sldMk cId="922424703" sldId="909"/>
            <ac:spMk id="3" creationId="{0CAD41EB-DEE0-4774-9373-BFD013505C7E}"/>
          </ac:spMkLst>
        </pc:spChg>
      </pc:sldChg>
      <pc:sldChg chg="modSp add">
        <pc:chgData name="bhavna kalyan" userId="f3328660af46d471" providerId="LiveId" clId="{7BC76E55-47BB-463C-AD72-C167DEB8BE0C}" dt="2020-04-07T14:04:49.248" v="774" actId="122"/>
        <pc:sldMkLst>
          <pc:docMk/>
          <pc:sldMk cId="632889120" sldId="910"/>
        </pc:sldMkLst>
        <pc:spChg chg="mod">
          <ac:chgData name="bhavna kalyan" userId="f3328660af46d471" providerId="LiveId" clId="{7BC76E55-47BB-463C-AD72-C167DEB8BE0C}" dt="2020-04-07T14:04:49.248" v="774" actId="122"/>
          <ac:spMkLst>
            <pc:docMk/>
            <pc:sldMk cId="632889120" sldId="910"/>
            <ac:spMk id="2" creationId="{F5097AC1-23F1-42C1-B8E2-C4FB46FA2D27}"/>
          </ac:spMkLst>
        </pc:spChg>
        <pc:spChg chg="mod">
          <ac:chgData name="bhavna kalyan" userId="f3328660af46d471" providerId="LiveId" clId="{7BC76E55-47BB-463C-AD72-C167DEB8BE0C}" dt="2020-04-06T18:25:57.203" v="706" actId="255"/>
          <ac:spMkLst>
            <pc:docMk/>
            <pc:sldMk cId="632889120" sldId="910"/>
            <ac:spMk id="3" creationId="{5CC82A43-B226-4CED-8ADD-D246DDA45FA0}"/>
          </ac:spMkLst>
        </pc:spChg>
      </pc:sldChg>
      <pc:sldChg chg="modSp add">
        <pc:chgData name="bhavna kalyan" userId="f3328660af46d471" providerId="LiveId" clId="{7BC76E55-47BB-463C-AD72-C167DEB8BE0C}" dt="2020-04-07T14:03:40.727" v="756" actId="122"/>
        <pc:sldMkLst>
          <pc:docMk/>
          <pc:sldMk cId="3523235013" sldId="911"/>
        </pc:sldMkLst>
        <pc:spChg chg="mod">
          <ac:chgData name="bhavna kalyan" userId="f3328660af46d471" providerId="LiveId" clId="{7BC76E55-47BB-463C-AD72-C167DEB8BE0C}" dt="2020-04-07T14:03:40.727" v="756" actId="122"/>
          <ac:spMkLst>
            <pc:docMk/>
            <pc:sldMk cId="3523235013" sldId="911"/>
            <ac:spMk id="2" creationId="{FB77E13D-D280-4264-84B6-9758585B4772}"/>
          </ac:spMkLst>
        </pc:spChg>
        <pc:spChg chg="mod">
          <ac:chgData name="bhavna kalyan" userId="f3328660af46d471" providerId="LiveId" clId="{7BC76E55-47BB-463C-AD72-C167DEB8BE0C}" dt="2020-04-06T18:24:07.843" v="690" actId="27636"/>
          <ac:spMkLst>
            <pc:docMk/>
            <pc:sldMk cId="3523235013" sldId="911"/>
            <ac:spMk id="3" creationId="{25DD96C9-F72A-4960-A284-239CD5E7E988}"/>
          </ac:spMkLst>
        </pc:spChg>
      </pc:sldChg>
      <pc:sldChg chg="modSp add">
        <pc:chgData name="bhavna kalyan" userId="f3328660af46d471" providerId="LiveId" clId="{7BC76E55-47BB-463C-AD72-C167DEB8BE0C}" dt="2020-04-07T14:03:26.911" v="753" actId="122"/>
        <pc:sldMkLst>
          <pc:docMk/>
          <pc:sldMk cId="3717701411" sldId="912"/>
        </pc:sldMkLst>
        <pc:spChg chg="mod">
          <ac:chgData name="bhavna kalyan" userId="f3328660af46d471" providerId="LiveId" clId="{7BC76E55-47BB-463C-AD72-C167DEB8BE0C}" dt="2020-04-07T14:03:26.911" v="753" actId="122"/>
          <ac:spMkLst>
            <pc:docMk/>
            <pc:sldMk cId="3717701411" sldId="912"/>
            <ac:spMk id="2" creationId="{536A494D-214A-4037-853B-C6976D0A6D44}"/>
          </ac:spMkLst>
        </pc:spChg>
        <pc:spChg chg="mod">
          <ac:chgData name="bhavna kalyan" userId="f3328660af46d471" providerId="LiveId" clId="{7BC76E55-47BB-463C-AD72-C167DEB8BE0C}" dt="2020-04-06T18:24:40.791" v="695" actId="255"/>
          <ac:spMkLst>
            <pc:docMk/>
            <pc:sldMk cId="3717701411" sldId="912"/>
            <ac:spMk id="3" creationId="{43BBC16B-431D-47BD-86F5-5ADE014F0514}"/>
          </ac:spMkLst>
        </pc:spChg>
      </pc:sldChg>
      <pc:sldChg chg="modSp add">
        <pc:chgData name="bhavna kalyan" userId="f3328660af46d471" providerId="LiveId" clId="{7BC76E55-47BB-463C-AD72-C167DEB8BE0C}" dt="2020-04-07T14:04:21.271" v="767" actId="113"/>
        <pc:sldMkLst>
          <pc:docMk/>
          <pc:sldMk cId="339747108" sldId="913"/>
        </pc:sldMkLst>
        <pc:spChg chg="mod">
          <ac:chgData name="bhavna kalyan" userId="f3328660af46d471" providerId="LiveId" clId="{7BC76E55-47BB-463C-AD72-C167DEB8BE0C}" dt="2020-04-07T14:04:21.271" v="767" actId="113"/>
          <ac:spMkLst>
            <pc:docMk/>
            <pc:sldMk cId="339747108" sldId="913"/>
            <ac:spMk id="2" creationId="{3C1FD082-C45F-4C88-A1B6-A9C58F6FCE80}"/>
          </ac:spMkLst>
        </pc:spChg>
        <pc:spChg chg="mod">
          <ac:chgData name="bhavna kalyan" userId="f3328660af46d471" providerId="LiveId" clId="{7BC76E55-47BB-463C-AD72-C167DEB8BE0C}" dt="2020-04-06T18:25:33.538" v="702" actId="27636"/>
          <ac:spMkLst>
            <pc:docMk/>
            <pc:sldMk cId="339747108" sldId="913"/>
            <ac:spMk id="3" creationId="{E096A108-B798-44C7-9212-F43B948F508F}"/>
          </ac:spMkLst>
        </pc:spChg>
      </pc:sldChg>
      <pc:sldChg chg="modSp add">
        <pc:chgData name="bhavna kalyan" userId="f3328660af46d471" providerId="LiveId" clId="{7BC76E55-47BB-463C-AD72-C167DEB8BE0C}" dt="2020-04-07T14:04:40.168" v="772" actId="113"/>
        <pc:sldMkLst>
          <pc:docMk/>
          <pc:sldMk cId="1492069926" sldId="914"/>
        </pc:sldMkLst>
        <pc:spChg chg="mod">
          <ac:chgData name="bhavna kalyan" userId="f3328660af46d471" providerId="LiveId" clId="{7BC76E55-47BB-463C-AD72-C167DEB8BE0C}" dt="2020-04-07T14:04:40.168" v="772" actId="113"/>
          <ac:spMkLst>
            <pc:docMk/>
            <pc:sldMk cId="1492069926" sldId="914"/>
            <ac:spMk id="2" creationId="{6C933EA6-1EDF-43DA-A36A-B9220EACDF4C}"/>
          </ac:spMkLst>
        </pc:spChg>
        <pc:spChg chg="mod">
          <ac:chgData name="bhavna kalyan" userId="f3328660af46d471" providerId="LiveId" clId="{7BC76E55-47BB-463C-AD72-C167DEB8BE0C}" dt="2020-04-06T18:25:49.441" v="705" actId="27636"/>
          <ac:spMkLst>
            <pc:docMk/>
            <pc:sldMk cId="1492069926" sldId="914"/>
            <ac:spMk id="3" creationId="{53FC4F40-190B-4D6A-A982-84E2719E851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01EC5-1D05-409A-B4DD-77578C53D552}" type="doc">
      <dgm:prSet loTypeId="urn:microsoft.com/office/officeart/2008/layout/VerticalCurvedList" loCatId="list" qsTypeId="urn:microsoft.com/office/officeart/2005/8/quickstyle/3d1" qsCatId="3D" csTypeId="urn:microsoft.com/office/officeart/2005/8/colors/accent0_3" csCatId="mainScheme" phldr="1"/>
      <dgm:spPr/>
      <dgm:t>
        <a:bodyPr/>
        <a:lstStyle/>
        <a:p>
          <a:endParaRPr lang="en-US"/>
        </a:p>
      </dgm:t>
    </dgm:pt>
    <dgm:pt modelId="{B6DC1287-BCF1-4FED-A89C-857A909B49E0}">
      <dgm:prSet phldrT="[Text]"/>
      <dgm:spPr/>
      <dgm:t>
        <a:bodyPr/>
        <a:lstStyle/>
        <a:p>
          <a:r>
            <a:rPr lang="en-US" dirty="0"/>
            <a:t>Single, Head of Household, and Married Filing Separately - $1,200.</a:t>
          </a:r>
        </a:p>
      </dgm:t>
    </dgm:pt>
    <dgm:pt modelId="{238E1A92-8352-4856-BF92-9BEE943F84F2}" type="parTrans" cxnId="{958BB2DA-04C2-4DEC-9A2A-38E9FF2E33D6}">
      <dgm:prSet/>
      <dgm:spPr/>
      <dgm:t>
        <a:bodyPr/>
        <a:lstStyle/>
        <a:p>
          <a:endParaRPr lang="en-US"/>
        </a:p>
      </dgm:t>
    </dgm:pt>
    <dgm:pt modelId="{90D952CE-A4FA-42E6-86A4-A2FCDED828C3}" type="sibTrans" cxnId="{958BB2DA-04C2-4DEC-9A2A-38E9FF2E33D6}">
      <dgm:prSet/>
      <dgm:spPr/>
      <dgm:t>
        <a:bodyPr/>
        <a:lstStyle/>
        <a:p>
          <a:endParaRPr lang="en-US"/>
        </a:p>
      </dgm:t>
    </dgm:pt>
    <dgm:pt modelId="{2069D6A1-47A2-4253-A86C-6D4A9C26883D}">
      <dgm:prSet phldrT="[Text]"/>
      <dgm:spPr/>
      <dgm:t>
        <a:bodyPr/>
        <a:lstStyle/>
        <a:p>
          <a:r>
            <a:rPr lang="en-US" dirty="0"/>
            <a:t>Married Filing Jointly - $2,400.</a:t>
          </a:r>
        </a:p>
      </dgm:t>
    </dgm:pt>
    <dgm:pt modelId="{3A737AF8-F597-4C05-A47E-B7BCADEAD1A7}" type="parTrans" cxnId="{901C6FDC-0F9C-4035-89BC-1BE6C8D7E8C1}">
      <dgm:prSet/>
      <dgm:spPr/>
      <dgm:t>
        <a:bodyPr/>
        <a:lstStyle/>
        <a:p>
          <a:endParaRPr lang="en-US"/>
        </a:p>
      </dgm:t>
    </dgm:pt>
    <dgm:pt modelId="{5ED86520-BA85-45AC-9D8A-C576FFD00483}" type="sibTrans" cxnId="{901C6FDC-0F9C-4035-89BC-1BE6C8D7E8C1}">
      <dgm:prSet/>
      <dgm:spPr/>
      <dgm:t>
        <a:bodyPr/>
        <a:lstStyle/>
        <a:p>
          <a:endParaRPr lang="en-US"/>
        </a:p>
      </dgm:t>
    </dgm:pt>
    <dgm:pt modelId="{0AA65C11-3090-452D-ABDA-1DDEB9D80549}">
      <dgm:prSet phldrT="[Text]"/>
      <dgm:spPr/>
      <dgm:t>
        <a:bodyPr/>
        <a:lstStyle/>
        <a:p>
          <a:r>
            <a:rPr lang="en-US" dirty="0"/>
            <a:t>Each qualifying child, generally dependents under 17 - $500 each.</a:t>
          </a:r>
        </a:p>
      </dgm:t>
    </dgm:pt>
    <dgm:pt modelId="{534A61FB-AAA3-401F-B7D9-63A0C0EC4034}" type="parTrans" cxnId="{EEE7AD7C-DFAF-4A87-BD49-17D00C674D58}">
      <dgm:prSet/>
      <dgm:spPr/>
      <dgm:t>
        <a:bodyPr/>
        <a:lstStyle/>
        <a:p>
          <a:endParaRPr lang="en-US"/>
        </a:p>
      </dgm:t>
    </dgm:pt>
    <dgm:pt modelId="{80FAF9BD-2061-4C88-B4BC-29C578F76144}" type="sibTrans" cxnId="{EEE7AD7C-DFAF-4A87-BD49-17D00C674D58}">
      <dgm:prSet/>
      <dgm:spPr/>
      <dgm:t>
        <a:bodyPr/>
        <a:lstStyle/>
        <a:p>
          <a:endParaRPr lang="en-US"/>
        </a:p>
      </dgm:t>
    </dgm:pt>
    <dgm:pt modelId="{9F3DA99F-4524-447D-AB32-13BE76BDD865}" type="pres">
      <dgm:prSet presAssocID="{EBB01EC5-1D05-409A-B4DD-77578C53D552}" presName="Name0" presStyleCnt="0">
        <dgm:presLayoutVars>
          <dgm:chMax val="7"/>
          <dgm:chPref val="7"/>
          <dgm:dir/>
        </dgm:presLayoutVars>
      </dgm:prSet>
      <dgm:spPr/>
    </dgm:pt>
    <dgm:pt modelId="{D92E390C-BFEA-45A2-AC4D-65889FC120E8}" type="pres">
      <dgm:prSet presAssocID="{EBB01EC5-1D05-409A-B4DD-77578C53D552}" presName="Name1" presStyleCnt="0"/>
      <dgm:spPr/>
    </dgm:pt>
    <dgm:pt modelId="{07A411A9-6BB9-493F-B3C1-829E3A4015E9}" type="pres">
      <dgm:prSet presAssocID="{EBB01EC5-1D05-409A-B4DD-77578C53D552}" presName="cycle" presStyleCnt="0"/>
      <dgm:spPr/>
    </dgm:pt>
    <dgm:pt modelId="{117B36E8-DB50-4989-8A5C-355E815EF1C5}" type="pres">
      <dgm:prSet presAssocID="{EBB01EC5-1D05-409A-B4DD-77578C53D552}" presName="srcNode" presStyleLbl="node1" presStyleIdx="0" presStyleCnt="3"/>
      <dgm:spPr/>
    </dgm:pt>
    <dgm:pt modelId="{2C39F481-00AA-42D1-9EAC-68F96BA455CD}" type="pres">
      <dgm:prSet presAssocID="{EBB01EC5-1D05-409A-B4DD-77578C53D552}" presName="conn" presStyleLbl="parChTrans1D2" presStyleIdx="0" presStyleCnt="1"/>
      <dgm:spPr/>
    </dgm:pt>
    <dgm:pt modelId="{64C91E95-B9F2-48E0-8EE5-A4863481E024}" type="pres">
      <dgm:prSet presAssocID="{EBB01EC5-1D05-409A-B4DD-77578C53D552}" presName="extraNode" presStyleLbl="node1" presStyleIdx="0" presStyleCnt="3"/>
      <dgm:spPr/>
    </dgm:pt>
    <dgm:pt modelId="{907A8D72-6B3D-4936-99D8-8CB5C6C2FF40}" type="pres">
      <dgm:prSet presAssocID="{EBB01EC5-1D05-409A-B4DD-77578C53D552}" presName="dstNode" presStyleLbl="node1" presStyleIdx="0" presStyleCnt="3"/>
      <dgm:spPr/>
    </dgm:pt>
    <dgm:pt modelId="{CCDB787E-E29C-4904-B079-B055D5DF8646}" type="pres">
      <dgm:prSet presAssocID="{B6DC1287-BCF1-4FED-A89C-857A909B49E0}" presName="text_1" presStyleLbl="node1" presStyleIdx="0" presStyleCnt="3">
        <dgm:presLayoutVars>
          <dgm:bulletEnabled val="1"/>
        </dgm:presLayoutVars>
      </dgm:prSet>
      <dgm:spPr/>
    </dgm:pt>
    <dgm:pt modelId="{DD83CC94-FBA8-45AD-93ED-15C217DE78F5}" type="pres">
      <dgm:prSet presAssocID="{B6DC1287-BCF1-4FED-A89C-857A909B49E0}" presName="accent_1" presStyleCnt="0"/>
      <dgm:spPr/>
    </dgm:pt>
    <dgm:pt modelId="{76E88358-9566-4664-AA08-0F8FD4AFF370}" type="pres">
      <dgm:prSet presAssocID="{B6DC1287-BCF1-4FED-A89C-857A909B49E0}" presName="accentRepeatNode" presStyleLbl="solidFgAcc1" presStyleIdx="0" presStyleCnt="3"/>
      <dgm:spPr/>
    </dgm:pt>
    <dgm:pt modelId="{08F7CB4E-D615-4B38-BE83-5E62D485A9ED}" type="pres">
      <dgm:prSet presAssocID="{2069D6A1-47A2-4253-A86C-6D4A9C26883D}" presName="text_2" presStyleLbl="node1" presStyleIdx="1" presStyleCnt="3">
        <dgm:presLayoutVars>
          <dgm:bulletEnabled val="1"/>
        </dgm:presLayoutVars>
      </dgm:prSet>
      <dgm:spPr/>
    </dgm:pt>
    <dgm:pt modelId="{4E57AA6F-3CF1-4232-857F-A551C8F8B73F}" type="pres">
      <dgm:prSet presAssocID="{2069D6A1-47A2-4253-A86C-6D4A9C26883D}" presName="accent_2" presStyleCnt="0"/>
      <dgm:spPr/>
    </dgm:pt>
    <dgm:pt modelId="{3A62A14C-14D9-412B-B65A-A54C6F46C824}" type="pres">
      <dgm:prSet presAssocID="{2069D6A1-47A2-4253-A86C-6D4A9C26883D}" presName="accentRepeatNode" presStyleLbl="solidFgAcc1" presStyleIdx="1" presStyleCnt="3"/>
      <dgm:spPr/>
    </dgm:pt>
    <dgm:pt modelId="{255E6DDF-A85F-44DD-8F15-6342528748A4}" type="pres">
      <dgm:prSet presAssocID="{0AA65C11-3090-452D-ABDA-1DDEB9D80549}" presName="text_3" presStyleLbl="node1" presStyleIdx="2" presStyleCnt="3">
        <dgm:presLayoutVars>
          <dgm:bulletEnabled val="1"/>
        </dgm:presLayoutVars>
      </dgm:prSet>
      <dgm:spPr/>
    </dgm:pt>
    <dgm:pt modelId="{DD575DC9-CE2F-4D7B-99BE-61C7EF92DC72}" type="pres">
      <dgm:prSet presAssocID="{0AA65C11-3090-452D-ABDA-1DDEB9D80549}" presName="accent_3" presStyleCnt="0"/>
      <dgm:spPr/>
    </dgm:pt>
    <dgm:pt modelId="{9DD25C81-36D4-403A-ABEA-CD0D447A4F41}" type="pres">
      <dgm:prSet presAssocID="{0AA65C11-3090-452D-ABDA-1DDEB9D80549}" presName="accentRepeatNode" presStyleLbl="solidFgAcc1" presStyleIdx="2" presStyleCnt="3"/>
      <dgm:spPr/>
    </dgm:pt>
  </dgm:ptLst>
  <dgm:cxnLst>
    <dgm:cxn modelId="{E6444A52-321C-432B-A2E1-37F17F76E4BB}" type="presOf" srcId="{90D952CE-A4FA-42E6-86A4-A2FCDED828C3}" destId="{2C39F481-00AA-42D1-9EAC-68F96BA455CD}" srcOrd="0" destOrd="0" presId="urn:microsoft.com/office/officeart/2008/layout/VerticalCurvedList"/>
    <dgm:cxn modelId="{7CDA0675-6C54-4DA6-A72E-A77EE9E7AE77}" type="presOf" srcId="{0AA65C11-3090-452D-ABDA-1DDEB9D80549}" destId="{255E6DDF-A85F-44DD-8F15-6342528748A4}" srcOrd="0" destOrd="0" presId="urn:microsoft.com/office/officeart/2008/layout/VerticalCurvedList"/>
    <dgm:cxn modelId="{EEE7AD7C-DFAF-4A87-BD49-17D00C674D58}" srcId="{EBB01EC5-1D05-409A-B4DD-77578C53D552}" destId="{0AA65C11-3090-452D-ABDA-1DDEB9D80549}" srcOrd="2" destOrd="0" parTransId="{534A61FB-AAA3-401F-B7D9-63A0C0EC4034}" sibTransId="{80FAF9BD-2061-4C88-B4BC-29C578F76144}"/>
    <dgm:cxn modelId="{547E718D-AB01-49D9-AC0D-8E17308AC7C6}" type="presOf" srcId="{2069D6A1-47A2-4253-A86C-6D4A9C26883D}" destId="{08F7CB4E-D615-4B38-BE83-5E62D485A9ED}" srcOrd="0" destOrd="0" presId="urn:microsoft.com/office/officeart/2008/layout/VerticalCurvedList"/>
    <dgm:cxn modelId="{6A847DB1-0E02-4A4D-8BE5-C75241B16C05}" type="presOf" srcId="{EBB01EC5-1D05-409A-B4DD-77578C53D552}" destId="{9F3DA99F-4524-447D-AB32-13BE76BDD865}" srcOrd="0" destOrd="0" presId="urn:microsoft.com/office/officeart/2008/layout/VerticalCurvedList"/>
    <dgm:cxn modelId="{958BB2DA-04C2-4DEC-9A2A-38E9FF2E33D6}" srcId="{EBB01EC5-1D05-409A-B4DD-77578C53D552}" destId="{B6DC1287-BCF1-4FED-A89C-857A909B49E0}" srcOrd="0" destOrd="0" parTransId="{238E1A92-8352-4856-BF92-9BEE943F84F2}" sibTransId="{90D952CE-A4FA-42E6-86A4-A2FCDED828C3}"/>
    <dgm:cxn modelId="{901C6FDC-0F9C-4035-89BC-1BE6C8D7E8C1}" srcId="{EBB01EC5-1D05-409A-B4DD-77578C53D552}" destId="{2069D6A1-47A2-4253-A86C-6D4A9C26883D}" srcOrd="1" destOrd="0" parTransId="{3A737AF8-F597-4C05-A47E-B7BCADEAD1A7}" sibTransId="{5ED86520-BA85-45AC-9D8A-C576FFD00483}"/>
    <dgm:cxn modelId="{488B16FF-56EB-4832-9C1E-65038CA45018}" type="presOf" srcId="{B6DC1287-BCF1-4FED-A89C-857A909B49E0}" destId="{CCDB787E-E29C-4904-B079-B055D5DF8646}" srcOrd="0" destOrd="0" presId="urn:microsoft.com/office/officeart/2008/layout/VerticalCurvedList"/>
    <dgm:cxn modelId="{50E7F0CF-F32B-401F-AAE9-667485730C41}" type="presParOf" srcId="{9F3DA99F-4524-447D-AB32-13BE76BDD865}" destId="{D92E390C-BFEA-45A2-AC4D-65889FC120E8}" srcOrd="0" destOrd="0" presId="urn:microsoft.com/office/officeart/2008/layout/VerticalCurvedList"/>
    <dgm:cxn modelId="{0F310E21-5095-40DB-B768-308FD8747541}" type="presParOf" srcId="{D92E390C-BFEA-45A2-AC4D-65889FC120E8}" destId="{07A411A9-6BB9-493F-B3C1-829E3A4015E9}" srcOrd="0" destOrd="0" presId="urn:microsoft.com/office/officeart/2008/layout/VerticalCurvedList"/>
    <dgm:cxn modelId="{2571D144-F86B-4842-91DE-C44B3823FCF6}" type="presParOf" srcId="{07A411A9-6BB9-493F-B3C1-829E3A4015E9}" destId="{117B36E8-DB50-4989-8A5C-355E815EF1C5}" srcOrd="0" destOrd="0" presId="urn:microsoft.com/office/officeart/2008/layout/VerticalCurvedList"/>
    <dgm:cxn modelId="{B55A6903-38F4-4D6A-AF47-4D97070F0404}" type="presParOf" srcId="{07A411A9-6BB9-493F-B3C1-829E3A4015E9}" destId="{2C39F481-00AA-42D1-9EAC-68F96BA455CD}" srcOrd="1" destOrd="0" presId="urn:microsoft.com/office/officeart/2008/layout/VerticalCurvedList"/>
    <dgm:cxn modelId="{9C424338-0C69-491D-BE88-5661381EA807}" type="presParOf" srcId="{07A411A9-6BB9-493F-B3C1-829E3A4015E9}" destId="{64C91E95-B9F2-48E0-8EE5-A4863481E024}" srcOrd="2" destOrd="0" presId="urn:microsoft.com/office/officeart/2008/layout/VerticalCurvedList"/>
    <dgm:cxn modelId="{C85C39C3-837A-4115-94F9-F508EC554FB2}" type="presParOf" srcId="{07A411A9-6BB9-493F-B3C1-829E3A4015E9}" destId="{907A8D72-6B3D-4936-99D8-8CB5C6C2FF40}" srcOrd="3" destOrd="0" presId="urn:microsoft.com/office/officeart/2008/layout/VerticalCurvedList"/>
    <dgm:cxn modelId="{8FF980B0-FAC0-4CAA-9C64-56ACA8FCB42A}" type="presParOf" srcId="{D92E390C-BFEA-45A2-AC4D-65889FC120E8}" destId="{CCDB787E-E29C-4904-B079-B055D5DF8646}" srcOrd="1" destOrd="0" presId="urn:microsoft.com/office/officeart/2008/layout/VerticalCurvedList"/>
    <dgm:cxn modelId="{E9102063-3855-4D2A-A360-C3F619A4EF39}" type="presParOf" srcId="{D92E390C-BFEA-45A2-AC4D-65889FC120E8}" destId="{DD83CC94-FBA8-45AD-93ED-15C217DE78F5}" srcOrd="2" destOrd="0" presId="urn:microsoft.com/office/officeart/2008/layout/VerticalCurvedList"/>
    <dgm:cxn modelId="{2D4821B1-1849-465F-9685-E2A85AF3075A}" type="presParOf" srcId="{DD83CC94-FBA8-45AD-93ED-15C217DE78F5}" destId="{76E88358-9566-4664-AA08-0F8FD4AFF370}" srcOrd="0" destOrd="0" presId="urn:microsoft.com/office/officeart/2008/layout/VerticalCurvedList"/>
    <dgm:cxn modelId="{20393C43-5BED-48C8-8284-0F47BC143EF9}" type="presParOf" srcId="{D92E390C-BFEA-45A2-AC4D-65889FC120E8}" destId="{08F7CB4E-D615-4B38-BE83-5E62D485A9ED}" srcOrd="3" destOrd="0" presId="urn:microsoft.com/office/officeart/2008/layout/VerticalCurvedList"/>
    <dgm:cxn modelId="{FF0C478E-49AD-456F-A714-5B53E132E740}" type="presParOf" srcId="{D92E390C-BFEA-45A2-AC4D-65889FC120E8}" destId="{4E57AA6F-3CF1-4232-857F-A551C8F8B73F}" srcOrd="4" destOrd="0" presId="urn:microsoft.com/office/officeart/2008/layout/VerticalCurvedList"/>
    <dgm:cxn modelId="{E23E1A33-6F42-48A6-8892-89461E3AFF83}" type="presParOf" srcId="{4E57AA6F-3CF1-4232-857F-A551C8F8B73F}" destId="{3A62A14C-14D9-412B-B65A-A54C6F46C824}" srcOrd="0" destOrd="0" presId="urn:microsoft.com/office/officeart/2008/layout/VerticalCurvedList"/>
    <dgm:cxn modelId="{ACB7C5D2-A59C-4846-A0FD-6A0FF5830908}" type="presParOf" srcId="{D92E390C-BFEA-45A2-AC4D-65889FC120E8}" destId="{255E6DDF-A85F-44DD-8F15-6342528748A4}" srcOrd="5" destOrd="0" presId="urn:microsoft.com/office/officeart/2008/layout/VerticalCurvedList"/>
    <dgm:cxn modelId="{7B45B941-FB3C-4843-9DC0-1F4C6FE3B799}" type="presParOf" srcId="{D92E390C-BFEA-45A2-AC4D-65889FC120E8}" destId="{DD575DC9-CE2F-4D7B-99BE-61C7EF92DC72}" srcOrd="6" destOrd="0" presId="urn:microsoft.com/office/officeart/2008/layout/VerticalCurvedList"/>
    <dgm:cxn modelId="{86AF5118-D20E-4974-A004-23072E983C08}" type="presParOf" srcId="{DD575DC9-CE2F-4D7B-99BE-61C7EF92DC72}" destId="{9DD25C81-36D4-403A-ABEA-CD0D447A4F4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9F481-00AA-42D1-9EAC-68F96BA455CD}">
      <dsp:nvSpPr>
        <dsp:cNvPr id="0" name=""/>
        <dsp:cNvSpPr/>
      </dsp:nvSpPr>
      <dsp:spPr>
        <a:xfrm>
          <a:off x="-2670734" y="-411969"/>
          <a:ext cx="3187716" cy="3187716"/>
        </a:xfrm>
        <a:prstGeom prst="blockArc">
          <a:avLst>
            <a:gd name="adj1" fmla="val 18900000"/>
            <a:gd name="adj2" fmla="val 2700000"/>
            <a:gd name="adj3" fmla="val 678"/>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CDB787E-E29C-4904-B079-B055D5DF8646}">
      <dsp:nvSpPr>
        <dsp:cNvPr id="0" name=""/>
        <dsp:cNvSpPr/>
      </dsp:nvSpPr>
      <dsp:spPr>
        <a:xfrm>
          <a:off x="332379" y="236377"/>
          <a:ext cx="6623696" cy="47275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525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Single, Head of Household, and Married Filing Separately - $1,200.</a:t>
          </a:r>
        </a:p>
      </dsp:txBody>
      <dsp:txXfrm>
        <a:off x="332379" y="236377"/>
        <a:ext cx="6623696" cy="472755"/>
      </dsp:txXfrm>
    </dsp:sp>
    <dsp:sp modelId="{76E88358-9566-4664-AA08-0F8FD4AFF370}">
      <dsp:nvSpPr>
        <dsp:cNvPr id="0" name=""/>
        <dsp:cNvSpPr/>
      </dsp:nvSpPr>
      <dsp:spPr>
        <a:xfrm>
          <a:off x="36906" y="177283"/>
          <a:ext cx="590944" cy="590944"/>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8F7CB4E-D615-4B38-BE83-5E62D485A9ED}">
      <dsp:nvSpPr>
        <dsp:cNvPr id="0" name=""/>
        <dsp:cNvSpPr/>
      </dsp:nvSpPr>
      <dsp:spPr>
        <a:xfrm>
          <a:off x="504225" y="945510"/>
          <a:ext cx="6451850" cy="47275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525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Married Filing Jointly - $2,400.</a:t>
          </a:r>
        </a:p>
      </dsp:txBody>
      <dsp:txXfrm>
        <a:off x="504225" y="945510"/>
        <a:ext cx="6451850" cy="472755"/>
      </dsp:txXfrm>
    </dsp:sp>
    <dsp:sp modelId="{3A62A14C-14D9-412B-B65A-A54C6F46C824}">
      <dsp:nvSpPr>
        <dsp:cNvPr id="0" name=""/>
        <dsp:cNvSpPr/>
      </dsp:nvSpPr>
      <dsp:spPr>
        <a:xfrm>
          <a:off x="208753" y="886416"/>
          <a:ext cx="590944" cy="590944"/>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55E6DDF-A85F-44DD-8F15-6342528748A4}">
      <dsp:nvSpPr>
        <dsp:cNvPr id="0" name=""/>
        <dsp:cNvSpPr/>
      </dsp:nvSpPr>
      <dsp:spPr>
        <a:xfrm>
          <a:off x="332379" y="1654643"/>
          <a:ext cx="6623696" cy="47275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525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Each qualifying child, generally dependents under 17 - $500 each.</a:t>
          </a:r>
        </a:p>
      </dsp:txBody>
      <dsp:txXfrm>
        <a:off x="332379" y="1654643"/>
        <a:ext cx="6623696" cy="472755"/>
      </dsp:txXfrm>
    </dsp:sp>
    <dsp:sp modelId="{9DD25C81-36D4-403A-ABEA-CD0D447A4F41}">
      <dsp:nvSpPr>
        <dsp:cNvPr id="0" name=""/>
        <dsp:cNvSpPr/>
      </dsp:nvSpPr>
      <dsp:spPr>
        <a:xfrm>
          <a:off x="36906" y="1595549"/>
          <a:ext cx="590944" cy="590944"/>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ED3C5-F259-4220-97F2-8C50E19055F7}" type="datetimeFigureOut">
              <a:rPr lang="en-US" smtClean="0"/>
              <a:t>4/7/2020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B1395-F741-4F8F-BFB1-831A59BD7BA3}" type="slidenum">
              <a:rPr lang="en-US" smtClean="0"/>
              <a:t>‹#›</a:t>
            </a:fld>
            <a:endParaRPr lang="en-US"/>
          </a:p>
        </p:txBody>
      </p:sp>
    </p:spTree>
    <p:extLst>
      <p:ext uri="{BB962C8B-B14F-4D97-AF65-F5344CB8AC3E}">
        <p14:creationId xmlns:p14="http://schemas.microsoft.com/office/powerpoint/2010/main" val="325472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5BE3D-6C22-486F-A1AB-B68FB7A084B3}" type="slidenum">
              <a:rPr lang="en-US" smtClean="0"/>
              <a:t>33</a:t>
            </a:fld>
            <a:endParaRPr lang="en-US" dirty="0"/>
          </a:p>
        </p:txBody>
      </p:sp>
    </p:spTree>
    <p:extLst>
      <p:ext uri="{BB962C8B-B14F-4D97-AF65-F5344CB8AC3E}">
        <p14:creationId xmlns:p14="http://schemas.microsoft.com/office/powerpoint/2010/main" val="86237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A758-1968-4828-A982-940E92F191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724BFE-FBC7-4745-B8FC-01A43514C76A}"/>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445666-0425-4DC6-BD6C-582ED004EF37}"/>
              </a:ext>
            </a:extLst>
          </p:cNvPr>
          <p:cNvSpPr>
            <a:spLocks noGrp="1"/>
          </p:cNvSpPr>
          <p:nvPr>
            <p:ph type="dt" sz="half" idx="10"/>
          </p:nvPr>
        </p:nvSpPr>
        <p:spPr/>
        <p:txBody>
          <a:bodyPr/>
          <a:lstStyle/>
          <a:p>
            <a:fld id="{6AB72F54-59E7-49C5-AA77-49BA86CF35B8}" type="datetimeFigureOut">
              <a:rPr lang="en-US" smtClean="0"/>
              <a:t>4/7/2020</a:t>
            </a:fld>
            <a:endParaRPr lang="en-US"/>
          </a:p>
        </p:txBody>
      </p:sp>
      <p:sp>
        <p:nvSpPr>
          <p:cNvPr id="5" name="Footer Placeholder 4">
            <a:extLst>
              <a:ext uri="{FF2B5EF4-FFF2-40B4-BE49-F238E27FC236}">
                <a16:creationId xmlns:a16="http://schemas.microsoft.com/office/drawing/2014/main" id="{FEEF2F41-512A-4B82-BEAC-E510F5B5F5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124DD-BE86-4559-B577-FE4D4457119A}"/>
              </a:ext>
            </a:extLst>
          </p:cNvPr>
          <p:cNvSpPr>
            <a:spLocks noGrp="1"/>
          </p:cNvSpPr>
          <p:nvPr>
            <p:ph type="sldNum" sz="quarter" idx="12"/>
          </p:nvPr>
        </p:nvSpPr>
        <p:spPr/>
        <p:txBody>
          <a:bodyPr/>
          <a:lstStyle/>
          <a:p>
            <a:fld id="{AD34C341-1ADB-46B9-9035-09F6BECAF659}" type="slidenum">
              <a:rPr lang="en-US" smtClean="0"/>
              <a:t>‹#›</a:t>
            </a:fld>
            <a:endParaRPr lang="en-US"/>
          </a:p>
        </p:txBody>
      </p:sp>
    </p:spTree>
    <p:extLst>
      <p:ext uri="{BB962C8B-B14F-4D97-AF65-F5344CB8AC3E}">
        <p14:creationId xmlns:p14="http://schemas.microsoft.com/office/powerpoint/2010/main" val="389035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CE8B-2500-44F8-83C0-825FC04190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2E6E22-7DE4-4F78-9810-B2E58E906E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7F1C7-B056-4888-A3B3-2E8CAF50F4C1}"/>
              </a:ext>
            </a:extLst>
          </p:cNvPr>
          <p:cNvSpPr>
            <a:spLocks noGrp="1"/>
          </p:cNvSpPr>
          <p:nvPr>
            <p:ph type="dt" sz="half" idx="10"/>
          </p:nvPr>
        </p:nvSpPr>
        <p:spPr/>
        <p:txBody>
          <a:bodyPr/>
          <a:lstStyle/>
          <a:p>
            <a:fld id="{6AB72F54-59E7-49C5-AA77-49BA86CF35B8}" type="datetimeFigureOut">
              <a:rPr lang="en-US" smtClean="0"/>
              <a:t>4/7/2020</a:t>
            </a:fld>
            <a:endParaRPr lang="en-US"/>
          </a:p>
        </p:txBody>
      </p:sp>
      <p:sp>
        <p:nvSpPr>
          <p:cNvPr id="5" name="Footer Placeholder 4">
            <a:extLst>
              <a:ext uri="{FF2B5EF4-FFF2-40B4-BE49-F238E27FC236}">
                <a16:creationId xmlns:a16="http://schemas.microsoft.com/office/drawing/2014/main" id="{2C3E6914-963E-4EC7-95CC-0DAD551BA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B1EFA-EAF2-4732-967E-D40EA94678CF}"/>
              </a:ext>
            </a:extLst>
          </p:cNvPr>
          <p:cNvSpPr>
            <a:spLocks noGrp="1"/>
          </p:cNvSpPr>
          <p:nvPr>
            <p:ph type="sldNum" sz="quarter" idx="12"/>
          </p:nvPr>
        </p:nvSpPr>
        <p:spPr/>
        <p:txBody>
          <a:bodyPr/>
          <a:lstStyle/>
          <a:p>
            <a:fld id="{AD34C341-1ADB-46B9-9035-09F6BECAF659}" type="slidenum">
              <a:rPr lang="en-US" smtClean="0"/>
              <a:t>‹#›</a:t>
            </a:fld>
            <a:endParaRPr lang="en-US"/>
          </a:p>
        </p:txBody>
      </p:sp>
    </p:spTree>
    <p:extLst>
      <p:ext uri="{BB962C8B-B14F-4D97-AF65-F5344CB8AC3E}">
        <p14:creationId xmlns:p14="http://schemas.microsoft.com/office/powerpoint/2010/main" val="293094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3DDD79-E8CA-4F8C-BC04-6EDA25F8BBE6}"/>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31960D-B6C6-44A8-8BBA-22D39EE3AB67}"/>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28EB1-380F-462A-BB23-8D267790E381}"/>
              </a:ext>
            </a:extLst>
          </p:cNvPr>
          <p:cNvSpPr>
            <a:spLocks noGrp="1"/>
          </p:cNvSpPr>
          <p:nvPr>
            <p:ph type="dt" sz="half" idx="10"/>
          </p:nvPr>
        </p:nvSpPr>
        <p:spPr/>
        <p:txBody>
          <a:bodyPr/>
          <a:lstStyle/>
          <a:p>
            <a:fld id="{6AB72F54-59E7-49C5-AA77-49BA86CF35B8}" type="datetimeFigureOut">
              <a:rPr lang="en-US" smtClean="0"/>
              <a:t>4/7/2020</a:t>
            </a:fld>
            <a:endParaRPr lang="en-US"/>
          </a:p>
        </p:txBody>
      </p:sp>
      <p:sp>
        <p:nvSpPr>
          <p:cNvPr id="5" name="Footer Placeholder 4">
            <a:extLst>
              <a:ext uri="{FF2B5EF4-FFF2-40B4-BE49-F238E27FC236}">
                <a16:creationId xmlns:a16="http://schemas.microsoft.com/office/drawing/2014/main" id="{4AFE1252-0CFB-4BD9-B4D2-09A5E161C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5EF92-57A3-4B39-8254-E57FFCFF5140}"/>
              </a:ext>
            </a:extLst>
          </p:cNvPr>
          <p:cNvSpPr>
            <a:spLocks noGrp="1"/>
          </p:cNvSpPr>
          <p:nvPr>
            <p:ph type="sldNum" sz="quarter" idx="12"/>
          </p:nvPr>
        </p:nvSpPr>
        <p:spPr/>
        <p:txBody>
          <a:bodyPr/>
          <a:lstStyle/>
          <a:p>
            <a:fld id="{AD34C341-1ADB-46B9-9035-09F6BECAF659}" type="slidenum">
              <a:rPr lang="en-US" smtClean="0"/>
              <a:t>‹#›</a:t>
            </a:fld>
            <a:endParaRPr lang="en-US"/>
          </a:p>
        </p:txBody>
      </p:sp>
    </p:spTree>
    <p:extLst>
      <p:ext uri="{BB962C8B-B14F-4D97-AF65-F5344CB8AC3E}">
        <p14:creationId xmlns:p14="http://schemas.microsoft.com/office/powerpoint/2010/main" val="387701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D31F-C6ED-476C-BA70-DAAEB3B7C0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CAD60-9928-4177-ADFF-28FB409D8D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6EF8A-E6BC-42B2-89E4-3789E0D2DEF5}"/>
              </a:ext>
            </a:extLst>
          </p:cNvPr>
          <p:cNvSpPr>
            <a:spLocks noGrp="1"/>
          </p:cNvSpPr>
          <p:nvPr>
            <p:ph type="dt" sz="half" idx="10"/>
          </p:nvPr>
        </p:nvSpPr>
        <p:spPr/>
        <p:txBody>
          <a:bodyPr/>
          <a:lstStyle/>
          <a:p>
            <a:fld id="{6AB72F54-59E7-49C5-AA77-49BA86CF35B8}" type="datetimeFigureOut">
              <a:rPr lang="en-US" smtClean="0"/>
              <a:t>4/7/2020</a:t>
            </a:fld>
            <a:endParaRPr lang="en-US"/>
          </a:p>
        </p:txBody>
      </p:sp>
      <p:sp>
        <p:nvSpPr>
          <p:cNvPr id="5" name="Footer Placeholder 4">
            <a:extLst>
              <a:ext uri="{FF2B5EF4-FFF2-40B4-BE49-F238E27FC236}">
                <a16:creationId xmlns:a16="http://schemas.microsoft.com/office/drawing/2014/main" id="{EEE68068-261A-40CB-A986-FAE7F96C3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7BEB18-C80A-4C8C-9D45-333F6D6A3C5E}"/>
              </a:ext>
            </a:extLst>
          </p:cNvPr>
          <p:cNvSpPr>
            <a:spLocks noGrp="1"/>
          </p:cNvSpPr>
          <p:nvPr>
            <p:ph type="sldNum" sz="quarter" idx="12"/>
          </p:nvPr>
        </p:nvSpPr>
        <p:spPr/>
        <p:txBody>
          <a:bodyPr/>
          <a:lstStyle/>
          <a:p>
            <a:fld id="{AD34C341-1ADB-46B9-9035-09F6BECAF659}" type="slidenum">
              <a:rPr lang="en-US" smtClean="0"/>
              <a:t>‹#›</a:t>
            </a:fld>
            <a:endParaRPr lang="en-US"/>
          </a:p>
        </p:txBody>
      </p:sp>
    </p:spTree>
    <p:extLst>
      <p:ext uri="{BB962C8B-B14F-4D97-AF65-F5344CB8AC3E}">
        <p14:creationId xmlns:p14="http://schemas.microsoft.com/office/powerpoint/2010/main" val="65353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5D18-F391-412B-AFE9-05156A1AD9EB}"/>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CE6448-DF68-4A01-B88F-3D6B1B29B1D7}"/>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1CD770-D8FD-42EF-B0B8-C2FA0AC17E92}"/>
              </a:ext>
            </a:extLst>
          </p:cNvPr>
          <p:cNvSpPr>
            <a:spLocks noGrp="1"/>
          </p:cNvSpPr>
          <p:nvPr>
            <p:ph type="dt" sz="half" idx="10"/>
          </p:nvPr>
        </p:nvSpPr>
        <p:spPr/>
        <p:txBody>
          <a:bodyPr/>
          <a:lstStyle/>
          <a:p>
            <a:fld id="{6AB72F54-59E7-49C5-AA77-49BA86CF35B8}" type="datetimeFigureOut">
              <a:rPr lang="en-US" smtClean="0"/>
              <a:t>4/7/2020</a:t>
            </a:fld>
            <a:endParaRPr lang="en-US"/>
          </a:p>
        </p:txBody>
      </p:sp>
      <p:sp>
        <p:nvSpPr>
          <p:cNvPr id="5" name="Footer Placeholder 4">
            <a:extLst>
              <a:ext uri="{FF2B5EF4-FFF2-40B4-BE49-F238E27FC236}">
                <a16:creationId xmlns:a16="http://schemas.microsoft.com/office/drawing/2014/main" id="{0941C603-4260-4ED1-A4DF-6976A8B91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8B003-FF25-4423-B5C2-40A9C5453330}"/>
              </a:ext>
            </a:extLst>
          </p:cNvPr>
          <p:cNvSpPr>
            <a:spLocks noGrp="1"/>
          </p:cNvSpPr>
          <p:nvPr>
            <p:ph type="sldNum" sz="quarter" idx="12"/>
          </p:nvPr>
        </p:nvSpPr>
        <p:spPr/>
        <p:txBody>
          <a:bodyPr/>
          <a:lstStyle/>
          <a:p>
            <a:fld id="{AD34C341-1ADB-46B9-9035-09F6BECAF659}" type="slidenum">
              <a:rPr lang="en-US" smtClean="0"/>
              <a:t>‹#›</a:t>
            </a:fld>
            <a:endParaRPr lang="en-US"/>
          </a:p>
        </p:txBody>
      </p:sp>
    </p:spTree>
    <p:extLst>
      <p:ext uri="{BB962C8B-B14F-4D97-AF65-F5344CB8AC3E}">
        <p14:creationId xmlns:p14="http://schemas.microsoft.com/office/powerpoint/2010/main" val="428459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7D11-852C-4E28-908C-365EB92EAE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9355D-DFB1-40C5-AA13-BDAD9CDA7C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424455-EBAC-470E-9016-9DF752E6A1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731C93-80C4-4AF1-99ED-200B973ED6D5}"/>
              </a:ext>
            </a:extLst>
          </p:cNvPr>
          <p:cNvSpPr>
            <a:spLocks noGrp="1"/>
          </p:cNvSpPr>
          <p:nvPr>
            <p:ph type="dt" sz="half" idx="10"/>
          </p:nvPr>
        </p:nvSpPr>
        <p:spPr/>
        <p:txBody>
          <a:bodyPr/>
          <a:lstStyle/>
          <a:p>
            <a:fld id="{6AB72F54-59E7-49C5-AA77-49BA86CF35B8}" type="datetimeFigureOut">
              <a:rPr lang="en-US" smtClean="0"/>
              <a:t>4/7/2020</a:t>
            </a:fld>
            <a:endParaRPr lang="en-US"/>
          </a:p>
        </p:txBody>
      </p:sp>
      <p:sp>
        <p:nvSpPr>
          <p:cNvPr id="6" name="Footer Placeholder 5">
            <a:extLst>
              <a:ext uri="{FF2B5EF4-FFF2-40B4-BE49-F238E27FC236}">
                <a16:creationId xmlns:a16="http://schemas.microsoft.com/office/drawing/2014/main" id="{32BAEB93-4F76-4843-9797-98F009B04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2414E-3703-425D-B064-622CF46D6D2E}"/>
              </a:ext>
            </a:extLst>
          </p:cNvPr>
          <p:cNvSpPr>
            <a:spLocks noGrp="1"/>
          </p:cNvSpPr>
          <p:nvPr>
            <p:ph type="sldNum" sz="quarter" idx="12"/>
          </p:nvPr>
        </p:nvSpPr>
        <p:spPr/>
        <p:txBody>
          <a:bodyPr/>
          <a:lstStyle/>
          <a:p>
            <a:fld id="{AD34C341-1ADB-46B9-9035-09F6BECAF659}" type="slidenum">
              <a:rPr lang="en-US" smtClean="0"/>
              <a:t>‹#›</a:t>
            </a:fld>
            <a:endParaRPr lang="en-US"/>
          </a:p>
        </p:txBody>
      </p:sp>
    </p:spTree>
    <p:extLst>
      <p:ext uri="{BB962C8B-B14F-4D97-AF65-F5344CB8AC3E}">
        <p14:creationId xmlns:p14="http://schemas.microsoft.com/office/powerpoint/2010/main" val="313956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5ED3-D194-4129-846B-BD9102369CC9}"/>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49AE0-D5E2-47A1-9BFF-3D0AD43804E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4F9C22-CB6D-409A-BD2C-653FF3DE1E9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6520F6-4084-4FF4-AE56-578A17B0B225}"/>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0BE37C-A549-47B0-BFAC-A95839AA0897}"/>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9E7B55-8A56-4DB1-9089-27C176C26951}"/>
              </a:ext>
            </a:extLst>
          </p:cNvPr>
          <p:cNvSpPr>
            <a:spLocks noGrp="1"/>
          </p:cNvSpPr>
          <p:nvPr>
            <p:ph type="dt" sz="half" idx="10"/>
          </p:nvPr>
        </p:nvSpPr>
        <p:spPr/>
        <p:txBody>
          <a:bodyPr/>
          <a:lstStyle/>
          <a:p>
            <a:fld id="{6AB72F54-59E7-49C5-AA77-49BA86CF35B8}" type="datetimeFigureOut">
              <a:rPr lang="en-US" smtClean="0"/>
              <a:t>4/7/2020</a:t>
            </a:fld>
            <a:endParaRPr lang="en-US"/>
          </a:p>
        </p:txBody>
      </p:sp>
      <p:sp>
        <p:nvSpPr>
          <p:cNvPr id="8" name="Footer Placeholder 7">
            <a:extLst>
              <a:ext uri="{FF2B5EF4-FFF2-40B4-BE49-F238E27FC236}">
                <a16:creationId xmlns:a16="http://schemas.microsoft.com/office/drawing/2014/main" id="{4F20B6E3-22F1-4530-95F6-2D55DECC7D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05C34D-A1B7-4B48-B5AA-647A8684A02E}"/>
              </a:ext>
            </a:extLst>
          </p:cNvPr>
          <p:cNvSpPr>
            <a:spLocks noGrp="1"/>
          </p:cNvSpPr>
          <p:nvPr>
            <p:ph type="sldNum" sz="quarter" idx="12"/>
          </p:nvPr>
        </p:nvSpPr>
        <p:spPr/>
        <p:txBody>
          <a:bodyPr/>
          <a:lstStyle/>
          <a:p>
            <a:fld id="{AD34C341-1ADB-46B9-9035-09F6BECAF659}" type="slidenum">
              <a:rPr lang="en-US" smtClean="0"/>
              <a:t>‹#›</a:t>
            </a:fld>
            <a:endParaRPr lang="en-US"/>
          </a:p>
        </p:txBody>
      </p:sp>
    </p:spTree>
    <p:extLst>
      <p:ext uri="{BB962C8B-B14F-4D97-AF65-F5344CB8AC3E}">
        <p14:creationId xmlns:p14="http://schemas.microsoft.com/office/powerpoint/2010/main" val="373470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F09E7-35B1-4874-ACEF-568D90FCC1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C6E0D0-53E4-4348-B2BE-8B50BC9CABD9}"/>
              </a:ext>
            </a:extLst>
          </p:cNvPr>
          <p:cNvSpPr>
            <a:spLocks noGrp="1"/>
          </p:cNvSpPr>
          <p:nvPr>
            <p:ph type="dt" sz="half" idx="10"/>
          </p:nvPr>
        </p:nvSpPr>
        <p:spPr/>
        <p:txBody>
          <a:bodyPr/>
          <a:lstStyle/>
          <a:p>
            <a:fld id="{6AB72F54-59E7-49C5-AA77-49BA86CF35B8}" type="datetimeFigureOut">
              <a:rPr lang="en-US" smtClean="0"/>
              <a:t>4/7/2020</a:t>
            </a:fld>
            <a:endParaRPr lang="en-US"/>
          </a:p>
        </p:txBody>
      </p:sp>
      <p:sp>
        <p:nvSpPr>
          <p:cNvPr id="4" name="Footer Placeholder 3">
            <a:extLst>
              <a:ext uri="{FF2B5EF4-FFF2-40B4-BE49-F238E27FC236}">
                <a16:creationId xmlns:a16="http://schemas.microsoft.com/office/drawing/2014/main" id="{65A98EED-106F-48D5-9FE9-EEC981D243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76ED79-FA3D-4475-B182-FFB257E6A4C9}"/>
              </a:ext>
            </a:extLst>
          </p:cNvPr>
          <p:cNvSpPr>
            <a:spLocks noGrp="1"/>
          </p:cNvSpPr>
          <p:nvPr>
            <p:ph type="sldNum" sz="quarter" idx="12"/>
          </p:nvPr>
        </p:nvSpPr>
        <p:spPr/>
        <p:txBody>
          <a:bodyPr/>
          <a:lstStyle/>
          <a:p>
            <a:fld id="{AD34C341-1ADB-46B9-9035-09F6BECAF659}" type="slidenum">
              <a:rPr lang="en-US" smtClean="0"/>
              <a:t>‹#›</a:t>
            </a:fld>
            <a:endParaRPr lang="en-US"/>
          </a:p>
        </p:txBody>
      </p:sp>
    </p:spTree>
    <p:extLst>
      <p:ext uri="{BB962C8B-B14F-4D97-AF65-F5344CB8AC3E}">
        <p14:creationId xmlns:p14="http://schemas.microsoft.com/office/powerpoint/2010/main" val="24463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6CA02-DBAB-4E93-92FD-0BBC91102D69}"/>
              </a:ext>
            </a:extLst>
          </p:cNvPr>
          <p:cNvSpPr>
            <a:spLocks noGrp="1"/>
          </p:cNvSpPr>
          <p:nvPr>
            <p:ph type="dt" sz="half" idx="10"/>
          </p:nvPr>
        </p:nvSpPr>
        <p:spPr/>
        <p:txBody>
          <a:bodyPr/>
          <a:lstStyle/>
          <a:p>
            <a:fld id="{6AB72F54-59E7-49C5-AA77-49BA86CF35B8}" type="datetimeFigureOut">
              <a:rPr lang="en-US" smtClean="0"/>
              <a:t>4/7/2020</a:t>
            </a:fld>
            <a:endParaRPr lang="en-US"/>
          </a:p>
        </p:txBody>
      </p:sp>
      <p:sp>
        <p:nvSpPr>
          <p:cNvPr id="3" name="Footer Placeholder 2">
            <a:extLst>
              <a:ext uri="{FF2B5EF4-FFF2-40B4-BE49-F238E27FC236}">
                <a16:creationId xmlns:a16="http://schemas.microsoft.com/office/drawing/2014/main" id="{B9BA56A0-752C-4471-A0D7-EB5E1C1942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63CDC-D0C8-44B6-965E-C0BD036366E1}"/>
              </a:ext>
            </a:extLst>
          </p:cNvPr>
          <p:cNvSpPr>
            <a:spLocks noGrp="1"/>
          </p:cNvSpPr>
          <p:nvPr>
            <p:ph type="sldNum" sz="quarter" idx="12"/>
          </p:nvPr>
        </p:nvSpPr>
        <p:spPr/>
        <p:txBody>
          <a:bodyPr/>
          <a:lstStyle/>
          <a:p>
            <a:fld id="{AD34C341-1ADB-46B9-9035-09F6BECAF659}" type="slidenum">
              <a:rPr lang="en-US" smtClean="0"/>
              <a:t>‹#›</a:t>
            </a:fld>
            <a:endParaRPr lang="en-US"/>
          </a:p>
        </p:txBody>
      </p:sp>
    </p:spTree>
    <p:extLst>
      <p:ext uri="{BB962C8B-B14F-4D97-AF65-F5344CB8AC3E}">
        <p14:creationId xmlns:p14="http://schemas.microsoft.com/office/powerpoint/2010/main" val="196233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1303-3A85-4498-9901-4C3805CFA8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EBD388-DB72-4BF4-910E-AE38B9BDB971}"/>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3EBE5F-B810-459D-972B-285649BDCA7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7C4091-73F7-49AD-8783-DFCC2D0772D4}"/>
              </a:ext>
            </a:extLst>
          </p:cNvPr>
          <p:cNvSpPr>
            <a:spLocks noGrp="1"/>
          </p:cNvSpPr>
          <p:nvPr>
            <p:ph type="dt" sz="half" idx="10"/>
          </p:nvPr>
        </p:nvSpPr>
        <p:spPr/>
        <p:txBody>
          <a:bodyPr/>
          <a:lstStyle/>
          <a:p>
            <a:fld id="{6AB72F54-59E7-49C5-AA77-49BA86CF35B8}" type="datetimeFigureOut">
              <a:rPr lang="en-US" smtClean="0"/>
              <a:t>4/7/2020</a:t>
            </a:fld>
            <a:endParaRPr lang="en-US"/>
          </a:p>
        </p:txBody>
      </p:sp>
      <p:sp>
        <p:nvSpPr>
          <p:cNvPr id="6" name="Footer Placeholder 5">
            <a:extLst>
              <a:ext uri="{FF2B5EF4-FFF2-40B4-BE49-F238E27FC236}">
                <a16:creationId xmlns:a16="http://schemas.microsoft.com/office/drawing/2014/main" id="{3B296658-F57C-4E34-950B-D3D9F74310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049E4D-A2A6-419D-AC29-FA17914690CF}"/>
              </a:ext>
            </a:extLst>
          </p:cNvPr>
          <p:cNvSpPr>
            <a:spLocks noGrp="1"/>
          </p:cNvSpPr>
          <p:nvPr>
            <p:ph type="sldNum" sz="quarter" idx="12"/>
          </p:nvPr>
        </p:nvSpPr>
        <p:spPr/>
        <p:txBody>
          <a:bodyPr/>
          <a:lstStyle/>
          <a:p>
            <a:fld id="{AD34C341-1ADB-46B9-9035-09F6BECAF659}" type="slidenum">
              <a:rPr lang="en-US" smtClean="0"/>
              <a:t>‹#›</a:t>
            </a:fld>
            <a:endParaRPr lang="en-US"/>
          </a:p>
        </p:txBody>
      </p:sp>
    </p:spTree>
    <p:extLst>
      <p:ext uri="{BB962C8B-B14F-4D97-AF65-F5344CB8AC3E}">
        <p14:creationId xmlns:p14="http://schemas.microsoft.com/office/powerpoint/2010/main" val="44723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67594-A16C-4FB6-B056-9F85E412AA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A70DA7-F0BC-4B75-BFFB-67D3D3858703}"/>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410C2F70-BF7C-407C-BDE7-C1DD6DBBEAA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75B65A-1C1B-4543-B66F-9761542E8F08}"/>
              </a:ext>
            </a:extLst>
          </p:cNvPr>
          <p:cNvSpPr>
            <a:spLocks noGrp="1"/>
          </p:cNvSpPr>
          <p:nvPr>
            <p:ph type="dt" sz="half" idx="10"/>
          </p:nvPr>
        </p:nvSpPr>
        <p:spPr/>
        <p:txBody>
          <a:bodyPr/>
          <a:lstStyle/>
          <a:p>
            <a:fld id="{6AB72F54-59E7-49C5-AA77-49BA86CF35B8}" type="datetimeFigureOut">
              <a:rPr lang="en-US" smtClean="0"/>
              <a:t>4/7/2020</a:t>
            </a:fld>
            <a:endParaRPr lang="en-US"/>
          </a:p>
        </p:txBody>
      </p:sp>
      <p:sp>
        <p:nvSpPr>
          <p:cNvPr id="6" name="Footer Placeholder 5">
            <a:extLst>
              <a:ext uri="{FF2B5EF4-FFF2-40B4-BE49-F238E27FC236}">
                <a16:creationId xmlns:a16="http://schemas.microsoft.com/office/drawing/2014/main" id="{0AAFA1D7-70FC-46F7-AB60-95B32FC00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879FF-2BEE-4668-9151-ED2A045A01AB}"/>
              </a:ext>
            </a:extLst>
          </p:cNvPr>
          <p:cNvSpPr>
            <a:spLocks noGrp="1"/>
          </p:cNvSpPr>
          <p:nvPr>
            <p:ph type="sldNum" sz="quarter" idx="12"/>
          </p:nvPr>
        </p:nvSpPr>
        <p:spPr/>
        <p:txBody>
          <a:bodyPr/>
          <a:lstStyle/>
          <a:p>
            <a:fld id="{AD34C341-1ADB-46B9-9035-09F6BECAF659}" type="slidenum">
              <a:rPr lang="en-US" smtClean="0"/>
              <a:t>‹#›</a:t>
            </a:fld>
            <a:endParaRPr lang="en-US"/>
          </a:p>
        </p:txBody>
      </p:sp>
    </p:spTree>
    <p:extLst>
      <p:ext uri="{BB962C8B-B14F-4D97-AF65-F5344CB8AC3E}">
        <p14:creationId xmlns:p14="http://schemas.microsoft.com/office/powerpoint/2010/main" val="242038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C04CC9-ACE8-4D5F-A54C-D213600D5C9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A17132-7627-435E-B6BA-5637E430B9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4E07D-E7A5-4560-AC54-97AA16C78C18}"/>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72F54-59E7-49C5-AA77-49BA86CF35B8}" type="datetimeFigureOut">
              <a:rPr lang="en-US" smtClean="0"/>
              <a:t>4/7/2020</a:t>
            </a:fld>
            <a:endParaRPr lang="en-US"/>
          </a:p>
        </p:txBody>
      </p:sp>
      <p:sp>
        <p:nvSpPr>
          <p:cNvPr id="5" name="Footer Placeholder 4">
            <a:extLst>
              <a:ext uri="{FF2B5EF4-FFF2-40B4-BE49-F238E27FC236}">
                <a16:creationId xmlns:a16="http://schemas.microsoft.com/office/drawing/2014/main" id="{95193107-53C6-4D68-826A-CAF03388FF10}"/>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7A89FC-3D3C-4B87-A0D4-BAE2F9502E8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4C341-1ADB-46B9-9035-09F6BECAF659}" type="slidenum">
              <a:rPr lang="en-US" smtClean="0"/>
              <a:t>‹#›</a:t>
            </a:fld>
            <a:endParaRPr lang="en-US"/>
          </a:p>
        </p:txBody>
      </p:sp>
    </p:spTree>
    <p:extLst>
      <p:ext uri="{BB962C8B-B14F-4D97-AF65-F5344CB8AC3E}">
        <p14:creationId xmlns:p14="http://schemas.microsoft.com/office/powerpoint/2010/main" val="272991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sba.gov/funding-programs/loans/coronavirus-relief-options/economic-injury-disaster-loan-emergency-advance"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mdassociatescpas.com/"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facebook.com/jagdip.iaccgh" TargetMode="External"/><Relationship Id="rId7" Type="http://schemas.openxmlformats.org/officeDocument/2006/relationships/hyperlink" Target="https://twitter.com/JagdipAhluwalia"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linkedin.com/company/indo-american-chamber-of-commerce-of-greater-houston/" TargetMode="External"/><Relationship Id="rId4" Type="http://schemas.openxmlformats.org/officeDocument/2006/relationships/image" Target="../media/image5.png"/><Relationship Id="rId9" Type="http://schemas.openxmlformats.org/officeDocument/2006/relationships/hyperlink" Target="http://www.iaccgh.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facebook.com/jagdip.iaccgh" TargetMode="External"/><Relationship Id="rId7" Type="http://schemas.openxmlformats.org/officeDocument/2006/relationships/hyperlink" Target="https://twitter.com/JagdipAhluwalia"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linkedin.com/company/indo-american-chamber-of-commerce-of-greater-houston/" TargetMode="External"/><Relationship Id="rId4" Type="http://schemas.openxmlformats.org/officeDocument/2006/relationships/image" Target="../media/image5.png"/><Relationship Id="rId9" Type="http://schemas.openxmlformats.org/officeDocument/2006/relationships/hyperlink" Target="http://www.iaccgh.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8DCF77-9341-42AC-8ACB-E4C6AD0F9CA3}"/>
              </a:ext>
            </a:extLst>
          </p:cNvPr>
          <p:cNvPicPr>
            <a:picLocks noChangeAspect="1"/>
          </p:cNvPicPr>
          <p:nvPr/>
        </p:nvPicPr>
        <p:blipFill>
          <a:blip r:embed="rId2"/>
          <a:stretch>
            <a:fillRect/>
          </a:stretch>
        </p:blipFill>
        <p:spPr>
          <a:xfrm>
            <a:off x="792530" y="0"/>
            <a:ext cx="10606940" cy="6858000"/>
          </a:xfrm>
          <a:prstGeom prst="rect">
            <a:avLst/>
          </a:prstGeom>
        </p:spPr>
      </p:pic>
    </p:spTree>
    <p:extLst>
      <p:ext uri="{BB962C8B-B14F-4D97-AF65-F5344CB8AC3E}">
        <p14:creationId xmlns:p14="http://schemas.microsoft.com/office/powerpoint/2010/main" val="3412299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a:extLst>
              <a:ext uri="{FF2B5EF4-FFF2-40B4-BE49-F238E27FC236}">
                <a16:creationId xmlns:a16="http://schemas.microsoft.com/office/drawing/2014/main" id="{3CE116CC-4C5E-430C-90F7-378E391276B4}"/>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9204326" y="1"/>
            <a:ext cx="14636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12291" name="Title 3">
            <a:extLst>
              <a:ext uri="{FF2B5EF4-FFF2-40B4-BE49-F238E27FC236}">
                <a16:creationId xmlns:a16="http://schemas.microsoft.com/office/drawing/2014/main" id="{2E0FA43D-4409-4B36-911E-57115BBC7618}"/>
              </a:ext>
            </a:extLst>
          </p:cNvPr>
          <p:cNvSpPr>
            <a:spLocks noGrp="1" noChangeArrowheads="1"/>
          </p:cNvSpPr>
          <p:nvPr>
            <p:ph type="ctrTitle"/>
          </p:nvPr>
        </p:nvSpPr>
        <p:spPr>
          <a:xfrm>
            <a:off x="2209800" y="533400"/>
            <a:ext cx="7772400" cy="1828800"/>
          </a:xfrm>
        </p:spPr>
        <p:txBody>
          <a:bodyPr/>
          <a:lstStyle/>
          <a:p>
            <a:r>
              <a:rPr lang="en-US" altLang="en-US" sz="3600" b="1" dirty="0">
                <a:solidFill>
                  <a:srgbClr val="FF0000"/>
                </a:solidFill>
                <a:latin typeface="+mn-lt"/>
              </a:rPr>
              <a:t>COVID- 19 Series</a:t>
            </a:r>
            <a:br>
              <a:rPr lang="en-US" altLang="en-US" sz="3600" dirty="0">
                <a:solidFill>
                  <a:srgbClr val="FF0000"/>
                </a:solidFill>
                <a:latin typeface="+mn-lt"/>
              </a:rPr>
            </a:br>
            <a:r>
              <a:rPr lang="en-US" altLang="en-US" sz="3600" b="1" dirty="0">
                <a:solidFill>
                  <a:schemeClr val="accent1"/>
                </a:solidFill>
                <a:latin typeface="+mn-lt"/>
              </a:rPr>
              <a:t>CARES Act</a:t>
            </a:r>
            <a:br>
              <a:rPr lang="en-US" altLang="en-US" sz="3600" b="1" dirty="0">
                <a:solidFill>
                  <a:schemeClr val="accent1"/>
                </a:solidFill>
                <a:latin typeface="+mn-lt"/>
              </a:rPr>
            </a:br>
            <a:r>
              <a:rPr lang="en-US" altLang="en-US" sz="3600" b="1" dirty="0">
                <a:solidFill>
                  <a:srgbClr val="FF0000"/>
                </a:solidFill>
                <a:latin typeface="+mn-lt"/>
              </a:rPr>
              <a:t>Tax Stimulus Package</a:t>
            </a:r>
            <a:r>
              <a:rPr lang="en-US" altLang="en-US" sz="3600" b="1" dirty="0">
                <a:solidFill>
                  <a:schemeClr val="accent1"/>
                </a:solidFill>
                <a:latin typeface="+mn-lt"/>
              </a:rPr>
              <a:t>-Webinar</a:t>
            </a:r>
          </a:p>
        </p:txBody>
      </p:sp>
      <p:sp>
        <p:nvSpPr>
          <p:cNvPr id="12292" name="Subtitle 4">
            <a:extLst>
              <a:ext uri="{FF2B5EF4-FFF2-40B4-BE49-F238E27FC236}">
                <a16:creationId xmlns:a16="http://schemas.microsoft.com/office/drawing/2014/main" id="{43DAFC20-5DDC-478E-A5FE-0E73F4201ECB}"/>
              </a:ext>
            </a:extLst>
          </p:cNvPr>
          <p:cNvSpPr>
            <a:spLocks noGrp="1" noChangeArrowheads="1"/>
          </p:cNvSpPr>
          <p:nvPr>
            <p:ph type="subTitle" idx="1"/>
          </p:nvPr>
        </p:nvSpPr>
        <p:spPr>
          <a:xfrm>
            <a:off x="2209800" y="2590800"/>
            <a:ext cx="7772400" cy="3657600"/>
          </a:xfrm>
        </p:spPr>
        <p:txBody>
          <a:bodyPr/>
          <a:lstStyle/>
          <a:p>
            <a:pPr>
              <a:buFontTx/>
              <a:buNone/>
            </a:pPr>
            <a:r>
              <a:rPr lang="en-US" altLang="en-US" sz="2800" b="1" dirty="0"/>
              <a:t>Presented by:</a:t>
            </a:r>
          </a:p>
          <a:p>
            <a:pPr>
              <a:buFontTx/>
              <a:buNone/>
            </a:pPr>
            <a:r>
              <a:rPr lang="en-US" altLang="en-US" sz="3600" b="1" dirty="0">
                <a:solidFill>
                  <a:srgbClr val="C00000"/>
                </a:solidFill>
              </a:rPr>
              <a:t>Indo </a:t>
            </a:r>
            <a:r>
              <a:rPr lang="en-US" altLang="en-US" sz="3600" b="1">
                <a:solidFill>
                  <a:srgbClr val="C00000"/>
                </a:solidFill>
              </a:rPr>
              <a:t>American Chamber </a:t>
            </a:r>
            <a:r>
              <a:rPr lang="en-US" altLang="en-US" sz="3600" b="1" dirty="0">
                <a:solidFill>
                  <a:srgbClr val="C00000"/>
                </a:solidFill>
              </a:rPr>
              <a:t>of Commerce of Greater Houston</a:t>
            </a:r>
          </a:p>
          <a:p>
            <a:pPr>
              <a:buFontTx/>
              <a:buNone/>
            </a:pPr>
            <a:r>
              <a:rPr lang="en-US" altLang="en-US" sz="2800" b="1" dirty="0"/>
              <a:t>Sponsored by:</a:t>
            </a:r>
          </a:p>
          <a:p>
            <a:pPr>
              <a:buFontTx/>
              <a:buNone/>
            </a:pPr>
            <a:r>
              <a:rPr lang="en-US" altLang="en-US" sz="3600" b="1" dirty="0">
                <a:solidFill>
                  <a:srgbClr val="984807"/>
                </a:solidFill>
              </a:rPr>
              <a:t>M D &amp; Associates, LLP</a:t>
            </a:r>
          </a:p>
          <a:p>
            <a:pPr algn="r">
              <a:buFontTx/>
              <a:buNone/>
            </a:pPr>
            <a:r>
              <a:rPr lang="en-US" altLang="en-US" b="1" dirty="0">
                <a:solidFill>
                  <a:srgbClr val="604A7B"/>
                </a:solidFill>
              </a:rPr>
              <a:t>Tuesday April 7</a:t>
            </a:r>
            <a:r>
              <a:rPr lang="en-US" altLang="en-US" b="1" baseline="30000" dirty="0">
                <a:solidFill>
                  <a:srgbClr val="604A7B"/>
                </a:solidFill>
              </a:rPr>
              <a:t>th</a:t>
            </a:r>
            <a:r>
              <a:rPr lang="en-US" altLang="en-US" b="1" dirty="0">
                <a:solidFill>
                  <a:srgbClr val="604A7B"/>
                </a:solidFill>
              </a:rPr>
              <a:t>, 2020</a:t>
            </a:r>
          </a:p>
          <a:p>
            <a:pPr algn="r">
              <a:buFontTx/>
              <a:buNone/>
            </a:pPr>
            <a:r>
              <a:rPr lang="en-US" altLang="en-US" b="1" dirty="0">
                <a:solidFill>
                  <a:srgbClr val="604A7B"/>
                </a:solidFill>
              </a:rPr>
              <a:t>2.00 PM to 3.00 PM CST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a:extLst>
              <a:ext uri="{FF2B5EF4-FFF2-40B4-BE49-F238E27FC236}">
                <a16:creationId xmlns:a16="http://schemas.microsoft.com/office/drawing/2014/main" id="{BC1C274D-3278-4A92-9383-9DE2F52A4528}"/>
              </a:ext>
            </a:extLst>
          </p:cNvPr>
          <p:cNvPicPr>
            <a:picLocks noChangeAspect="1" noChangeArrowheads="1"/>
          </p:cNvPicPr>
          <p:nvPr/>
        </p:nvPicPr>
        <p:blipFill>
          <a:blip r:embed="rId2">
            <a:lum bright="-8000" contrast="-6000"/>
            <a:extLst>
              <a:ext uri="{28A0092B-C50C-407E-A947-70E740481C1C}">
                <a14:useLocalDpi xmlns:a14="http://schemas.microsoft.com/office/drawing/2010/main" val="0"/>
              </a:ext>
            </a:extLst>
          </a:blip>
          <a:srcRect/>
          <a:stretch>
            <a:fillRect/>
          </a:stretch>
        </p:blipFill>
        <p:spPr bwMode="auto">
          <a:xfrm>
            <a:off x="9204326" y="5761038"/>
            <a:ext cx="14636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13315" name="Title 3">
            <a:extLst>
              <a:ext uri="{FF2B5EF4-FFF2-40B4-BE49-F238E27FC236}">
                <a16:creationId xmlns:a16="http://schemas.microsoft.com/office/drawing/2014/main" id="{C6F96CB9-B76E-4C38-8A26-25F0E52B04E9}"/>
              </a:ext>
            </a:extLst>
          </p:cNvPr>
          <p:cNvSpPr>
            <a:spLocks noGrp="1" noChangeArrowheads="1"/>
          </p:cNvSpPr>
          <p:nvPr>
            <p:ph type="ctrTitle"/>
          </p:nvPr>
        </p:nvSpPr>
        <p:spPr>
          <a:xfrm>
            <a:off x="2209800" y="533400"/>
            <a:ext cx="7772400" cy="1371600"/>
          </a:xfrm>
        </p:spPr>
        <p:txBody>
          <a:bodyPr/>
          <a:lstStyle/>
          <a:p>
            <a:r>
              <a:rPr lang="en-US" altLang="en-US" sz="3600" b="1" dirty="0">
                <a:solidFill>
                  <a:schemeClr val="tx2"/>
                </a:solidFill>
              </a:rPr>
              <a:t>Families First Coronavirus Response Act</a:t>
            </a:r>
          </a:p>
        </p:txBody>
      </p:sp>
      <p:sp>
        <p:nvSpPr>
          <p:cNvPr id="13316" name="Subtitle 4">
            <a:extLst>
              <a:ext uri="{FF2B5EF4-FFF2-40B4-BE49-F238E27FC236}">
                <a16:creationId xmlns:a16="http://schemas.microsoft.com/office/drawing/2014/main" id="{D0E85AE8-A519-4F55-92BD-45FFD3E9A02B}"/>
              </a:ext>
            </a:extLst>
          </p:cNvPr>
          <p:cNvSpPr>
            <a:spLocks noGrp="1" noChangeArrowheads="1"/>
          </p:cNvSpPr>
          <p:nvPr>
            <p:ph type="subTitle" idx="1"/>
          </p:nvPr>
        </p:nvSpPr>
        <p:spPr>
          <a:xfrm>
            <a:off x="1981200" y="2133600"/>
            <a:ext cx="8229600" cy="4114800"/>
          </a:xfrm>
        </p:spPr>
        <p:txBody>
          <a:bodyPr>
            <a:normAutofit/>
          </a:bodyPr>
          <a:lstStyle/>
          <a:p>
            <a:pPr algn="l">
              <a:buFont typeface="Wingdings" panose="05000000000000000000" pitchFamily="2" charset="2"/>
              <a:buChar char="Ø"/>
            </a:pPr>
            <a:r>
              <a:rPr lang="en-US" altLang="en-US" dirty="0"/>
              <a:t>  Emergency Family and Medical Leave Expansion Act</a:t>
            </a:r>
          </a:p>
          <a:p>
            <a:pPr algn="l">
              <a:buFont typeface="Wingdings" panose="05000000000000000000" pitchFamily="2" charset="2"/>
              <a:buChar char="Ø"/>
            </a:pPr>
            <a:endParaRPr lang="en-US" altLang="en-US" dirty="0"/>
          </a:p>
          <a:p>
            <a:pPr algn="l">
              <a:buFont typeface="Wingdings" panose="05000000000000000000" pitchFamily="2" charset="2"/>
              <a:buChar char="Ø"/>
            </a:pPr>
            <a:r>
              <a:rPr lang="en-US" altLang="en-US" dirty="0"/>
              <a:t>  Emergency Unemployment Insurance Stabilization and Access</a:t>
            </a:r>
          </a:p>
          <a:p>
            <a:pPr algn="l">
              <a:buFont typeface="Wingdings" panose="05000000000000000000" pitchFamily="2" charset="2"/>
              <a:buChar char="Ø"/>
            </a:pPr>
            <a:r>
              <a:rPr lang="en-US" altLang="en-US" dirty="0"/>
              <a:t>  Emergency Paid Sick Leave Act</a:t>
            </a:r>
          </a:p>
          <a:p>
            <a:pPr algn="l">
              <a:buFont typeface="Wingdings" panose="05000000000000000000" pitchFamily="2" charset="2"/>
              <a:buChar char="Ø"/>
            </a:pPr>
            <a:endParaRPr lang="en-US" altLang="en-US" dirty="0"/>
          </a:p>
          <a:p>
            <a:pPr algn="l">
              <a:buFont typeface="Wingdings" panose="05000000000000000000" pitchFamily="2" charset="2"/>
              <a:buChar char="Ø"/>
            </a:pPr>
            <a:r>
              <a:rPr lang="en-US" altLang="en-US" dirty="0"/>
              <a:t>  Tax Credits for Paid Sick and Family and Medical Leave</a:t>
            </a:r>
          </a:p>
          <a:p>
            <a:pPr algn="l">
              <a:buFont typeface="Wingdings" panose="05000000000000000000" pitchFamily="2" charset="2"/>
              <a:buChar char="Ø"/>
            </a:pPr>
            <a:endParaRPr lang="en-US" altLang="en-US" dirty="0"/>
          </a:p>
          <a:p>
            <a:pPr algn="l">
              <a:buFont typeface="Wingdings" panose="05000000000000000000" pitchFamily="2" charset="2"/>
              <a:buChar char="Ø"/>
            </a:pPr>
            <a:r>
              <a:rPr lang="en-US" altLang="en-US" dirty="0"/>
              <a:t>  DOL non enforcement 30 day period to ensure good faith</a:t>
            </a:r>
          </a:p>
          <a:p>
            <a:pPr>
              <a:buFontTx/>
              <a:buNone/>
            </a:pPr>
            <a:endParaRPr lang="en-US" altLang="en-US"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a:extLst>
              <a:ext uri="{FF2B5EF4-FFF2-40B4-BE49-F238E27FC236}">
                <a16:creationId xmlns:a16="http://schemas.microsoft.com/office/drawing/2014/main" id="{49A4E15C-517F-487D-A0DF-B24A6ACFAF75}"/>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9204326" y="5761038"/>
            <a:ext cx="14636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14339" name="Title 3">
            <a:extLst>
              <a:ext uri="{FF2B5EF4-FFF2-40B4-BE49-F238E27FC236}">
                <a16:creationId xmlns:a16="http://schemas.microsoft.com/office/drawing/2014/main" id="{2B684C94-8E20-4E8D-AC03-389420A98F9E}"/>
              </a:ext>
            </a:extLst>
          </p:cNvPr>
          <p:cNvSpPr>
            <a:spLocks noGrp="1" noChangeArrowheads="1"/>
          </p:cNvSpPr>
          <p:nvPr>
            <p:ph type="ctrTitle"/>
          </p:nvPr>
        </p:nvSpPr>
        <p:spPr>
          <a:xfrm>
            <a:off x="2209800" y="533400"/>
            <a:ext cx="7772400" cy="1219200"/>
          </a:xfrm>
        </p:spPr>
        <p:txBody>
          <a:bodyPr>
            <a:normAutofit fontScale="90000"/>
          </a:bodyPr>
          <a:lstStyle/>
          <a:p>
            <a:r>
              <a:rPr lang="en-US" altLang="en-US" b="1" dirty="0">
                <a:solidFill>
                  <a:schemeClr val="tx2"/>
                </a:solidFill>
              </a:rPr>
              <a:t>Families First Coronavirus Response Act</a:t>
            </a:r>
            <a:endParaRPr lang="en-US" altLang="en-US" dirty="0"/>
          </a:p>
        </p:txBody>
      </p:sp>
      <p:sp>
        <p:nvSpPr>
          <p:cNvPr id="14340" name="Subtitle 4">
            <a:extLst>
              <a:ext uri="{FF2B5EF4-FFF2-40B4-BE49-F238E27FC236}">
                <a16:creationId xmlns:a16="http://schemas.microsoft.com/office/drawing/2014/main" id="{D3BD4494-0B53-47A4-98FE-46BD91232190}"/>
              </a:ext>
            </a:extLst>
          </p:cNvPr>
          <p:cNvSpPr>
            <a:spLocks noGrp="1" noChangeArrowheads="1"/>
          </p:cNvSpPr>
          <p:nvPr>
            <p:ph type="subTitle" idx="1"/>
          </p:nvPr>
        </p:nvSpPr>
        <p:spPr>
          <a:xfrm>
            <a:off x="2133600" y="1828800"/>
            <a:ext cx="7924800" cy="4800600"/>
          </a:xfrm>
        </p:spPr>
        <p:txBody>
          <a:bodyPr/>
          <a:lstStyle/>
          <a:p>
            <a:pPr algn="l">
              <a:buFont typeface="Wingdings" panose="05000000000000000000" pitchFamily="2" charset="2"/>
              <a:buChar char="ü"/>
            </a:pPr>
            <a:endParaRPr lang="en-US" altLang="en-US" b="1" dirty="0"/>
          </a:p>
          <a:p>
            <a:pPr algn="l">
              <a:buFont typeface="Wingdings" panose="05000000000000000000" pitchFamily="2" charset="2"/>
              <a:buChar char="ü"/>
            </a:pPr>
            <a:r>
              <a:rPr lang="en-US" altLang="en-US" b="1" dirty="0"/>
              <a:t>  Emergency paid sick leave up to 80 hours- 6 reasons. Full pay or 66% subject to cap.</a:t>
            </a:r>
          </a:p>
          <a:p>
            <a:pPr algn="l">
              <a:buFont typeface="Wingdings" panose="05000000000000000000" pitchFamily="2" charset="2"/>
              <a:buChar char="ü"/>
            </a:pPr>
            <a:endParaRPr lang="en-US" altLang="en-US" b="1" dirty="0"/>
          </a:p>
          <a:p>
            <a:pPr algn="l">
              <a:buFont typeface="Wingdings" panose="05000000000000000000" pitchFamily="2" charset="2"/>
              <a:buChar char="ü"/>
            </a:pPr>
            <a:r>
              <a:rPr lang="en-US" altLang="en-US" b="1" dirty="0"/>
              <a:t>  Emergency paid FMLA up to 12 weeks - one reason COVID only</a:t>
            </a:r>
          </a:p>
          <a:p>
            <a:pPr algn="l">
              <a:buFont typeface="Wingdings" panose="05000000000000000000" pitchFamily="2" charset="2"/>
              <a:buChar char="ü"/>
            </a:pPr>
            <a:endParaRPr lang="en-US" altLang="en-US" b="1" dirty="0"/>
          </a:p>
          <a:p>
            <a:pPr algn="l">
              <a:buFont typeface="Wingdings" panose="05000000000000000000" pitchFamily="2" charset="2"/>
              <a:buChar char="ü"/>
            </a:pPr>
            <a:r>
              <a:rPr lang="en-US" altLang="en-US" b="1" dirty="0"/>
              <a:t>  Eligible employees / Employers &lt; 500</a:t>
            </a:r>
          </a:p>
          <a:p>
            <a:pPr algn="l">
              <a:buFont typeface="Wingdings" panose="05000000000000000000" pitchFamily="2" charset="2"/>
              <a:buChar char="ü"/>
            </a:pPr>
            <a:endParaRPr lang="en-US" altLang="en-US" b="1" dirty="0"/>
          </a:p>
          <a:p>
            <a:pPr algn="l">
              <a:buFont typeface="Wingdings" panose="05000000000000000000" pitchFamily="2" charset="2"/>
              <a:buChar char="ü"/>
            </a:pPr>
            <a:r>
              <a:rPr lang="en-US" altLang="en-US" b="1" dirty="0"/>
              <a:t>  Employer cannot require employee to use accrued leave first.</a:t>
            </a:r>
          </a:p>
          <a:p>
            <a:pPr algn="l">
              <a:buFont typeface="Wingdings" panose="05000000000000000000" pitchFamily="2" charset="2"/>
              <a:buChar char="ü"/>
            </a:pPr>
            <a:endParaRPr lang="en-US" altLang="en-US" dirty="0">
              <a:latin typeface="Britannic Bold" panose="020B0903060703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a:extLst>
              <a:ext uri="{FF2B5EF4-FFF2-40B4-BE49-F238E27FC236}">
                <a16:creationId xmlns:a16="http://schemas.microsoft.com/office/drawing/2014/main" id="{E316CD02-6A54-41AC-831F-88E06B47E829}"/>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9196388" y="0"/>
            <a:ext cx="147161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15363" name="Title 3">
            <a:extLst>
              <a:ext uri="{FF2B5EF4-FFF2-40B4-BE49-F238E27FC236}">
                <a16:creationId xmlns:a16="http://schemas.microsoft.com/office/drawing/2014/main" id="{1DA9E45D-C8F5-4BBA-89FB-ACD64C59A014}"/>
              </a:ext>
            </a:extLst>
          </p:cNvPr>
          <p:cNvSpPr>
            <a:spLocks noGrp="1" noChangeArrowheads="1"/>
          </p:cNvSpPr>
          <p:nvPr>
            <p:ph type="ctrTitle"/>
          </p:nvPr>
        </p:nvSpPr>
        <p:spPr>
          <a:xfrm>
            <a:off x="2209800" y="533400"/>
            <a:ext cx="7772400" cy="1219200"/>
          </a:xfrm>
        </p:spPr>
        <p:txBody>
          <a:bodyPr>
            <a:normAutofit fontScale="90000"/>
          </a:bodyPr>
          <a:lstStyle/>
          <a:p>
            <a:r>
              <a:rPr lang="en-US" altLang="en-US" b="1" dirty="0">
                <a:solidFill>
                  <a:schemeClr val="tx2"/>
                </a:solidFill>
              </a:rPr>
              <a:t>Families First Coronavirus Response Act</a:t>
            </a:r>
            <a:endParaRPr lang="en-US" altLang="en-US" dirty="0"/>
          </a:p>
        </p:txBody>
      </p:sp>
      <p:sp>
        <p:nvSpPr>
          <p:cNvPr id="15364" name="Subtitle 4">
            <a:extLst>
              <a:ext uri="{FF2B5EF4-FFF2-40B4-BE49-F238E27FC236}">
                <a16:creationId xmlns:a16="http://schemas.microsoft.com/office/drawing/2014/main" id="{13691BCA-644D-4621-ADEA-D308220C4CC2}"/>
              </a:ext>
            </a:extLst>
          </p:cNvPr>
          <p:cNvSpPr>
            <a:spLocks noGrp="1" noChangeArrowheads="1"/>
          </p:cNvSpPr>
          <p:nvPr>
            <p:ph type="subTitle" idx="1"/>
          </p:nvPr>
        </p:nvSpPr>
        <p:spPr>
          <a:xfrm>
            <a:off x="2209800" y="1905000"/>
            <a:ext cx="7772400" cy="4572000"/>
          </a:xfrm>
        </p:spPr>
        <p:txBody>
          <a:bodyPr/>
          <a:lstStyle/>
          <a:p>
            <a:pPr algn="l">
              <a:buFont typeface="Wingdings" panose="05000000000000000000" pitchFamily="2" charset="2"/>
              <a:buChar char="v"/>
            </a:pPr>
            <a:r>
              <a:rPr lang="en-US" altLang="en-US" sz="2800" dirty="0">
                <a:latin typeface="Britannic Bold" panose="020B0903060703020204" pitchFamily="34" charset="0"/>
              </a:rPr>
              <a:t>  </a:t>
            </a:r>
            <a:r>
              <a:rPr lang="en-US" altLang="en-US" sz="2800" dirty="0"/>
              <a:t>Employers can take refundable tax credit     equal to 100% of </a:t>
            </a:r>
            <a:r>
              <a:rPr lang="en-US" altLang="en-US" sz="2800" u="sng" dirty="0">
                <a:solidFill>
                  <a:srgbClr val="C00000"/>
                </a:solidFill>
              </a:rPr>
              <a:t>FMLA</a:t>
            </a:r>
            <a:r>
              <a:rPr lang="en-US" altLang="en-US" sz="2800" dirty="0"/>
              <a:t> and </a:t>
            </a:r>
            <a:r>
              <a:rPr lang="en-US" altLang="en-US" sz="2800" u="sng" dirty="0">
                <a:solidFill>
                  <a:srgbClr val="C00000"/>
                </a:solidFill>
              </a:rPr>
              <a:t>EPSL</a:t>
            </a:r>
          </a:p>
          <a:p>
            <a:pPr algn="l">
              <a:buFont typeface="Wingdings" panose="05000000000000000000" pitchFamily="2" charset="2"/>
              <a:buChar char="v"/>
            </a:pPr>
            <a:r>
              <a:rPr lang="en-US" altLang="en-US" sz="2800" dirty="0"/>
              <a:t>  Can retain portion of deposit FICA and FIT. $ to $ tax offset</a:t>
            </a:r>
          </a:p>
          <a:p>
            <a:pPr algn="l">
              <a:buFont typeface="Wingdings" panose="05000000000000000000" pitchFamily="2" charset="2"/>
              <a:buChar char="v"/>
            </a:pPr>
            <a:r>
              <a:rPr lang="en-US" altLang="en-US" sz="2800" dirty="0"/>
              <a:t>  Employers face no payroll tax liability and in case of anticipation refund will be processed quickly. (2 weeks)</a:t>
            </a:r>
          </a:p>
          <a:p>
            <a:pPr algn="l">
              <a:buFont typeface="Wingdings" panose="05000000000000000000" pitchFamily="2" charset="2"/>
              <a:buChar char="v"/>
            </a:pPr>
            <a:r>
              <a:rPr lang="en-US" altLang="en-US" sz="2800" dirty="0"/>
              <a:t>  Forms and format expected this week.</a:t>
            </a:r>
          </a:p>
          <a:p>
            <a:pPr algn="l">
              <a:buFont typeface="Wingdings" panose="05000000000000000000" pitchFamily="2" charset="2"/>
              <a:buChar char="v"/>
            </a:pPr>
            <a:r>
              <a:rPr lang="en-US" altLang="en-US" sz="2800" dirty="0"/>
              <a:t>  Illustration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a:extLst>
              <a:ext uri="{FF2B5EF4-FFF2-40B4-BE49-F238E27FC236}">
                <a16:creationId xmlns:a16="http://schemas.microsoft.com/office/drawing/2014/main" id="{567FCB9B-68EC-4D28-8C10-1FDBEA876A08}"/>
              </a:ext>
            </a:extLst>
          </p:cNvPr>
          <p:cNvPicPr>
            <a:picLocks noChangeAspect="1" noChangeArrowheads="1"/>
          </p:cNvPicPr>
          <p:nvPr/>
        </p:nvPicPr>
        <p:blipFill>
          <a:blip r:embed="rId2">
            <a:lum bright="4000" contrast="4000"/>
            <a:extLst>
              <a:ext uri="{28A0092B-C50C-407E-A947-70E740481C1C}">
                <a14:useLocalDpi xmlns:a14="http://schemas.microsoft.com/office/drawing/2010/main" val="0"/>
              </a:ext>
            </a:extLst>
          </a:blip>
          <a:srcRect/>
          <a:stretch>
            <a:fillRect/>
          </a:stretch>
        </p:blipFill>
        <p:spPr bwMode="auto">
          <a:xfrm>
            <a:off x="9204326" y="5761038"/>
            <a:ext cx="14636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16387" name="Title 3">
            <a:extLst>
              <a:ext uri="{FF2B5EF4-FFF2-40B4-BE49-F238E27FC236}">
                <a16:creationId xmlns:a16="http://schemas.microsoft.com/office/drawing/2014/main" id="{FB547690-FA96-4E09-B607-756F662AD5D7}"/>
              </a:ext>
            </a:extLst>
          </p:cNvPr>
          <p:cNvSpPr>
            <a:spLocks noGrp="1" noChangeArrowheads="1"/>
          </p:cNvSpPr>
          <p:nvPr>
            <p:ph type="ctrTitle"/>
          </p:nvPr>
        </p:nvSpPr>
        <p:spPr>
          <a:xfrm>
            <a:off x="2590800" y="622177"/>
            <a:ext cx="7772400" cy="1219200"/>
          </a:xfrm>
        </p:spPr>
        <p:txBody>
          <a:bodyPr>
            <a:noAutofit/>
          </a:bodyPr>
          <a:lstStyle/>
          <a:p>
            <a:pPr algn="l"/>
            <a:r>
              <a:rPr lang="en-US" altLang="en-US" sz="4000" b="1" dirty="0"/>
              <a:t>CARES Act 2020</a:t>
            </a:r>
            <a:br>
              <a:rPr lang="en-US" altLang="en-US" sz="4000" b="1" dirty="0">
                <a:solidFill>
                  <a:schemeClr val="tx2"/>
                </a:solidFill>
              </a:rPr>
            </a:br>
            <a:r>
              <a:rPr lang="en-US" altLang="en-US" sz="4000" b="1" dirty="0">
                <a:solidFill>
                  <a:srgbClr val="FF0000"/>
                </a:solidFill>
              </a:rPr>
              <a:t>C</a:t>
            </a:r>
            <a:r>
              <a:rPr lang="en-US" altLang="en-US" sz="4000" b="1" dirty="0"/>
              <a:t>oronavirus</a:t>
            </a:r>
            <a:r>
              <a:rPr lang="en-US" altLang="en-US" sz="4000" b="1" dirty="0">
                <a:solidFill>
                  <a:schemeClr val="tx2"/>
                </a:solidFill>
              </a:rPr>
              <a:t> </a:t>
            </a:r>
            <a:r>
              <a:rPr lang="en-US" altLang="en-US" sz="4000" b="1" dirty="0">
                <a:solidFill>
                  <a:srgbClr val="FF0000"/>
                </a:solidFill>
              </a:rPr>
              <a:t>A</a:t>
            </a:r>
            <a:r>
              <a:rPr lang="en-US" altLang="en-US" sz="4000" b="1" dirty="0"/>
              <a:t>id,</a:t>
            </a:r>
            <a:r>
              <a:rPr lang="en-US" altLang="en-US" sz="4000" b="1" dirty="0">
                <a:solidFill>
                  <a:schemeClr val="tx2"/>
                </a:solidFill>
              </a:rPr>
              <a:t> </a:t>
            </a:r>
            <a:r>
              <a:rPr lang="en-US" altLang="en-US" sz="4000" b="1" dirty="0"/>
              <a:t>Relief and </a:t>
            </a:r>
            <a:r>
              <a:rPr lang="en-US" altLang="en-US" sz="4000" b="1" dirty="0">
                <a:solidFill>
                  <a:srgbClr val="FF0000"/>
                </a:solidFill>
              </a:rPr>
              <a:t>E</a:t>
            </a:r>
            <a:r>
              <a:rPr lang="en-US" altLang="en-US" sz="4000" b="1" dirty="0"/>
              <a:t>conomic</a:t>
            </a:r>
            <a:r>
              <a:rPr lang="en-US" altLang="en-US" sz="4000" b="1" dirty="0">
                <a:solidFill>
                  <a:srgbClr val="FF0000"/>
                </a:solidFill>
              </a:rPr>
              <a:t> </a:t>
            </a:r>
            <a:r>
              <a:rPr lang="en-US" altLang="en-US" sz="4000" b="1" dirty="0"/>
              <a:t>Security Act</a:t>
            </a:r>
          </a:p>
        </p:txBody>
      </p:sp>
      <p:sp>
        <p:nvSpPr>
          <p:cNvPr id="16388" name="Subtitle 4">
            <a:extLst>
              <a:ext uri="{FF2B5EF4-FFF2-40B4-BE49-F238E27FC236}">
                <a16:creationId xmlns:a16="http://schemas.microsoft.com/office/drawing/2014/main" id="{F543B7C6-3750-4786-A2BD-755F4954EABF}"/>
              </a:ext>
            </a:extLst>
          </p:cNvPr>
          <p:cNvSpPr>
            <a:spLocks noGrp="1" noChangeArrowheads="1"/>
          </p:cNvSpPr>
          <p:nvPr>
            <p:ph type="subTitle" idx="1"/>
          </p:nvPr>
        </p:nvSpPr>
        <p:spPr>
          <a:xfrm>
            <a:off x="1828800" y="2590800"/>
            <a:ext cx="8534400" cy="3810000"/>
          </a:xfrm>
        </p:spPr>
        <p:txBody>
          <a:bodyPr/>
          <a:lstStyle/>
          <a:p>
            <a:pPr algn="l">
              <a:buFont typeface="Wingdings" panose="05000000000000000000" pitchFamily="2" charset="2"/>
              <a:buChar char="§"/>
            </a:pPr>
            <a:r>
              <a:rPr lang="en-US" altLang="en-US" sz="3000" dirty="0">
                <a:latin typeface="Britannic Bold" panose="020B0903060703020204" pitchFamily="34" charset="0"/>
              </a:rPr>
              <a:t>  </a:t>
            </a:r>
            <a:r>
              <a:rPr lang="en-US" altLang="en-US" sz="3000" dirty="0"/>
              <a:t>A Marshall Plan for Healthcare system to provide treatment, financial assistance and essential services</a:t>
            </a:r>
          </a:p>
          <a:p>
            <a:pPr algn="l">
              <a:buFont typeface="Wingdings" panose="05000000000000000000" pitchFamily="2" charset="2"/>
              <a:buChar char="§"/>
            </a:pPr>
            <a:r>
              <a:rPr lang="en-US" altLang="en-US" sz="3000" dirty="0"/>
              <a:t>  Significant relief to Individuals, Businesses and other employers</a:t>
            </a:r>
          </a:p>
          <a:p>
            <a:pPr algn="l">
              <a:buFont typeface="Wingdings" panose="05000000000000000000" pitchFamily="2" charset="2"/>
              <a:buChar char="§"/>
            </a:pPr>
            <a:r>
              <a:rPr lang="en-US" altLang="en-US" sz="3000" dirty="0"/>
              <a:t>  Highlights for taxpayers, seniors, businesses, non profits</a:t>
            </a:r>
          </a:p>
          <a:p>
            <a:pPr algn="l">
              <a:buFontTx/>
              <a:buNone/>
            </a:pPr>
            <a:endParaRPr lang="en-US" altLang="en-US"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a:extLst>
              <a:ext uri="{FF2B5EF4-FFF2-40B4-BE49-F238E27FC236}">
                <a16:creationId xmlns:a16="http://schemas.microsoft.com/office/drawing/2014/main" id="{0963CC6A-A9DA-4A57-8D5C-DA1CE129181D}"/>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1524001" y="1"/>
            <a:ext cx="14636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17411" name="Title 3">
            <a:extLst>
              <a:ext uri="{FF2B5EF4-FFF2-40B4-BE49-F238E27FC236}">
                <a16:creationId xmlns:a16="http://schemas.microsoft.com/office/drawing/2014/main" id="{61DD34E9-69CD-46D2-A5A7-52994D2D17A1}"/>
              </a:ext>
            </a:extLst>
          </p:cNvPr>
          <p:cNvSpPr>
            <a:spLocks noGrp="1" noChangeArrowheads="1"/>
          </p:cNvSpPr>
          <p:nvPr>
            <p:ph type="ctrTitle"/>
          </p:nvPr>
        </p:nvSpPr>
        <p:spPr>
          <a:xfrm>
            <a:off x="2895599" y="622177"/>
            <a:ext cx="7772400" cy="1143000"/>
          </a:xfrm>
        </p:spPr>
        <p:txBody>
          <a:bodyPr>
            <a:noAutofit/>
          </a:bodyPr>
          <a:lstStyle/>
          <a:p>
            <a:r>
              <a:rPr lang="en-US" altLang="en-US" sz="4000" b="1" dirty="0">
                <a:solidFill>
                  <a:schemeClr val="tx2"/>
                </a:solidFill>
              </a:rPr>
              <a:t>CARES Act 2020</a:t>
            </a:r>
            <a:br>
              <a:rPr lang="en-US" altLang="en-US" sz="4000" b="1" dirty="0">
                <a:solidFill>
                  <a:schemeClr val="tx2"/>
                </a:solidFill>
              </a:rPr>
            </a:br>
            <a:r>
              <a:rPr lang="en-US" altLang="en-US" sz="4000" b="1" dirty="0">
                <a:solidFill>
                  <a:srgbClr val="FF0000"/>
                </a:solidFill>
              </a:rPr>
              <a:t>C</a:t>
            </a:r>
            <a:r>
              <a:rPr lang="en-US" altLang="en-US" sz="4000" b="1" dirty="0">
                <a:solidFill>
                  <a:schemeClr val="tx2"/>
                </a:solidFill>
              </a:rPr>
              <a:t>oronavirus </a:t>
            </a:r>
            <a:r>
              <a:rPr lang="en-US" altLang="en-US" sz="4000" b="1" dirty="0">
                <a:solidFill>
                  <a:srgbClr val="FF0000"/>
                </a:solidFill>
              </a:rPr>
              <a:t>A</a:t>
            </a:r>
            <a:r>
              <a:rPr lang="en-US" altLang="en-US" sz="4000" b="1" dirty="0">
                <a:solidFill>
                  <a:schemeClr val="tx2"/>
                </a:solidFill>
              </a:rPr>
              <a:t>id, </a:t>
            </a:r>
            <a:r>
              <a:rPr lang="en-US" altLang="en-US" sz="4000" b="1" dirty="0">
                <a:solidFill>
                  <a:srgbClr val="FF0000"/>
                </a:solidFill>
              </a:rPr>
              <a:t>R</a:t>
            </a:r>
            <a:r>
              <a:rPr lang="en-US" altLang="en-US" sz="4000" b="1" dirty="0">
                <a:solidFill>
                  <a:schemeClr val="tx2"/>
                </a:solidFill>
              </a:rPr>
              <a:t>elief</a:t>
            </a:r>
            <a:r>
              <a:rPr lang="en-US" altLang="en-US" sz="4000" b="1" dirty="0">
                <a:solidFill>
                  <a:srgbClr val="FF0000"/>
                </a:solidFill>
              </a:rPr>
              <a:t> </a:t>
            </a:r>
            <a:r>
              <a:rPr lang="en-US" altLang="en-US" sz="4000" b="1" dirty="0">
                <a:solidFill>
                  <a:schemeClr val="tx2"/>
                </a:solidFill>
              </a:rPr>
              <a:t>and</a:t>
            </a:r>
            <a:r>
              <a:rPr lang="en-US" altLang="en-US" sz="4000" b="1" dirty="0">
                <a:solidFill>
                  <a:srgbClr val="FF0000"/>
                </a:solidFill>
              </a:rPr>
              <a:t> E</a:t>
            </a:r>
            <a:r>
              <a:rPr lang="en-US" altLang="en-US" sz="4000" b="1" dirty="0">
                <a:solidFill>
                  <a:schemeClr val="tx2"/>
                </a:solidFill>
              </a:rPr>
              <a:t>conomic</a:t>
            </a:r>
            <a:r>
              <a:rPr lang="en-US" altLang="en-US" sz="4000" b="1" dirty="0">
                <a:solidFill>
                  <a:srgbClr val="FF0000"/>
                </a:solidFill>
              </a:rPr>
              <a:t> S</a:t>
            </a:r>
            <a:r>
              <a:rPr lang="en-US" altLang="en-US" sz="4000" b="1" dirty="0">
                <a:solidFill>
                  <a:schemeClr val="tx2"/>
                </a:solidFill>
              </a:rPr>
              <a:t>ecurity</a:t>
            </a:r>
            <a:r>
              <a:rPr lang="en-US" altLang="en-US" sz="4000" b="1" dirty="0">
                <a:solidFill>
                  <a:srgbClr val="FF0000"/>
                </a:solidFill>
              </a:rPr>
              <a:t> </a:t>
            </a:r>
            <a:r>
              <a:rPr lang="en-US" altLang="en-US" sz="4000" b="1" dirty="0">
                <a:solidFill>
                  <a:schemeClr val="tx2"/>
                </a:solidFill>
              </a:rPr>
              <a:t>Act</a:t>
            </a:r>
            <a:endParaRPr lang="en-US" altLang="en-US" sz="4000" dirty="0"/>
          </a:p>
        </p:txBody>
      </p:sp>
      <p:sp>
        <p:nvSpPr>
          <p:cNvPr id="17412" name="Subtitle 4">
            <a:extLst>
              <a:ext uri="{FF2B5EF4-FFF2-40B4-BE49-F238E27FC236}">
                <a16:creationId xmlns:a16="http://schemas.microsoft.com/office/drawing/2014/main" id="{E21CE83D-65C7-4D22-BA74-738A51905F99}"/>
              </a:ext>
            </a:extLst>
          </p:cNvPr>
          <p:cNvSpPr>
            <a:spLocks noGrp="1" noChangeArrowheads="1"/>
          </p:cNvSpPr>
          <p:nvPr>
            <p:ph type="subTitle" idx="1"/>
          </p:nvPr>
        </p:nvSpPr>
        <p:spPr>
          <a:xfrm>
            <a:off x="1752600" y="1676400"/>
            <a:ext cx="8610600" cy="4876800"/>
          </a:xfrm>
        </p:spPr>
        <p:txBody>
          <a:bodyPr/>
          <a:lstStyle/>
          <a:p>
            <a:pPr algn="l">
              <a:buFontTx/>
              <a:buChar char="•"/>
            </a:pPr>
            <a:r>
              <a:rPr lang="en-US" altLang="en-US" sz="3000" dirty="0">
                <a:latin typeface="Britannic Bold" panose="020B0903060703020204" pitchFamily="34" charset="0"/>
              </a:rPr>
              <a:t>  </a:t>
            </a:r>
            <a:r>
              <a:rPr lang="en-US" altLang="en-US" sz="3000" dirty="0"/>
              <a:t>Recovery Rebates Single 1200$ MFJ 2400$</a:t>
            </a:r>
          </a:p>
          <a:p>
            <a:pPr algn="l">
              <a:buFontTx/>
              <a:buNone/>
            </a:pPr>
            <a:r>
              <a:rPr lang="en-US" altLang="en-US" sz="3000" dirty="0"/>
              <a:t> </a:t>
            </a:r>
            <a:r>
              <a:rPr lang="en-US" altLang="en-US" dirty="0"/>
              <a:t>( Income limits 75k and 150k respectively) Phaseout 99k and 198k</a:t>
            </a:r>
          </a:p>
          <a:p>
            <a:pPr algn="l">
              <a:buFontTx/>
              <a:buChar char="•"/>
            </a:pPr>
            <a:r>
              <a:rPr lang="en-US" altLang="en-US" sz="3000" dirty="0"/>
              <a:t>  Plus 500$ per qualifying child</a:t>
            </a:r>
          </a:p>
          <a:p>
            <a:pPr algn="l">
              <a:buFontTx/>
              <a:buChar char="•"/>
            </a:pPr>
            <a:r>
              <a:rPr lang="en-US" altLang="en-US" sz="3000" dirty="0"/>
              <a:t>  SSA taxpayers not filing tax returns would be tracked down by 1099SSA</a:t>
            </a:r>
          </a:p>
          <a:p>
            <a:pPr algn="l">
              <a:buFontTx/>
              <a:buChar char="•"/>
            </a:pPr>
            <a:r>
              <a:rPr lang="en-US" altLang="en-US" sz="3000" dirty="0"/>
              <a:t>  Based on 2018 filing or 2019. Checks or direct deposits based on info available with IRS</a:t>
            </a:r>
            <a:r>
              <a:rPr lang="en-US" altLang="en-US" sz="3000" dirty="0">
                <a:latin typeface="Britannic Bold" panose="020B0903060703020204" pitchFamily="34" charset="0"/>
              </a:rPr>
              <a:t>.</a:t>
            </a:r>
          </a:p>
          <a:p>
            <a:pPr>
              <a:buFontTx/>
              <a:buNone/>
            </a:pPr>
            <a:endParaRPr lang="en-US" altLang="en-U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a:extLst>
              <a:ext uri="{FF2B5EF4-FFF2-40B4-BE49-F238E27FC236}">
                <a16:creationId xmlns:a16="http://schemas.microsoft.com/office/drawing/2014/main" id="{AF7CC920-4668-4BE7-8CBF-AE22932C1BA0}"/>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5334001" y="5761038"/>
            <a:ext cx="14636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18435" name="Title 3">
            <a:extLst>
              <a:ext uri="{FF2B5EF4-FFF2-40B4-BE49-F238E27FC236}">
                <a16:creationId xmlns:a16="http://schemas.microsoft.com/office/drawing/2014/main" id="{4CB4D5FC-CBCB-4B79-859C-BF242E23397F}"/>
              </a:ext>
            </a:extLst>
          </p:cNvPr>
          <p:cNvSpPr>
            <a:spLocks noGrp="1" noChangeArrowheads="1"/>
          </p:cNvSpPr>
          <p:nvPr>
            <p:ph type="ctrTitle"/>
          </p:nvPr>
        </p:nvSpPr>
        <p:spPr>
          <a:xfrm>
            <a:off x="2209800" y="533400"/>
            <a:ext cx="7772400" cy="1219200"/>
          </a:xfrm>
        </p:spPr>
        <p:txBody>
          <a:bodyPr>
            <a:noAutofit/>
          </a:bodyPr>
          <a:lstStyle/>
          <a:p>
            <a:r>
              <a:rPr lang="en-US" altLang="en-US" sz="4000" b="1" dirty="0">
                <a:solidFill>
                  <a:schemeClr val="tx2"/>
                </a:solidFill>
              </a:rPr>
              <a:t>CARES Act 2020</a:t>
            </a:r>
            <a:br>
              <a:rPr lang="en-US" altLang="en-US" sz="4000" b="1" dirty="0">
                <a:solidFill>
                  <a:schemeClr val="tx2"/>
                </a:solidFill>
              </a:rPr>
            </a:br>
            <a:r>
              <a:rPr lang="en-US" altLang="en-US" sz="4000" b="1" dirty="0">
                <a:solidFill>
                  <a:srgbClr val="FF0000"/>
                </a:solidFill>
              </a:rPr>
              <a:t> C</a:t>
            </a:r>
            <a:r>
              <a:rPr lang="en-US" altLang="en-US" sz="4000" b="1" dirty="0">
                <a:solidFill>
                  <a:schemeClr val="tx2"/>
                </a:solidFill>
              </a:rPr>
              <a:t>oronavirus </a:t>
            </a:r>
            <a:r>
              <a:rPr lang="en-US" altLang="en-US" sz="4000" b="1" dirty="0">
                <a:solidFill>
                  <a:srgbClr val="FF0000"/>
                </a:solidFill>
              </a:rPr>
              <a:t>A</a:t>
            </a:r>
            <a:r>
              <a:rPr lang="en-US" altLang="en-US" sz="4000" b="1" dirty="0">
                <a:solidFill>
                  <a:schemeClr val="tx2"/>
                </a:solidFill>
              </a:rPr>
              <a:t>id, </a:t>
            </a:r>
            <a:r>
              <a:rPr lang="en-US" altLang="en-US" sz="4000" b="1" dirty="0">
                <a:solidFill>
                  <a:srgbClr val="FF0000"/>
                </a:solidFill>
              </a:rPr>
              <a:t>R</a:t>
            </a:r>
            <a:r>
              <a:rPr lang="en-US" altLang="en-US" sz="4000" b="1" dirty="0">
                <a:solidFill>
                  <a:schemeClr val="tx2"/>
                </a:solidFill>
              </a:rPr>
              <a:t>elief</a:t>
            </a:r>
            <a:r>
              <a:rPr lang="en-US" altLang="en-US" sz="4000" b="1" dirty="0">
                <a:solidFill>
                  <a:srgbClr val="FF0000"/>
                </a:solidFill>
              </a:rPr>
              <a:t> </a:t>
            </a:r>
            <a:r>
              <a:rPr lang="en-US" altLang="en-US" sz="4000" b="1" dirty="0">
                <a:solidFill>
                  <a:schemeClr val="tx2"/>
                </a:solidFill>
              </a:rPr>
              <a:t>and</a:t>
            </a:r>
            <a:r>
              <a:rPr lang="en-US" altLang="en-US" sz="4000" b="1" dirty="0">
                <a:solidFill>
                  <a:srgbClr val="FF0000"/>
                </a:solidFill>
              </a:rPr>
              <a:t> E</a:t>
            </a:r>
            <a:r>
              <a:rPr lang="en-US" altLang="en-US" sz="4000" b="1" dirty="0">
                <a:solidFill>
                  <a:schemeClr val="tx2"/>
                </a:solidFill>
              </a:rPr>
              <a:t>conomic</a:t>
            </a:r>
            <a:r>
              <a:rPr lang="en-US" altLang="en-US" sz="4000" b="1" dirty="0">
                <a:solidFill>
                  <a:srgbClr val="FF0000"/>
                </a:solidFill>
              </a:rPr>
              <a:t> S</a:t>
            </a:r>
            <a:r>
              <a:rPr lang="en-US" altLang="en-US" sz="4000" b="1" dirty="0">
                <a:solidFill>
                  <a:schemeClr val="tx2"/>
                </a:solidFill>
              </a:rPr>
              <a:t>ecurity</a:t>
            </a:r>
            <a:r>
              <a:rPr lang="en-US" altLang="en-US" sz="4000" b="1" dirty="0">
                <a:solidFill>
                  <a:srgbClr val="FF0000"/>
                </a:solidFill>
              </a:rPr>
              <a:t> </a:t>
            </a:r>
            <a:r>
              <a:rPr lang="en-US" altLang="en-US" sz="4000" b="1" dirty="0">
                <a:solidFill>
                  <a:schemeClr val="tx2"/>
                </a:solidFill>
              </a:rPr>
              <a:t>Act</a:t>
            </a:r>
            <a:endParaRPr lang="en-US" altLang="en-US" sz="4000" dirty="0"/>
          </a:p>
        </p:txBody>
      </p:sp>
      <p:sp>
        <p:nvSpPr>
          <p:cNvPr id="18436" name="Subtitle 4">
            <a:extLst>
              <a:ext uri="{FF2B5EF4-FFF2-40B4-BE49-F238E27FC236}">
                <a16:creationId xmlns:a16="http://schemas.microsoft.com/office/drawing/2014/main" id="{1E4E0428-1E7B-4720-AD39-6B9BB1CC3406}"/>
              </a:ext>
            </a:extLst>
          </p:cNvPr>
          <p:cNvSpPr>
            <a:spLocks noGrp="1" noChangeArrowheads="1"/>
          </p:cNvSpPr>
          <p:nvPr>
            <p:ph type="subTitle" idx="1"/>
          </p:nvPr>
        </p:nvSpPr>
        <p:spPr>
          <a:xfrm>
            <a:off x="1752600" y="1981200"/>
            <a:ext cx="8763000" cy="4495800"/>
          </a:xfrm>
        </p:spPr>
        <p:txBody>
          <a:bodyPr>
            <a:normAutofit fontScale="92500"/>
          </a:bodyPr>
          <a:lstStyle/>
          <a:p>
            <a:pPr algn="l">
              <a:buFont typeface="Wingdings" panose="05000000000000000000" pitchFamily="2" charset="2"/>
              <a:buChar char="Ø"/>
            </a:pPr>
            <a:r>
              <a:rPr lang="en-US" altLang="en-US" sz="3100" dirty="0">
                <a:latin typeface="Britannic Bold" panose="020B0903060703020204" pitchFamily="34" charset="0"/>
              </a:rPr>
              <a:t>  </a:t>
            </a:r>
            <a:r>
              <a:rPr lang="en-US" altLang="en-US" sz="3100" dirty="0"/>
              <a:t>Expansion of Unemployment benefits including Self employed and Gig economy workers</a:t>
            </a:r>
          </a:p>
          <a:p>
            <a:pPr algn="l">
              <a:buFont typeface="Wingdings" panose="05000000000000000000" pitchFamily="2" charset="2"/>
              <a:buChar char="Ø"/>
            </a:pPr>
            <a:r>
              <a:rPr lang="en-US" altLang="en-US" sz="3100" dirty="0"/>
              <a:t>  Waiver of 10% penalty from Early Distribution out of IRA, 401k and other retirement plans</a:t>
            </a:r>
          </a:p>
          <a:p>
            <a:pPr algn="l">
              <a:buFont typeface="Wingdings" panose="05000000000000000000" pitchFamily="2" charset="2"/>
              <a:buChar char="Ø"/>
            </a:pPr>
            <a:r>
              <a:rPr lang="en-US" altLang="en-US" sz="3100" dirty="0"/>
              <a:t>  Waiver of RMD rules withdraw for 72 years age from Retirement plans implemented</a:t>
            </a:r>
          </a:p>
          <a:p>
            <a:pPr algn="l">
              <a:buFont typeface="Wingdings" panose="05000000000000000000" pitchFamily="2" charset="2"/>
              <a:buChar char="Ø"/>
            </a:pPr>
            <a:r>
              <a:rPr lang="en-US" altLang="en-US" sz="3100" dirty="0"/>
              <a:t>  Expansion of Charitable contribution tax deduction</a:t>
            </a:r>
          </a:p>
          <a:p>
            <a:pPr algn="l">
              <a:buFontTx/>
              <a:buNone/>
            </a:pPr>
            <a:r>
              <a:rPr lang="en-US" altLang="en-US" sz="3100" dirty="0"/>
              <a:t>Modification of NOL limitations rules</a:t>
            </a:r>
          </a:p>
          <a:p>
            <a:pPr algn="l">
              <a:buFont typeface="Wingdings" panose="05000000000000000000" pitchFamily="2" charset="2"/>
              <a:buChar char="Ø"/>
            </a:pPr>
            <a:r>
              <a:rPr lang="en-US" altLang="en-US" sz="3100" dirty="0">
                <a:latin typeface="Britannic Bold" panose="020B0903060703020204" pitchFamily="34" charset="0"/>
              </a:rPr>
              <a:t>  </a:t>
            </a:r>
          </a:p>
          <a:p>
            <a:pPr>
              <a:buFontTx/>
              <a:buNone/>
            </a:pPr>
            <a:endParaRPr lang="en-US" altLang="en-US"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a:extLst>
              <a:ext uri="{FF2B5EF4-FFF2-40B4-BE49-F238E27FC236}">
                <a16:creationId xmlns:a16="http://schemas.microsoft.com/office/drawing/2014/main" id="{03F8D2D7-F2A0-4F4D-B0BE-535296D196CF}"/>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1524001" y="1"/>
            <a:ext cx="14636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19459" name="Title 3">
            <a:extLst>
              <a:ext uri="{FF2B5EF4-FFF2-40B4-BE49-F238E27FC236}">
                <a16:creationId xmlns:a16="http://schemas.microsoft.com/office/drawing/2014/main" id="{0A70F0BC-61D7-47B7-9919-5AB509F0AA99}"/>
              </a:ext>
            </a:extLst>
          </p:cNvPr>
          <p:cNvSpPr>
            <a:spLocks noGrp="1" noChangeArrowheads="1"/>
          </p:cNvSpPr>
          <p:nvPr>
            <p:ph type="ctrTitle"/>
          </p:nvPr>
        </p:nvSpPr>
        <p:spPr>
          <a:xfrm>
            <a:off x="2831237" y="533400"/>
            <a:ext cx="7772400" cy="1219200"/>
          </a:xfrm>
        </p:spPr>
        <p:txBody>
          <a:bodyPr>
            <a:noAutofit/>
          </a:bodyPr>
          <a:lstStyle/>
          <a:p>
            <a:r>
              <a:rPr lang="en-US" altLang="en-US" sz="4000" b="1" dirty="0">
                <a:solidFill>
                  <a:schemeClr val="tx2"/>
                </a:solidFill>
              </a:rPr>
              <a:t>CARES Act 2020</a:t>
            </a:r>
            <a:br>
              <a:rPr lang="en-US" altLang="en-US" sz="4000" b="1" dirty="0">
                <a:solidFill>
                  <a:schemeClr val="tx2"/>
                </a:solidFill>
              </a:rPr>
            </a:br>
            <a:r>
              <a:rPr lang="en-US" altLang="en-US" sz="4000" b="1" dirty="0">
                <a:solidFill>
                  <a:srgbClr val="FF0000"/>
                </a:solidFill>
              </a:rPr>
              <a:t> C</a:t>
            </a:r>
            <a:r>
              <a:rPr lang="en-US" altLang="en-US" sz="4000" b="1" dirty="0">
                <a:solidFill>
                  <a:schemeClr val="tx2"/>
                </a:solidFill>
              </a:rPr>
              <a:t>oronavirus </a:t>
            </a:r>
            <a:r>
              <a:rPr lang="en-US" altLang="en-US" sz="4000" b="1" dirty="0">
                <a:solidFill>
                  <a:srgbClr val="FF0000"/>
                </a:solidFill>
              </a:rPr>
              <a:t>A</a:t>
            </a:r>
            <a:r>
              <a:rPr lang="en-US" altLang="en-US" sz="4000" b="1" dirty="0">
                <a:solidFill>
                  <a:schemeClr val="tx2"/>
                </a:solidFill>
              </a:rPr>
              <a:t>id, </a:t>
            </a:r>
            <a:r>
              <a:rPr lang="en-US" altLang="en-US" sz="4000" b="1" dirty="0">
                <a:solidFill>
                  <a:srgbClr val="FF0000"/>
                </a:solidFill>
              </a:rPr>
              <a:t>R</a:t>
            </a:r>
            <a:r>
              <a:rPr lang="en-US" altLang="en-US" sz="4000" b="1" dirty="0">
                <a:solidFill>
                  <a:schemeClr val="tx2"/>
                </a:solidFill>
              </a:rPr>
              <a:t>elief</a:t>
            </a:r>
            <a:r>
              <a:rPr lang="en-US" altLang="en-US" sz="4000" b="1" dirty="0">
                <a:solidFill>
                  <a:srgbClr val="FF0000"/>
                </a:solidFill>
              </a:rPr>
              <a:t> </a:t>
            </a:r>
            <a:r>
              <a:rPr lang="en-US" altLang="en-US" sz="4000" b="1" dirty="0">
                <a:solidFill>
                  <a:schemeClr val="tx2"/>
                </a:solidFill>
              </a:rPr>
              <a:t>and</a:t>
            </a:r>
            <a:r>
              <a:rPr lang="en-US" altLang="en-US" sz="4000" b="1" dirty="0">
                <a:solidFill>
                  <a:srgbClr val="FF0000"/>
                </a:solidFill>
              </a:rPr>
              <a:t> E</a:t>
            </a:r>
            <a:r>
              <a:rPr lang="en-US" altLang="en-US" sz="4000" b="1" dirty="0">
                <a:solidFill>
                  <a:schemeClr val="tx2"/>
                </a:solidFill>
              </a:rPr>
              <a:t>conomic</a:t>
            </a:r>
            <a:r>
              <a:rPr lang="en-US" altLang="en-US" sz="4000" b="1" dirty="0">
                <a:solidFill>
                  <a:srgbClr val="FF0000"/>
                </a:solidFill>
              </a:rPr>
              <a:t> S</a:t>
            </a:r>
            <a:r>
              <a:rPr lang="en-US" altLang="en-US" sz="4000" b="1" dirty="0">
                <a:solidFill>
                  <a:schemeClr val="tx2"/>
                </a:solidFill>
              </a:rPr>
              <a:t>ecurity</a:t>
            </a:r>
            <a:r>
              <a:rPr lang="en-US" altLang="en-US" sz="4000" b="1" dirty="0">
                <a:solidFill>
                  <a:srgbClr val="FF0000"/>
                </a:solidFill>
              </a:rPr>
              <a:t> </a:t>
            </a:r>
            <a:r>
              <a:rPr lang="en-US" altLang="en-US" sz="4000" b="1" dirty="0">
                <a:solidFill>
                  <a:schemeClr val="tx2"/>
                </a:solidFill>
              </a:rPr>
              <a:t>Act</a:t>
            </a:r>
            <a:endParaRPr lang="en-US" altLang="en-US" sz="4000" dirty="0"/>
          </a:p>
        </p:txBody>
      </p:sp>
      <p:sp>
        <p:nvSpPr>
          <p:cNvPr id="19460" name="Subtitle 4">
            <a:extLst>
              <a:ext uri="{FF2B5EF4-FFF2-40B4-BE49-F238E27FC236}">
                <a16:creationId xmlns:a16="http://schemas.microsoft.com/office/drawing/2014/main" id="{731DAC0E-B1D1-41F8-9565-F50078A56C75}"/>
              </a:ext>
            </a:extLst>
          </p:cNvPr>
          <p:cNvSpPr>
            <a:spLocks noGrp="1" noChangeArrowheads="1"/>
          </p:cNvSpPr>
          <p:nvPr>
            <p:ph type="subTitle" idx="1"/>
          </p:nvPr>
        </p:nvSpPr>
        <p:spPr>
          <a:xfrm>
            <a:off x="1752600" y="1752600"/>
            <a:ext cx="8686800" cy="4876800"/>
          </a:xfrm>
        </p:spPr>
        <p:txBody>
          <a:bodyPr/>
          <a:lstStyle/>
          <a:p>
            <a:pPr algn="l">
              <a:buFont typeface="Wingdings" panose="05000000000000000000" pitchFamily="2" charset="2"/>
              <a:buChar char="Ø"/>
            </a:pPr>
            <a:r>
              <a:rPr lang="en-US" altLang="en-US" sz="2800" dirty="0">
                <a:latin typeface="Britannic Bold" panose="020B0903060703020204" pitchFamily="34" charset="0"/>
              </a:rPr>
              <a:t> </a:t>
            </a:r>
            <a:r>
              <a:rPr lang="en-US" altLang="en-US" sz="2200" dirty="0"/>
              <a:t>Modification of Business Interest deduction limitation</a:t>
            </a:r>
          </a:p>
          <a:p>
            <a:pPr algn="l">
              <a:buFont typeface="Wingdings" panose="05000000000000000000" pitchFamily="2" charset="2"/>
              <a:buChar char="Ø"/>
            </a:pPr>
            <a:endParaRPr lang="en-US" altLang="en-US" sz="2200" dirty="0"/>
          </a:p>
          <a:p>
            <a:pPr algn="l">
              <a:buFont typeface="Wingdings" panose="05000000000000000000" pitchFamily="2" charset="2"/>
              <a:buChar char="Ø"/>
            </a:pPr>
            <a:r>
              <a:rPr lang="en-US" altLang="en-US" sz="2200" dirty="0"/>
              <a:t>  Technical correction for Qualified Improvement Property allowing immediate expensing for interior improvement instead of 15 YR depreciation</a:t>
            </a:r>
          </a:p>
          <a:p>
            <a:pPr algn="l">
              <a:buFontTx/>
              <a:buNone/>
            </a:pPr>
            <a:r>
              <a:rPr lang="en-US" altLang="en-US" sz="2200" dirty="0"/>
              <a:t> </a:t>
            </a:r>
          </a:p>
          <a:p>
            <a:pPr algn="l">
              <a:buFont typeface="Wingdings" panose="05000000000000000000" pitchFamily="2" charset="2"/>
              <a:buChar char="Ø"/>
            </a:pPr>
            <a:r>
              <a:rPr lang="en-US" altLang="en-US" sz="2200" dirty="0"/>
              <a:t>Tax deadlines and extensions(Individuals, Gift tax, C Corp)</a:t>
            </a:r>
          </a:p>
          <a:p>
            <a:pPr algn="l">
              <a:buFont typeface="Wingdings" panose="05000000000000000000" pitchFamily="2" charset="2"/>
              <a:buChar char="Ø"/>
            </a:pPr>
            <a:endParaRPr lang="en-US" altLang="en-US" sz="2200" dirty="0"/>
          </a:p>
          <a:p>
            <a:pPr algn="l">
              <a:buFont typeface="Wingdings" panose="05000000000000000000" pitchFamily="2" charset="2"/>
              <a:buChar char="Ø"/>
            </a:pPr>
            <a:r>
              <a:rPr lang="en-US" altLang="en-US" sz="2200" dirty="0"/>
              <a:t>  Federal tax due and payments automatically 7/15</a:t>
            </a:r>
          </a:p>
          <a:p>
            <a:pPr algn="l">
              <a:buFont typeface="Wingdings" panose="05000000000000000000" pitchFamily="2" charset="2"/>
              <a:buChar char="Ø"/>
            </a:pPr>
            <a:endParaRPr lang="en-US" altLang="en-US" sz="2200" dirty="0"/>
          </a:p>
          <a:p>
            <a:pPr algn="l">
              <a:buFont typeface="Wingdings" panose="05000000000000000000" pitchFamily="2" charset="2"/>
              <a:buChar char="Ø"/>
            </a:pPr>
            <a:r>
              <a:rPr lang="en-US" altLang="en-US" sz="2200" dirty="0"/>
              <a:t>  Guidance needed on Form 114 and Form 990 extensions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a:extLst>
              <a:ext uri="{FF2B5EF4-FFF2-40B4-BE49-F238E27FC236}">
                <a16:creationId xmlns:a16="http://schemas.microsoft.com/office/drawing/2014/main" id="{0C7D04C0-EE67-49A4-993C-513B07CDB424}"/>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1524001" y="1"/>
            <a:ext cx="14636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20483" name="Title 3">
            <a:extLst>
              <a:ext uri="{FF2B5EF4-FFF2-40B4-BE49-F238E27FC236}">
                <a16:creationId xmlns:a16="http://schemas.microsoft.com/office/drawing/2014/main" id="{AAC267E1-9443-4E85-A855-F04DFDB5CAA9}"/>
              </a:ext>
            </a:extLst>
          </p:cNvPr>
          <p:cNvSpPr>
            <a:spLocks noGrp="1" noChangeArrowheads="1"/>
          </p:cNvSpPr>
          <p:nvPr>
            <p:ph type="ctrTitle"/>
          </p:nvPr>
        </p:nvSpPr>
        <p:spPr>
          <a:xfrm>
            <a:off x="2209800" y="533400"/>
            <a:ext cx="7772400" cy="1219200"/>
          </a:xfrm>
        </p:spPr>
        <p:txBody>
          <a:bodyPr>
            <a:noAutofit/>
          </a:bodyPr>
          <a:lstStyle/>
          <a:p>
            <a:r>
              <a:rPr lang="en-US" altLang="en-US" sz="4000" b="1" dirty="0">
                <a:solidFill>
                  <a:schemeClr val="tx2"/>
                </a:solidFill>
                <a:latin typeface="+mn-lt"/>
              </a:rPr>
              <a:t>CARES Act 2020</a:t>
            </a:r>
            <a:br>
              <a:rPr lang="en-US" altLang="en-US" sz="4000" b="1" dirty="0">
                <a:solidFill>
                  <a:schemeClr val="tx2"/>
                </a:solidFill>
                <a:latin typeface="+mn-lt"/>
              </a:rPr>
            </a:br>
            <a:r>
              <a:rPr lang="en-US" altLang="en-US" sz="4000" b="1" dirty="0">
                <a:solidFill>
                  <a:srgbClr val="FF0000"/>
                </a:solidFill>
                <a:latin typeface="+mn-lt"/>
              </a:rPr>
              <a:t> C</a:t>
            </a:r>
            <a:r>
              <a:rPr lang="en-US" altLang="en-US" sz="4000" b="1" dirty="0">
                <a:solidFill>
                  <a:schemeClr val="tx2"/>
                </a:solidFill>
                <a:latin typeface="+mn-lt"/>
              </a:rPr>
              <a:t>oronavirus </a:t>
            </a:r>
            <a:r>
              <a:rPr lang="en-US" altLang="en-US" sz="4000" b="1" dirty="0">
                <a:solidFill>
                  <a:srgbClr val="FF0000"/>
                </a:solidFill>
                <a:latin typeface="+mn-lt"/>
              </a:rPr>
              <a:t>A</a:t>
            </a:r>
            <a:r>
              <a:rPr lang="en-US" altLang="en-US" sz="4000" b="1" dirty="0">
                <a:solidFill>
                  <a:schemeClr val="tx2"/>
                </a:solidFill>
                <a:latin typeface="+mn-lt"/>
              </a:rPr>
              <a:t>id, </a:t>
            </a:r>
            <a:r>
              <a:rPr lang="en-US" altLang="en-US" sz="4000" b="1" dirty="0">
                <a:solidFill>
                  <a:srgbClr val="FF0000"/>
                </a:solidFill>
                <a:latin typeface="+mn-lt"/>
              </a:rPr>
              <a:t>R</a:t>
            </a:r>
            <a:r>
              <a:rPr lang="en-US" altLang="en-US" sz="4000" b="1" dirty="0">
                <a:solidFill>
                  <a:schemeClr val="tx2"/>
                </a:solidFill>
                <a:latin typeface="+mn-lt"/>
              </a:rPr>
              <a:t>elief</a:t>
            </a:r>
            <a:r>
              <a:rPr lang="en-US" altLang="en-US" sz="4000" b="1" dirty="0">
                <a:solidFill>
                  <a:srgbClr val="FF0000"/>
                </a:solidFill>
                <a:latin typeface="+mn-lt"/>
              </a:rPr>
              <a:t> </a:t>
            </a:r>
            <a:r>
              <a:rPr lang="en-US" altLang="en-US" sz="4000" b="1" dirty="0">
                <a:solidFill>
                  <a:schemeClr val="tx2"/>
                </a:solidFill>
                <a:latin typeface="+mn-lt"/>
              </a:rPr>
              <a:t>and</a:t>
            </a:r>
            <a:r>
              <a:rPr lang="en-US" altLang="en-US" sz="4000" b="1" dirty="0">
                <a:solidFill>
                  <a:srgbClr val="FF0000"/>
                </a:solidFill>
                <a:latin typeface="+mn-lt"/>
              </a:rPr>
              <a:t> E</a:t>
            </a:r>
            <a:r>
              <a:rPr lang="en-US" altLang="en-US" sz="4000" b="1" dirty="0">
                <a:solidFill>
                  <a:schemeClr val="tx2"/>
                </a:solidFill>
                <a:latin typeface="+mn-lt"/>
              </a:rPr>
              <a:t>conomic</a:t>
            </a:r>
            <a:r>
              <a:rPr lang="en-US" altLang="en-US" sz="4000" b="1" dirty="0">
                <a:solidFill>
                  <a:srgbClr val="FF0000"/>
                </a:solidFill>
                <a:latin typeface="+mn-lt"/>
              </a:rPr>
              <a:t> S</a:t>
            </a:r>
            <a:r>
              <a:rPr lang="en-US" altLang="en-US" sz="4000" b="1" dirty="0">
                <a:solidFill>
                  <a:schemeClr val="tx2"/>
                </a:solidFill>
                <a:latin typeface="+mn-lt"/>
              </a:rPr>
              <a:t>ecurity</a:t>
            </a:r>
            <a:r>
              <a:rPr lang="en-US" altLang="en-US" sz="4000" b="1" dirty="0">
                <a:solidFill>
                  <a:srgbClr val="FF0000"/>
                </a:solidFill>
                <a:latin typeface="+mn-lt"/>
              </a:rPr>
              <a:t> </a:t>
            </a:r>
            <a:r>
              <a:rPr lang="en-US" altLang="en-US" sz="4000" b="1" dirty="0">
                <a:solidFill>
                  <a:schemeClr val="tx2"/>
                </a:solidFill>
                <a:latin typeface="+mn-lt"/>
              </a:rPr>
              <a:t>Act</a:t>
            </a:r>
            <a:endParaRPr lang="en-US" altLang="en-US" sz="4000" dirty="0">
              <a:latin typeface="+mn-lt"/>
            </a:endParaRPr>
          </a:p>
        </p:txBody>
      </p:sp>
      <p:sp>
        <p:nvSpPr>
          <p:cNvPr id="20484" name="Subtitle 4">
            <a:extLst>
              <a:ext uri="{FF2B5EF4-FFF2-40B4-BE49-F238E27FC236}">
                <a16:creationId xmlns:a16="http://schemas.microsoft.com/office/drawing/2014/main" id="{D0318CF6-B1BD-43F8-BC6A-6BC7CE03C3BB}"/>
              </a:ext>
            </a:extLst>
          </p:cNvPr>
          <p:cNvSpPr>
            <a:spLocks noGrp="1" noChangeArrowheads="1"/>
          </p:cNvSpPr>
          <p:nvPr>
            <p:ph type="subTitle" idx="1"/>
          </p:nvPr>
        </p:nvSpPr>
        <p:spPr>
          <a:xfrm>
            <a:off x="1676400" y="2133600"/>
            <a:ext cx="8839200" cy="4572000"/>
          </a:xfrm>
        </p:spPr>
        <p:txBody>
          <a:bodyPr>
            <a:normAutofit fontScale="77500" lnSpcReduction="20000"/>
          </a:bodyPr>
          <a:lstStyle/>
          <a:p>
            <a:pPr algn="l">
              <a:buFontTx/>
              <a:buChar char="•"/>
            </a:pPr>
            <a:r>
              <a:rPr lang="en-US" altLang="en-US" dirty="0">
                <a:solidFill>
                  <a:schemeClr val="tx1"/>
                </a:solidFill>
              </a:rPr>
              <a:t>  </a:t>
            </a:r>
            <a:r>
              <a:rPr lang="en-US" altLang="en-US" sz="2900" dirty="0"/>
              <a:t>IRS People First Initiative</a:t>
            </a:r>
          </a:p>
          <a:p>
            <a:pPr algn="l">
              <a:buFontTx/>
              <a:buChar char="•"/>
            </a:pPr>
            <a:r>
              <a:rPr lang="en-US" altLang="en-US" sz="2900" dirty="0"/>
              <a:t>  Avoid in person contacts. Remote and tele working.</a:t>
            </a:r>
          </a:p>
          <a:p>
            <a:pPr algn="l">
              <a:buFontTx/>
              <a:buChar char="•"/>
            </a:pPr>
            <a:r>
              <a:rPr lang="en-US" altLang="en-US" sz="2900" dirty="0"/>
              <a:t>  Suspended existing Installment Agreements till 7/15. Interest will still accrue.</a:t>
            </a:r>
          </a:p>
          <a:p>
            <a:pPr algn="l">
              <a:buFontTx/>
              <a:buChar char="•"/>
            </a:pPr>
            <a:r>
              <a:rPr lang="en-US" altLang="en-US" sz="2900" dirty="0"/>
              <a:t>  OIC pending and payments in abeyance till 7/15</a:t>
            </a:r>
          </a:p>
          <a:p>
            <a:pPr algn="l">
              <a:buFontTx/>
              <a:buChar char="•"/>
            </a:pPr>
            <a:r>
              <a:rPr lang="en-US" altLang="en-US" sz="2900" dirty="0"/>
              <a:t>  Non filers should file tax returns. 2016 tax returns time barred for refunds if not filed by 4/15</a:t>
            </a:r>
          </a:p>
          <a:p>
            <a:pPr algn="l">
              <a:buFontTx/>
              <a:buChar char="•"/>
            </a:pPr>
            <a:r>
              <a:rPr lang="en-US" altLang="en-US" sz="2900" dirty="0"/>
              <a:t>  Liens and levies suspended during this period. RA will still pursue high income non filers for compliance.</a:t>
            </a:r>
          </a:p>
          <a:p>
            <a:pPr algn="l">
              <a:buFontTx/>
              <a:buChar char="•"/>
            </a:pPr>
            <a:r>
              <a:rPr lang="en-US" altLang="en-US" sz="2900" dirty="0"/>
              <a:t>  Passport revocation certification suspended.</a:t>
            </a:r>
          </a:p>
          <a:p>
            <a:pPr algn="l">
              <a:buFontTx/>
              <a:buChar char="•"/>
            </a:pPr>
            <a:r>
              <a:rPr lang="en-US" altLang="en-US" sz="2900" dirty="0"/>
              <a:t>  Debt collection new will not be forwarded to Private collectors</a:t>
            </a:r>
          </a:p>
          <a:p>
            <a:pPr algn="l">
              <a:buFontTx/>
              <a:buChar char="•"/>
            </a:pPr>
            <a:r>
              <a:rPr lang="en-US" altLang="en-US" sz="2900" dirty="0"/>
              <a:t>  IRS will not start new field, office or correspondence examinations. But deemed necessary in preserving Statute of Limitations will continue</a:t>
            </a:r>
          </a:p>
          <a:p>
            <a:pPr>
              <a:buFontTx/>
              <a:buNone/>
            </a:pPr>
            <a:endParaRPr lang="en-US" altLang="en-US"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a:extLst>
              <a:ext uri="{FF2B5EF4-FFF2-40B4-BE49-F238E27FC236}">
                <a16:creationId xmlns:a16="http://schemas.microsoft.com/office/drawing/2014/main" id="{BAB87CB8-21B5-4651-98F6-EEC8D9645344}"/>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1524001" y="1"/>
            <a:ext cx="14636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21507" name="Title 3">
            <a:extLst>
              <a:ext uri="{FF2B5EF4-FFF2-40B4-BE49-F238E27FC236}">
                <a16:creationId xmlns:a16="http://schemas.microsoft.com/office/drawing/2014/main" id="{7413E689-8568-4092-B101-A948FD144FB8}"/>
              </a:ext>
            </a:extLst>
          </p:cNvPr>
          <p:cNvSpPr>
            <a:spLocks noGrp="1" noChangeArrowheads="1"/>
          </p:cNvSpPr>
          <p:nvPr>
            <p:ph type="ctrTitle"/>
          </p:nvPr>
        </p:nvSpPr>
        <p:spPr>
          <a:xfrm>
            <a:off x="2590800" y="548482"/>
            <a:ext cx="7772400" cy="1219200"/>
          </a:xfrm>
        </p:spPr>
        <p:txBody>
          <a:bodyPr>
            <a:noAutofit/>
          </a:bodyPr>
          <a:lstStyle/>
          <a:p>
            <a:r>
              <a:rPr lang="en-US" altLang="en-US" sz="4000" b="1" dirty="0">
                <a:solidFill>
                  <a:schemeClr val="tx2"/>
                </a:solidFill>
                <a:latin typeface="+mn-lt"/>
              </a:rPr>
              <a:t>EIDL</a:t>
            </a:r>
            <a:br>
              <a:rPr lang="en-US" altLang="en-US" sz="4000" b="1" dirty="0">
                <a:solidFill>
                  <a:schemeClr val="tx2"/>
                </a:solidFill>
                <a:latin typeface="+mn-lt"/>
              </a:rPr>
            </a:br>
            <a:r>
              <a:rPr lang="en-US" altLang="en-US" sz="4000" b="1" dirty="0">
                <a:solidFill>
                  <a:schemeClr val="tx2"/>
                </a:solidFill>
                <a:latin typeface="+mn-lt"/>
              </a:rPr>
              <a:t>E</a:t>
            </a:r>
            <a:r>
              <a:rPr lang="en-US" altLang="en-US" sz="4000" b="1" dirty="0">
                <a:solidFill>
                  <a:schemeClr val="accent2"/>
                </a:solidFill>
                <a:latin typeface="+mn-lt"/>
              </a:rPr>
              <a:t>conomic</a:t>
            </a:r>
            <a:r>
              <a:rPr lang="en-US" altLang="en-US" sz="4000" b="1" dirty="0">
                <a:solidFill>
                  <a:schemeClr val="tx2"/>
                </a:solidFill>
                <a:latin typeface="+mn-lt"/>
              </a:rPr>
              <a:t> I</a:t>
            </a:r>
            <a:r>
              <a:rPr lang="en-US" altLang="en-US" sz="4000" b="1" dirty="0">
                <a:solidFill>
                  <a:schemeClr val="accent2"/>
                </a:solidFill>
                <a:latin typeface="+mn-lt"/>
              </a:rPr>
              <a:t>njury</a:t>
            </a:r>
            <a:r>
              <a:rPr lang="en-US" altLang="en-US" sz="4000" b="1" dirty="0">
                <a:solidFill>
                  <a:schemeClr val="tx2"/>
                </a:solidFill>
                <a:latin typeface="+mn-lt"/>
              </a:rPr>
              <a:t> D</a:t>
            </a:r>
            <a:r>
              <a:rPr lang="en-US" altLang="en-US" sz="4000" b="1" dirty="0">
                <a:solidFill>
                  <a:schemeClr val="accent2"/>
                </a:solidFill>
                <a:latin typeface="+mn-lt"/>
              </a:rPr>
              <a:t>isaster</a:t>
            </a:r>
            <a:r>
              <a:rPr lang="en-US" altLang="en-US" sz="4000" b="1" dirty="0">
                <a:solidFill>
                  <a:schemeClr val="tx2"/>
                </a:solidFill>
                <a:latin typeface="+mn-lt"/>
              </a:rPr>
              <a:t> L</a:t>
            </a:r>
            <a:r>
              <a:rPr lang="en-US" altLang="en-US" sz="4000" b="1" dirty="0">
                <a:solidFill>
                  <a:schemeClr val="accent2"/>
                </a:solidFill>
                <a:latin typeface="+mn-lt"/>
              </a:rPr>
              <a:t>oan</a:t>
            </a:r>
            <a:r>
              <a:rPr lang="en-US" altLang="en-US" sz="4000" b="1" dirty="0">
                <a:solidFill>
                  <a:schemeClr val="tx2"/>
                </a:solidFill>
                <a:latin typeface="+mn-lt"/>
              </a:rPr>
              <a:t> </a:t>
            </a:r>
            <a:r>
              <a:rPr lang="en-US" altLang="en-US" sz="4000" b="1" dirty="0">
                <a:solidFill>
                  <a:schemeClr val="accent2"/>
                </a:solidFill>
                <a:latin typeface="+mn-lt"/>
              </a:rPr>
              <a:t>Emergency Advance</a:t>
            </a:r>
          </a:p>
        </p:txBody>
      </p:sp>
      <p:sp>
        <p:nvSpPr>
          <p:cNvPr id="21508" name="Subtitle 4">
            <a:extLst>
              <a:ext uri="{FF2B5EF4-FFF2-40B4-BE49-F238E27FC236}">
                <a16:creationId xmlns:a16="http://schemas.microsoft.com/office/drawing/2014/main" id="{831D317D-E913-4522-8E3F-BAF4D5C325A0}"/>
              </a:ext>
            </a:extLst>
          </p:cNvPr>
          <p:cNvSpPr>
            <a:spLocks noGrp="1" noChangeArrowheads="1"/>
          </p:cNvSpPr>
          <p:nvPr>
            <p:ph type="subTitle" idx="1"/>
          </p:nvPr>
        </p:nvSpPr>
        <p:spPr>
          <a:xfrm>
            <a:off x="1905000" y="2057400"/>
            <a:ext cx="8458200" cy="4343400"/>
          </a:xfrm>
        </p:spPr>
        <p:txBody>
          <a:bodyPr/>
          <a:lstStyle/>
          <a:p>
            <a:pPr algn="l">
              <a:buFontTx/>
              <a:buChar char="•"/>
            </a:pPr>
            <a:r>
              <a:rPr lang="en-US" altLang="en-US" sz="2000" dirty="0">
                <a:solidFill>
                  <a:srgbClr val="7030A0"/>
                </a:solidFill>
              </a:rPr>
              <a:t>  </a:t>
            </a:r>
            <a:r>
              <a:rPr lang="en-US" altLang="en-US" sz="2000" dirty="0">
                <a:hlinkClick r:id="rId3"/>
              </a:rPr>
              <a:t>https://www.sba.gov/funding-programs/loans/coronavirus-relief-options/economic-injury-disaster-loan-emergency-advance</a:t>
            </a:r>
          </a:p>
          <a:p>
            <a:pPr algn="l">
              <a:buFontTx/>
              <a:buChar char="•"/>
            </a:pPr>
            <a:endParaRPr lang="en-US" altLang="en-US" sz="2000" dirty="0">
              <a:hlinkClick r:id="rId3"/>
            </a:endParaRPr>
          </a:p>
          <a:p>
            <a:pPr algn="l">
              <a:buFontTx/>
              <a:buChar char="•"/>
            </a:pPr>
            <a:r>
              <a:rPr lang="en-US" altLang="en-US" sz="2000" dirty="0"/>
              <a:t>  Eligible Small Business for EIDL up to $ 10,000.00. This loan advance will not have to be repaid.</a:t>
            </a:r>
          </a:p>
          <a:p>
            <a:pPr algn="l">
              <a:buFontTx/>
              <a:buChar char="•"/>
            </a:pPr>
            <a:r>
              <a:rPr lang="en-US" altLang="en-US" sz="2000" dirty="0"/>
              <a:t>  This program is for any small business with less than 500 employees (including sole proprietorships, independent contractors and self-employed persons), private non-profit organization or 501(c)(19) veterans organizations affected by COVID-19. </a:t>
            </a:r>
          </a:p>
          <a:p>
            <a:pPr algn="l">
              <a:buFontTx/>
              <a:buNone/>
            </a:pPr>
            <a:r>
              <a:rPr lang="en-US" altLang="en-US" sz="2000" dirty="0"/>
              <a:t> </a:t>
            </a:r>
          </a:p>
          <a:p>
            <a:pPr algn="l">
              <a:buFontTx/>
              <a:buChar char="•"/>
            </a:pPr>
            <a:r>
              <a:rPr lang="en-US" altLang="en-US" sz="2000" dirty="0"/>
              <a:t>To apply for a COVID-19 Economic Injury Disaster Loan and loan advance, </a:t>
            </a:r>
            <a:r>
              <a:rPr lang="en-US" altLang="en-US" sz="2000" b="1" dirty="0">
                <a:solidFill>
                  <a:srgbClr val="2A80E8"/>
                </a:solidFill>
              </a:rPr>
              <a:t>https://covid19relief.sba.gov/</a:t>
            </a:r>
          </a:p>
          <a:p>
            <a:pPr algn="l">
              <a:buFontTx/>
              <a:buChar char="•"/>
            </a:pPr>
            <a:endParaRPr lang="en-US" altLang="en-US" sz="2000" dirty="0">
              <a:latin typeface="Britannic Bold" panose="020B0903060703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E47C-B7E8-4AC9-AEDB-2DEB1E9CE70F}"/>
              </a:ext>
            </a:extLst>
          </p:cNvPr>
          <p:cNvSpPr>
            <a:spLocks noGrp="1"/>
          </p:cNvSpPr>
          <p:nvPr>
            <p:ph type="title"/>
          </p:nvPr>
        </p:nvSpPr>
        <p:spPr/>
        <p:txBody>
          <a:bodyPr>
            <a:normAutofit/>
          </a:bodyPr>
          <a:lstStyle/>
          <a:p>
            <a:br>
              <a:rPr lang="en-US" b="1" dirty="0"/>
            </a:br>
            <a:endParaRPr lang="en-US" b="1" dirty="0"/>
          </a:p>
        </p:txBody>
      </p:sp>
      <p:pic>
        <p:nvPicPr>
          <p:cNvPr id="8" name="Picture 7" descr="A picture containing table, food&#10;&#10;Description automatically generated">
            <a:extLst>
              <a:ext uri="{FF2B5EF4-FFF2-40B4-BE49-F238E27FC236}">
                <a16:creationId xmlns:a16="http://schemas.microsoft.com/office/drawing/2014/main" id="{328E8800-4439-4DB6-9C07-4C26F1360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1" y="207309"/>
            <a:ext cx="1743075" cy="1372932"/>
          </a:xfrm>
          <a:prstGeom prst="rect">
            <a:avLst/>
          </a:prstGeom>
        </p:spPr>
      </p:pic>
      <p:sp>
        <p:nvSpPr>
          <p:cNvPr id="5" name="TextBox 4">
            <a:extLst>
              <a:ext uri="{FF2B5EF4-FFF2-40B4-BE49-F238E27FC236}">
                <a16:creationId xmlns:a16="http://schemas.microsoft.com/office/drawing/2014/main" id="{0064B967-3A15-4C35-9AFC-0953D23E41DD}"/>
              </a:ext>
            </a:extLst>
          </p:cNvPr>
          <p:cNvSpPr txBox="1"/>
          <p:nvPr/>
        </p:nvSpPr>
        <p:spPr>
          <a:xfrm>
            <a:off x="3530403" y="1902032"/>
            <a:ext cx="6301755" cy="1323439"/>
          </a:xfrm>
          <a:prstGeom prst="rect">
            <a:avLst/>
          </a:prstGeom>
          <a:noFill/>
        </p:spPr>
        <p:txBody>
          <a:bodyPr wrap="square" rtlCol="0">
            <a:spAutoFit/>
          </a:bodyPr>
          <a:lstStyle/>
          <a:p>
            <a:r>
              <a:rPr lang="en-US" sz="4000" b="1" dirty="0" err="1">
                <a:solidFill>
                  <a:srgbClr val="FF0000"/>
                </a:solidFill>
              </a:rPr>
              <a:t>Jagdip</a:t>
            </a:r>
            <a:r>
              <a:rPr lang="en-US" sz="4000" b="1" dirty="0">
                <a:solidFill>
                  <a:srgbClr val="FF0000"/>
                </a:solidFill>
              </a:rPr>
              <a:t> Ahluwalia</a:t>
            </a:r>
          </a:p>
          <a:p>
            <a:r>
              <a:rPr lang="en-US" sz="4000" b="1" dirty="0">
                <a:solidFill>
                  <a:schemeClr val="accent1">
                    <a:lumMod val="75000"/>
                  </a:schemeClr>
                </a:solidFill>
              </a:rPr>
              <a:t>Executive Director, IACCGH</a:t>
            </a:r>
          </a:p>
        </p:txBody>
      </p:sp>
      <p:pic>
        <p:nvPicPr>
          <p:cNvPr id="6" name="Content Placeholder 5" descr="A person wearing a suit and tie&#10;&#10;Description automatically generated">
            <a:extLst>
              <a:ext uri="{FF2B5EF4-FFF2-40B4-BE49-F238E27FC236}">
                <a16:creationId xmlns:a16="http://schemas.microsoft.com/office/drawing/2014/main" id="{930439C9-9E3A-48DC-AE49-CCDE46A4A0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669" y="1902029"/>
            <a:ext cx="2905355" cy="4351339"/>
          </a:xfrm>
        </p:spPr>
      </p:pic>
    </p:spTree>
    <p:extLst>
      <p:ext uri="{BB962C8B-B14F-4D97-AF65-F5344CB8AC3E}">
        <p14:creationId xmlns:p14="http://schemas.microsoft.com/office/powerpoint/2010/main" val="3646441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a:extLst>
              <a:ext uri="{FF2B5EF4-FFF2-40B4-BE49-F238E27FC236}">
                <a16:creationId xmlns:a16="http://schemas.microsoft.com/office/drawing/2014/main" id="{45230337-B99F-4E2D-87D0-1AB93BBB8F8E}"/>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9204326" y="1"/>
            <a:ext cx="14636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22531" name="Title 3">
            <a:extLst>
              <a:ext uri="{FF2B5EF4-FFF2-40B4-BE49-F238E27FC236}">
                <a16:creationId xmlns:a16="http://schemas.microsoft.com/office/drawing/2014/main" id="{3C3E9156-F15F-4C8B-8C18-4C1EDC350CAA}"/>
              </a:ext>
            </a:extLst>
          </p:cNvPr>
          <p:cNvSpPr>
            <a:spLocks noGrp="1" noChangeArrowheads="1"/>
          </p:cNvSpPr>
          <p:nvPr>
            <p:ph type="ctrTitle"/>
          </p:nvPr>
        </p:nvSpPr>
        <p:spPr>
          <a:xfrm>
            <a:off x="2209800" y="533400"/>
            <a:ext cx="7772400" cy="1219200"/>
          </a:xfrm>
        </p:spPr>
        <p:txBody>
          <a:bodyPr>
            <a:normAutofit fontScale="90000"/>
          </a:bodyPr>
          <a:lstStyle/>
          <a:p>
            <a:r>
              <a:rPr lang="en-US" altLang="en-US" b="1" dirty="0">
                <a:solidFill>
                  <a:srgbClr val="FF0000"/>
                </a:solidFill>
                <a:latin typeface="Britannic Bold" panose="020B0903060703020204" pitchFamily="34" charset="0"/>
              </a:rPr>
              <a:t>PPP</a:t>
            </a:r>
            <a:br>
              <a:rPr lang="en-US" altLang="en-US" dirty="0"/>
            </a:br>
            <a:r>
              <a:rPr lang="en-US" altLang="en-US" sz="4400" dirty="0">
                <a:latin typeface="+mn-lt"/>
              </a:rPr>
              <a:t>P</a:t>
            </a:r>
            <a:r>
              <a:rPr lang="en-US" altLang="en-US" sz="4400" dirty="0">
                <a:solidFill>
                  <a:srgbClr val="7030A0"/>
                </a:solidFill>
                <a:latin typeface="+mn-lt"/>
              </a:rPr>
              <a:t>aycheck</a:t>
            </a:r>
            <a:r>
              <a:rPr lang="en-US" altLang="en-US" sz="4400" dirty="0">
                <a:latin typeface="+mn-lt"/>
              </a:rPr>
              <a:t> P</a:t>
            </a:r>
            <a:r>
              <a:rPr lang="en-US" altLang="en-US" sz="4400" dirty="0">
                <a:solidFill>
                  <a:srgbClr val="7030A0"/>
                </a:solidFill>
                <a:latin typeface="+mn-lt"/>
              </a:rPr>
              <a:t>rotection</a:t>
            </a:r>
            <a:r>
              <a:rPr lang="en-US" altLang="en-US" sz="4400" dirty="0">
                <a:latin typeface="+mn-lt"/>
              </a:rPr>
              <a:t> P</a:t>
            </a:r>
            <a:r>
              <a:rPr lang="en-US" altLang="en-US" sz="4400" dirty="0">
                <a:solidFill>
                  <a:srgbClr val="7030A0"/>
                </a:solidFill>
                <a:latin typeface="+mn-lt"/>
              </a:rPr>
              <a:t>rogram</a:t>
            </a:r>
          </a:p>
        </p:txBody>
      </p:sp>
      <p:sp>
        <p:nvSpPr>
          <p:cNvPr id="22532" name="Subtitle 4">
            <a:extLst>
              <a:ext uri="{FF2B5EF4-FFF2-40B4-BE49-F238E27FC236}">
                <a16:creationId xmlns:a16="http://schemas.microsoft.com/office/drawing/2014/main" id="{277014C2-5E62-4C40-BC9A-880B43A1EB2F}"/>
              </a:ext>
            </a:extLst>
          </p:cNvPr>
          <p:cNvSpPr>
            <a:spLocks noGrp="1" noChangeArrowheads="1"/>
          </p:cNvSpPr>
          <p:nvPr>
            <p:ph type="subTitle" idx="1"/>
          </p:nvPr>
        </p:nvSpPr>
        <p:spPr>
          <a:xfrm>
            <a:off x="1828800" y="1828800"/>
            <a:ext cx="8534400" cy="4800600"/>
          </a:xfrm>
        </p:spPr>
        <p:txBody>
          <a:bodyPr>
            <a:normAutofit lnSpcReduction="10000"/>
          </a:bodyPr>
          <a:lstStyle/>
          <a:p>
            <a:pPr algn="l">
              <a:buFontTx/>
              <a:buChar char="•"/>
            </a:pPr>
            <a:r>
              <a:rPr lang="en-US" altLang="en-US" sz="1800" i="1" dirty="0"/>
              <a:t>  </a:t>
            </a:r>
            <a:r>
              <a:rPr lang="en-US" altLang="en-US" sz="1600" i="1" dirty="0"/>
              <a:t>An SBA loan that helps businesses keep their workforce employed during the Coronavirus (COVID-19) crisis.</a:t>
            </a:r>
          </a:p>
          <a:p>
            <a:pPr algn="l">
              <a:buFontTx/>
              <a:buChar char="•"/>
            </a:pPr>
            <a:r>
              <a:rPr lang="en-US" altLang="en-US" sz="1600" dirty="0"/>
              <a:t>  The Paycheck Protection Program is a loan designed to provide a direct incentive for small businesses to keep their workers on the payroll.</a:t>
            </a:r>
          </a:p>
          <a:p>
            <a:pPr algn="l">
              <a:buFontTx/>
              <a:buChar char="•"/>
            </a:pPr>
            <a:endParaRPr lang="en-US" altLang="en-US" sz="1600" dirty="0"/>
          </a:p>
          <a:p>
            <a:pPr algn="l">
              <a:buFontTx/>
              <a:buChar char="•"/>
            </a:pPr>
            <a:r>
              <a:rPr lang="en-US" altLang="en-US" sz="1600" dirty="0"/>
              <a:t>  SBA will forgive loans if all employees are kept on the payroll for eight weeks and the money is used for payroll, rent, mortgage interest, or utilities.</a:t>
            </a:r>
          </a:p>
          <a:p>
            <a:pPr algn="l">
              <a:buFontTx/>
              <a:buChar char="•"/>
            </a:pPr>
            <a:endParaRPr lang="en-US" altLang="en-US" sz="1600" dirty="0"/>
          </a:p>
          <a:p>
            <a:pPr algn="l">
              <a:buFontTx/>
              <a:buChar char="•"/>
            </a:pPr>
            <a:r>
              <a:rPr lang="en-US" altLang="en-US" sz="1600" dirty="0"/>
              <a:t>  Lenders may begin processing loan applications as soon as April 3, 2020. The Paycheck Protection Program will be available through June 30, 2020.</a:t>
            </a:r>
          </a:p>
          <a:p>
            <a:pPr algn="l">
              <a:buFontTx/>
              <a:buChar char="•"/>
            </a:pPr>
            <a:endParaRPr lang="en-US" altLang="en-US" sz="1600" dirty="0"/>
          </a:p>
          <a:p>
            <a:pPr algn="l">
              <a:buFontTx/>
              <a:buChar char="•"/>
            </a:pPr>
            <a:r>
              <a:rPr lang="en-US" altLang="en-US" sz="1600" dirty="0"/>
              <a:t>  This program is for any small business with less than 500 employees (including sole proprietorships, independent contractors and self-employed persons), private non-profit organization or 501(c)(19) veterans organizations affected by coronavirus/COVID-19.</a:t>
            </a:r>
          </a:p>
          <a:p>
            <a:pPr algn="l">
              <a:buFontTx/>
              <a:buNone/>
            </a:pPr>
            <a:endParaRPr lang="en-US" altLang="en-US" sz="1600" dirty="0"/>
          </a:p>
          <a:p>
            <a:pPr algn="l">
              <a:buFontTx/>
              <a:buChar char="•"/>
            </a:pPr>
            <a:r>
              <a:rPr lang="en-US" altLang="en-US" sz="1600" dirty="0"/>
              <a:t>  Small businesses in the hospitality and food industry with more than one location could also be eligible if their individual locations employ less than 500 workers.</a:t>
            </a:r>
          </a:p>
          <a:p>
            <a:pPr algn="l">
              <a:buFontTx/>
              <a:buNone/>
            </a:pPr>
            <a:endParaRPr lang="en-US" altLang="en-US" sz="1600" u="sng" dirty="0">
              <a:solidFill>
                <a:srgbClr val="7030A0"/>
              </a:solidFill>
              <a:latin typeface="Britannic Bold" panose="020B0903060703020204" pitchFamily="34" charset="0"/>
            </a:endParaRPr>
          </a:p>
          <a:p>
            <a:pPr algn="l">
              <a:buFontTx/>
              <a:buChar char="•"/>
            </a:pPr>
            <a:endParaRPr lang="en-US" altLang="en-US" sz="1800" i="1" dirty="0">
              <a:latin typeface="Britannic Bold" panose="020B0903060703020204" pitchFamily="34" charset="0"/>
            </a:endParaRPr>
          </a:p>
          <a:p>
            <a:pPr>
              <a:buFontTx/>
              <a:buNone/>
            </a:pPr>
            <a:endParaRPr lang="en-US" altLang="en-US"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a:extLst>
              <a:ext uri="{FF2B5EF4-FFF2-40B4-BE49-F238E27FC236}">
                <a16:creationId xmlns:a16="http://schemas.microsoft.com/office/drawing/2014/main" id="{78CA9CAB-0079-40A2-9AEE-0AFBD5E9355D}"/>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1524001" y="1"/>
            <a:ext cx="14636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23555" name="Title 3">
            <a:extLst>
              <a:ext uri="{FF2B5EF4-FFF2-40B4-BE49-F238E27FC236}">
                <a16:creationId xmlns:a16="http://schemas.microsoft.com/office/drawing/2014/main" id="{C972E488-A34F-4D02-9692-A6E4F8BB6088}"/>
              </a:ext>
            </a:extLst>
          </p:cNvPr>
          <p:cNvSpPr>
            <a:spLocks noGrp="1" noChangeArrowheads="1"/>
          </p:cNvSpPr>
          <p:nvPr>
            <p:ph type="ctrTitle"/>
          </p:nvPr>
        </p:nvSpPr>
        <p:spPr>
          <a:xfrm>
            <a:off x="2209800" y="533400"/>
            <a:ext cx="7772400" cy="1219200"/>
          </a:xfrm>
        </p:spPr>
        <p:txBody>
          <a:bodyPr>
            <a:noAutofit/>
          </a:bodyPr>
          <a:lstStyle/>
          <a:p>
            <a:r>
              <a:rPr lang="en-US" altLang="en-US" sz="4800" b="1" dirty="0">
                <a:solidFill>
                  <a:srgbClr val="FF0000"/>
                </a:solidFill>
                <a:latin typeface="+mn-lt"/>
              </a:rPr>
              <a:t>PPP</a:t>
            </a:r>
            <a:br>
              <a:rPr lang="en-US" altLang="en-US" sz="4800" dirty="0">
                <a:latin typeface="+mn-lt"/>
              </a:rPr>
            </a:br>
            <a:r>
              <a:rPr lang="en-US" altLang="en-US" sz="4800" dirty="0">
                <a:latin typeface="+mn-lt"/>
              </a:rPr>
              <a:t>P</a:t>
            </a:r>
            <a:r>
              <a:rPr lang="en-US" altLang="en-US" sz="4800" dirty="0">
                <a:solidFill>
                  <a:srgbClr val="7030A0"/>
                </a:solidFill>
                <a:latin typeface="+mn-lt"/>
              </a:rPr>
              <a:t>aycheck</a:t>
            </a:r>
            <a:r>
              <a:rPr lang="en-US" altLang="en-US" sz="4800" dirty="0">
                <a:latin typeface="+mn-lt"/>
              </a:rPr>
              <a:t> P</a:t>
            </a:r>
            <a:r>
              <a:rPr lang="en-US" altLang="en-US" sz="4800" dirty="0">
                <a:solidFill>
                  <a:srgbClr val="7030A0"/>
                </a:solidFill>
                <a:latin typeface="+mn-lt"/>
              </a:rPr>
              <a:t>rotection</a:t>
            </a:r>
            <a:r>
              <a:rPr lang="en-US" altLang="en-US" sz="4800" dirty="0">
                <a:latin typeface="+mn-lt"/>
              </a:rPr>
              <a:t> P</a:t>
            </a:r>
            <a:r>
              <a:rPr lang="en-US" altLang="en-US" sz="4800" dirty="0">
                <a:solidFill>
                  <a:srgbClr val="7030A0"/>
                </a:solidFill>
                <a:latin typeface="+mn-lt"/>
              </a:rPr>
              <a:t>rogram</a:t>
            </a:r>
            <a:endParaRPr lang="en-US" altLang="en-US" sz="4800" dirty="0">
              <a:latin typeface="+mn-lt"/>
            </a:endParaRPr>
          </a:p>
        </p:txBody>
      </p:sp>
      <p:sp>
        <p:nvSpPr>
          <p:cNvPr id="23556" name="Subtitle 4">
            <a:extLst>
              <a:ext uri="{FF2B5EF4-FFF2-40B4-BE49-F238E27FC236}">
                <a16:creationId xmlns:a16="http://schemas.microsoft.com/office/drawing/2014/main" id="{AB235BBD-21E5-488D-A646-9EA38D09BF5F}"/>
              </a:ext>
            </a:extLst>
          </p:cNvPr>
          <p:cNvSpPr>
            <a:spLocks noGrp="1" noChangeArrowheads="1"/>
          </p:cNvSpPr>
          <p:nvPr>
            <p:ph type="subTitle" idx="1"/>
          </p:nvPr>
        </p:nvSpPr>
        <p:spPr>
          <a:xfrm>
            <a:off x="2209800" y="2590800"/>
            <a:ext cx="7772400" cy="4038600"/>
          </a:xfrm>
        </p:spPr>
        <p:txBody>
          <a:bodyPr>
            <a:normAutofit lnSpcReduction="10000"/>
          </a:bodyPr>
          <a:lstStyle/>
          <a:p>
            <a:pPr algn="l">
              <a:buFontTx/>
              <a:buChar char="•"/>
            </a:pPr>
            <a:r>
              <a:rPr lang="en-US" altLang="en-US" sz="1600" dirty="0"/>
              <a:t>   The loan will be fully forgiven if the funds are used for payroll costs, interest on mortgages, rent, and utilities (due to likely high subscription, at least 75% of the forgiven amount must have been used for payroll). Loan payments will also be deferred for six months. No collateral or personal guarantees are required. Neither the government nor lenders will charge small businesses any fees.</a:t>
            </a:r>
          </a:p>
          <a:p>
            <a:pPr algn="l">
              <a:buFontTx/>
              <a:buChar char="•"/>
            </a:pPr>
            <a:endParaRPr lang="en-US" altLang="en-US" sz="1600" dirty="0"/>
          </a:p>
          <a:p>
            <a:pPr algn="l">
              <a:buFontTx/>
              <a:buChar char="•"/>
            </a:pPr>
            <a:r>
              <a:rPr lang="en-US" altLang="en-US" sz="1600" dirty="0"/>
              <a:t>  Forgiveness is based on the employer maintaining or quickly rehiring employees and maintaining salary levels.  Forgiveness will be reduced if full-time headcount declines, or if salaries and wages decrease.</a:t>
            </a:r>
          </a:p>
          <a:p>
            <a:pPr algn="l">
              <a:buFontTx/>
              <a:buChar char="•"/>
            </a:pPr>
            <a:endParaRPr lang="en-US" altLang="en-US" sz="1600" dirty="0"/>
          </a:p>
          <a:p>
            <a:pPr algn="l">
              <a:buFontTx/>
              <a:buChar char="•"/>
            </a:pPr>
            <a:r>
              <a:rPr lang="en-US" altLang="en-US" sz="1600" dirty="0"/>
              <a:t>  This loan has a maturity of 2 years and an interest rate of 1%.</a:t>
            </a:r>
          </a:p>
          <a:p>
            <a:pPr algn="l">
              <a:buFontTx/>
              <a:buChar char="•"/>
            </a:pPr>
            <a:r>
              <a:rPr lang="en-US" altLang="en-US" sz="1600" dirty="0"/>
              <a:t>  </a:t>
            </a:r>
            <a:r>
              <a:rPr lang="en-US" altLang="en-US" sz="1600" u="sng" dirty="0"/>
              <a:t>PPP Borrower Application Form is available at:  </a:t>
            </a:r>
          </a:p>
          <a:p>
            <a:pPr algn="l">
              <a:buFontTx/>
              <a:buChar char="•"/>
            </a:pPr>
            <a:endParaRPr lang="en-US" altLang="en-US" sz="1600" u="sng" dirty="0"/>
          </a:p>
          <a:p>
            <a:pPr algn="l">
              <a:buFontTx/>
              <a:buChar char="•"/>
            </a:pPr>
            <a:r>
              <a:rPr lang="en-US" altLang="en-US" sz="1600" dirty="0">
                <a:solidFill>
                  <a:srgbClr val="7030A0"/>
                </a:solidFill>
              </a:rPr>
              <a:t>  </a:t>
            </a:r>
            <a:r>
              <a:rPr lang="en-US" altLang="en-US" sz="1600" u="sng" dirty="0">
                <a:solidFill>
                  <a:srgbClr val="7030A0"/>
                </a:solidFill>
              </a:rPr>
              <a:t>https://www.sba.gov/document/sba-form--paycheck-protection-program-borrower-application-form</a:t>
            </a:r>
            <a:endParaRPr lang="en-US" altLang="en-US" sz="1600" dirty="0"/>
          </a:p>
          <a:p>
            <a:pPr algn="l">
              <a:buFontTx/>
              <a:buChar char="•"/>
            </a:pPr>
            <a:endParaRPr lang="en-US" altLang="en-US" sz="1600" dirty="0">
              <a:latin typeface="Britannic Bold" panose="020B0903060703020204" pitchFamily="34" charset="0"/>
            </a:endParaRPr>
          </a:p>
          <a:p>
            <a:pPr algn="l">
              <a:buFontTx/>
              <a:buNone/>
            </a:pPr>
            <a:endParaRPr lang="en-US" altLang="en-US" sz="1600" dirty="0">
              <a:latin typeface="Britannic Bold" panose="020B0903060703020204" pitchFamily="34" charset="0"/>
            </a:endParaRPr>
          </a:p>
        </p:txBody>
      </p:sp>
      <p:sp>
        <p:nvSpPr>
          <p:cNvPr id="23557" name="Rectangle 6">
            <a:extLst>
              <a:ext uri="{FF2B5EF4-FFF2-40B4-BE49-F238E27FC236}">
                <a16:creationId xmlns:a16="http://schemas.microsoft.com/office/drawing/2014/main" id="{AFE7195F-1D63-482C-8283-C23A1EF030AD}"/>
              </a:ext>
            </a:extLst>
          </p:cNvPr>
          <p:cNvSpPr>
            <a:spLocks noChangeArrowheads="1"/>
          </p:cNvSpPr>
          <p:nvPr/>
        </p:nvSpPr>
        <p:spPr bwMode="auto">
          <a:xfrm>
            <a:off x="2819400" y="1981200"/>
            <a:ext cx="670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gn="ctr"/>
            <a:r>
              <a:rPr lang="en-US" altLang="en-US" sz="2000" b="1">
                <a:solidFill>
                  <a:srgbClr val="C00000"/>
                </a:solidFill>
                <a:latin typeface="Britannic Bold" panose="020B0903060703020204" pitchFamily="34" charset="0"/>
              </a:rPr>
              <a:t>Loan Details and Forgiveness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a:extLst>
              <a:ext uri="{FF2B5EF4-FFF2-40B4-BE49-F238E27FC236}">
                <a16:creationId xmlns:a16="http://schemas.microsoft.com/office/drawing/2014/main" id="{4CF3AA11-470F-4021-A44D-5CB62CA5A013}"/>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9204326" y="5761038"/>
            <a:ext cx="14636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24579" name="Title 3">
            <a:extLst>
              <a:ext uri="{FF2B5EF4-FFF2-40B4-BE49-F238E27FC236}">
                <a16:creationId xmlns:a16="http://schemas.microsoft.com/office/drawing/2014/main" id="{79F875D7-3816-48D3-ACE4-B7BFC12FEDA1}"/>
              </a:ext>
            </a:extLst>
          </p:cNvPr>
          <p:cNvSpPr>
            <a:spLocks noGrp="1" noChangeArrowheads="1"/>
          </p:cNvSpPr>
          <p:nvPr>
            <p:ph type="ctrTitle"/>
          </p:nvPr>
        </p:nvSpPr>
        <p:spPr>
          <a:xfrm>
            <a:off x="2209800" y="533400"/>
            <a:ext cx="7772400" cy="1066800"/>
          </a:xfrm>
        </p:spPr>
        <p:txBody>
          <a:bodyPr/>
          <a:lstStyle/>
          <a:p>
            <a:r>
              <a:rPr lang="en-US" altLang="en-US" b="1" dirty="0">
                <a:solidFill>
                  <a:srgbClr val="FF0000"/>
                </a:solidFill>
              </a:rPr>
              <a:t>Cautions:</a:t>
            </a:r>
          </a:p>
        </p:txBody>
      </p:sp>
      <p:sp>
        <p:nvSpPr>
          <p:cNvPr id="24580" name="Subtitle 4">
            <a:extLst>
              <a:ext uri="{FF2B5EF4-FFF2-40B4-BE49-F238E27FC236}">
                <a16:creationId xmlns:a16="http://schemas.microsoft.com/office/drawing/2014/main" id="{8CB96B63-E226-4F38-B381-2E33547BA055}"/>
              </a:ext>
            </a:extLst>
          </p:cNvPr>
          <p:cNvSpPr>
            <a:spLocks noGrp="1" noChangeArrowheads="1"/>
          </p:cNvSpPr>
          <p:nvPr>
            <p:ph type="subTitle" idx="1"/>
          </p:nvPr>
        </p:nvSpPr>
        <p:spPr>
          <a:xfrm>
            <a:off x="1905000" y="1676400"/>
            <a:ext cx="8382000" cy="4953000"/>
          </a:xfrm>
        </p:spPr>
        <p:txBody>
          <a:bodyPr/>
          <a:lstStyle/>
          <a:p>
            <a:pPr algn="l">
              <a:buFontTx/>
              <a:buChar char="•"/>
            </a:pPr>
            <a:r>
              <a:rPr lang="en-US" altLang="en-US" sz="2800" dirty="0">
                <a:latin typeface="Britannic Bold" panose="020B0903060703020204" pitchFamily="34" charset="0"/>
              </a:rPr>
              <a:t>  </a:t>
            </a:r>
            <a:r>
              <a:rPr lang="en-US" altLang="en-US" sz="2800" dirty="0"/>
              <a:t>Caution during the entire phase</a:t>
            </a:r>
          </a:p>
          <a:p>
            <a:pPr algn="l">
              <a:buFontTx/>
              <a:buChar char="•"/>
            </a:pPr>
            <a:r>
              <a:rPr lang="en-US" altLang="en-US" sz="2800" dirty="0"/>
              <a:t>  VPN Secure – update and patch to scan for    vulnerabilities during telework,</a:t>
            </a:r>
          </a:p>
          <a:p>
            <a:pPr algn="l">
              <a:buFontTx/>
              <a:buChar char="•"/>
            </a:pPr>
            <a:r>
              <a:rPr lang="en-US" altLang="en-US" sz="2800" dirty="0"/>
              <a:t>  Beware of phishing scams and spoofed links, suspicious attachments and attacks,</a:t>
            </a:r>
          </a:p>
          <a:p>
            <a:pPr algn="l">
              <a:buFontTx/>
              <a:buChar char="•"/>
            </a:pPr>
            <a:r>
              <a:rPr lang="en-US" altLang="en-US" sz="2800" dirty="0"/>
              <a:t>  Use Trusted sources information only</a:t>
            </a:r>
          </a:p>
          <a:p>
            <a:pPr algn="l">
              <a:buFontTx/>
              <a:buChar char="•"/>
            </a:pPr>
            <a:r>
              <a:rPr lang="en-US" altLang="en-US" sz="2800" dirty="0"/>
              <a:t>  Multi factor authentication reducing risk of cyber scams</a:t>
            </a:r>
          </a:p>
          <a:p>
            <a:pPr algn="l">
              <a:buFontTx/>
              <a:buChar char="•"/>
            </a:pPr>
            <a:r>
              <a:rPr lang="en-US" altLang="en-US" sz="2800" dirty="0"/>
              <a:t>  Adopt guidelines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a:extLst>
              <a:ext uri="{FF2B5EF4-FFF2-40B4-BE49-F238E27FC236}">
                <a16:creationId xmlns:a16="http://schemas.microsoft.com/office/drawing/2014/main" id="{F21E51B7-639E-45DE-9CAB-ADCD17A0F678}"/>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9448800" y="5943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25603" name="Title 3">
            <a:extLst>
              <a:ext uri="{FF2B5EF4-FFF2-40B4-BE49-F238E27FC236}">
                <a16:creationId xmlns:a16="http://schemas.microsoft.com/office/drawing/2014/main" id="{83BFEECC-8D59-46F3-A0EF-69E863D422FB}"/>
              </a:ext>
            </a:extLst>
          </p:cNvPr>
          <p:cNvSpPr>
            <a:spLocks noGrp="1" noChangeArrowheads="1"/>
          </p:cNvSpPr>
          <p:nvPr>
            <p:ph type="ctrTitle"/>
          </p:nvPr>
        </p:nvSpPr>
        <p:spPr>
          <a:xfrm>
            <a:off x="2209800" y="533400"/>
            <a:ext cx="7772400" cy="990600"/>
          </a:xfrm>
        </p:spPr>
        <p:txBody>
          <a:bodyPr>
            <a:normAutofit fontScale="90000"/>
          </a:bodyPr>
          <a:lstStyle/>
          <a:p>
            <a:r>
              <a:rPr lang="en-US" altLang="en-US" b="1" dirty="0">
                <a:solidFill>
                  <a:srgbClr val="FF0000"/>
                </a:solidFill>
              </a:rPr>
              <a:t>F</a:t>
            </a:r>
            <a:r>
              <a:rPr lang="en-US" altLang="en-US" dirty="0"/>
              <a:t>requently </a:t>
            </a:r>
            <a:r>
              <a:rPr lang="en-US" altLang="en-US" b="1" dirty="0">
                <a:solidFill>
                  <a:srgbClr val="FF0000"/>
                </a:solidFill>
              </a:rPr>
              <a:t>A</a:t>
            </a:r>
            <a:r>
              <a:rPr lang="en-US" altLang="en-US" dirty="0"/>
              <a:t>sked </a:t>
            </a:r>
            <a:r>
              <a:rPr lang="en-US" altLang="en-US" b="1" dirty="0">
                <a:solidFill>
                  <a:srgbClr val="FF0000"/>
                </a:solidFill>
              </a:rPr>
              <a:t>Q</a:t>
            </a:r>
            <a:r>
              <a:rPr lang="en-US" altLang="en-US" dirty="0"/>
              <a:t>uestions</a:t>
            </a:r>
          </a:p>
        </p:txBody>
      </p:sp>
      <p:sp>
        <p:nvSpPr>
          <p:cNvPr id="25604" name="Subtitle 4">
            <a:extLst>
              <a:ext uri="{FF2B5EF4-FFF2-40B4-BE49-F238E27FC236}">
                <a16:creationId xmlns:a16="http://schemas.microsoft.com/office/drawing/2014/main" id="{8F25B89B-8BC7-4E03-9A2D-593B70BC2BD5}"/>
              </a:ext>
            </a:extLst>
          </p:cNvPr>
          <p:cNvSpPr>
            <a:spLocks noGrp="1" noChangeArrowheads="1"/>
          </p:cNvSpPr>
          <p:nvPr>
            <p:ph type="subTitle" idx="1"/>
          </p:nvPr>
        </p:nvSpPr>
        <p:spPr>
          <a:xfrm>
            <a:off x="2209800" y="1600200"/>
            <a:ext cx="7772400" cy="4953000"/>
          </a:xfrm>
        </p:spPr>
        <p:txBody>
          <a:bodyPr/>
          <a:lstStyle/>
          <a:p>
            <a:pPr marL="342900" indent="-342900" algn="l"/>
            <a:r>
              <a:rPr lang="en-US" altLang="en-US" sz="1800" b="1" dirty="0"/>
              <a:t>Q: What type of businesses and entities are eligible for a PPP Loan ?</a:t>
            </a:r>
          </a:p>
          <a:p>
            <a:pPr marL="342900" indent="-342900" algn="l"/>
            <a:r>
              <a:rPr lang="en-US" altLang="en-US" sz="1800" b="1" dirty="0"/>
              <a:t>Answer: </a:t>
            </a:r>
          </a:p>
          <a:p>
            <a:pPr marL="342900" indent="-342900" algn="l">
              <a:buFont typeface="Century Gothic" panose="020B0502020202020204" pitchFamily="34" charset="0"/>
              <a:buAutoNum type="arabicPeriod"/>
            </a:pPr>
            <a:r>
              <a:rPr lang="en-US" altLang="en-US" sz="1600" b="1" dirty="0">
                <a:solidFill>
                  <a:schemeClr val="tx2"/>
                </a:solidFill>
              </a:rPr>
              <a:t>Businesses and entities must have been in operation on Feb 15</a:t>
            </a:r>
            <a:r>
              <a:rPr lang="en-US" altLang="en-US" sz="1600" b="1" baseline="30000" dirty="0">
                <a:solidFill>
                  <a:schemeClr val="tx2"/>
                </a:solidFill>
              </a:rPr>
              <a:t>th</a:t>
            </a:r>
            <a:r>
              <a:rPr lang="en-US" altLang="en-US" sz="1600" b="1" dirty="0">
                <a:solidFill>
                  <a:schemeClr val="tx2"/>
                </a:solidFill>
              </a:rPr>
              <a:t>, 2020</a:t>
            </a:r>
          </a:p>
          <a:p>
            <a:pPr marL="342900" indent="-342900" algn="l">
              <a:buFont typeface="Century Gothic" panose="020B0502020202020204" pitchFamily="34" charset="0"/>
              <a:buAutoNum type="arabicPeriod"/>
            </a:pPr>
            <a:r>
              <a:rPr lang="en-US" altLang="en-US" sz="1600" b="1" dirty="0">
                <a:solidFill>
                  <a:schemeClr val="tx2"/>
                </a:solidFill>
              </a:rPr>
              <a:t>Small business concerns, as well as any business concern, a 501(c)(3) nonprofit organization, a 501(c)(19) veterans organization, or Tribal business concern described in section 31(b)(2)(C) that has fewer than 500 employees, or the applicable size standard in number of employees for the North American Industry Classification System (NAICS) industry as provided by SBA, if higher,</a:t>
            </a:r>
          </a:p>
          <a:p>
            <a:pPr marL="342900" indent="-342900" algn="l">
              <a:buFont typeface="Century Gothic" panose="020B0502020202020204" pitchFamily="34" charset="0"/>
              <a:buAutoNum type="arabicPeriod"/>
            </a:pPr>
            <a:r>
              <a:rPr lang="en-US" altLang="en-US" sz="1600" b="1" dirty="0">
                <a:solidFill>
                  <a:schemeClr val="tx2"/>
                </a:solidFill>
              </a:rPr>
              <a:t>Individuals who operate a sole proprietorship or as an independent contractor and eligible self-employed individuals.</a:t>
            </a:r>
          </a:p>
          <a:p>
            <a:pPr marL="342900" indent="-342900" algn="l">
              <a:buFont typeface="Century Gothic" panose="020B0502020202020204" pitchFamily="34" charset="0"/>
              <a:buAutoNum type="arabicPeriod"/>
            </a:pPr>
            <a:r>
              <a:rPr lang="en-US" altLang="en-US" sz="1600" b="1" dirty="0">
                <a:solidFill>
                  <a:schemeClr val="tx2"/>
                </a:solidFill>
              </a:rPr>
              <a:t>Any business concern that employs not more than 500 employees per physical location of the business concern and that is assigned a NAICS code beginning with 72, for which the affiliation rules are waived.</a:t>
            </a:r>
          </a:p>
          <a:p>
            <a:pPr marL="342900" indent="-342900" algn="l">
              <a:buFont typeface="Century Gothic" panose="020B0502020202020204" pitchFamily="34" charset="0"/>
              <a:buAutoNum type="arabicPeriod"/>
            </a:pPr>
            <a:r>
              <a:rPr lang="en-US" altLang="en-US" sz="1600" b="1" dirty="0">
                <a:solidFill>
                  <a:schemeClr val="tx2"/>
                </a:solidFill>
              </a:rPr>
              <a:t>Affiliation rules are also waived for any business concern operating as a franchise that is assigned a franchise identifier code by the Administration, and company that receives funding through a Small Business Investment Company</a:t>
            </a:r>
          </a:p>
          <a:p>
            <a:pPr marL="342900" indent="-342900" algn="l"/>
            <a:endParaRPr lang="en-US" altLang="en-US" sz="1600" b="1" dirty="0">
              <a:solidFill>
                <a:schemeClr val="tx2"/>
              </a:solidFill>
            </a:endParaRPr>
          </a:p>
          <a:p>
            <a:pPr marL="342900" indent="-342900" algn="l"/>
            <a:endParaRPr lang="en-US" altLang="en-US" sz="1600" b="1" dirty="0">
              <a:solidFill>
                <a:schemeClr val="tx2"/>
              </a:solidFill>
            </a:endParaRPr>
          </a:p>
          <a:p>
            <a:pPr marL="342900" indent="-342900" algn="l"/>
            <a:endParaRPr lang="en-US" altLang="en-US" sz="1600" b="1" dirty="0">
              <a:solidFill>
                <a:schemeClr val="tx2"/>
              </a:solidFill>
            </a:endParaRPr>
          </a:p>
          <a:p>
            <a:pPr marL="342900" indent="-342900" algn="l"/>
            <a:endParaRPr lang="en-US" altLang="en-US" sz="1600" b="1" dirty="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a:extLst>
              <a:ext uri="{FF2B5EF4-FFF2-40B4-BE49-F238E27FC236}">
                <a16:creationId xmlns:a16="http://schemas.microsoft.com/office/drawing/2014/main" id="{AE50BDEA-4B78-4CA9-B2ED-9079DC0F01A7}"/>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5257801" y="5761038"/>
            <a:ext cx="14636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26627" name="Title 3">
            <a:extLst>
              <a:ext uri="{FF2B5EF4-FFF2-40B4-BE49-F238E27FC236}">
                <a16:creationId xmlns:a16="http://schemas.microsoft.com/office/drawing/2014/main" id="{C56362A8-8480-4D26-B5D4-7583831DB859}"/>
              </a:ext>
            </a:extLst>
          </p:cNvPr>
          <p:cNvSpPr>
            <a:spLocks noGrp="1" noChangeArrowheads="1"/>
          </p:cNvSpPr>
          <p:nvPr>
            <p:ph type="ctrTitle"/>
          </p:nvPr>
        </p:nvSpPr>
        <p:spPr>
          <a:xfrm>
            <a:off x="2209800" y="533400"/>
            <a:ext cx="7772400" cy="990600"/>
          </a:xfrm>
        </p:spPr>
        <p:txBody>
          <a:bodyPr>
            <a:normAutofit fontScale="90000"/>
          </a:bodyPr>
          <a:lstStyle/>
          <a:p>
            <a:r>
              <a:rPr lang="en-US" altLang="en-US" b="1" dirty="0">
                <a:solidFill>
                  <a:srgbClr val="FF0000"/>
                </a:solidFill>
              </a:rPr>
              <a:t>F</a:t>
            </a:r>
            <a:r>
              <a:rPr lang="en-US" altLang="en-US" dirty="0"/>
              <a:t>requently </a:t>
            </a:r>
            <a:r>
              <a:rPr lang="en-US" altLang="en-US" b="1" dirty="0">
                <a:solidFill>
                  <a:srgbClr val="FF0000"/>
                </a:solidFill>
              </a:rPr>
              <a:t>A</a:t>
            </a:r>
            <a:r>
              <a:rPr lang="en-US" altLang="en-US" dirty="0"/>
              <a:t>sked </a:t>
            </a:r>
            <a:r>
              <a:rPr lang="en-US" altLang="en-US" b="1" dirty="0">
                <a:solidFill>
                  <a:srgbClr val="FF0000"/>
                </a:solidFill>
              </a:rPr>
              <a:t>Q</a:t>
            </a:r>
            <a:r>
              <a:rPr lang="en-US" altLang="en-US" dirty="0"/>
              <a:t>uestions</a:t>
            </a:r>
          </a:p>
        </p:txBody>
      </p:sp>
      <p:sp>
        <p:nvSpPr>
          <p:cNvPr id="26628" name="Subtitle 4">
            <a:extLst>
              <a:ext uri="{FF2B5EF4-FFF2-40B4-BE49-F238E27FC236}">
                <a16:creationId xmlns:a16="http://schemas.microsoft.com/office/drawing/2014/main" id="{11099539-2D00-48E3-AF1A-2155ABBDC243}"/>
              </a:ext>
            </a:extLst>
          </p:cNvPr>
          <p:cNvSpPr>
            <a:spLocks noGrp="1" noChangeArrowheads="1"/>
          </p:cNvSpPr>
          <p:nvPr>
            <p:ph type="subTitle" idx="1"/>
          </p:nvPr>
        </p:nvSpPr>
        <p:spPr>
          <a:xfrm>
            <a:off x="2209800" y="1600200"/>
            <a:ext cx="7772400" cy="3657600"/>
          </a:xfrm>
        </p:spPr>
        <p:txBody>
          <a:bodyPr/>
          <a:lstStyle/>
          <a:p>
            <a:pPr algn="l">
              <a:buFontTx/>
              <a:buNone/>
            </a:pPr>
            <a:r>
              <a:rPr lang="en-US" altLang="en-US" sz="1800" b="1" dirty="0"/>
              <a:t>Q:</a:t>
            </a:r>
            <a:r>
              <a:rPr lang="en-US" altLang="en-US" sz="3600" b="1" dirty="0"/>
              <a:t> </a:t>
            </a:r>
            <a:r>
              <a:rPr lang="en-US" altLang="en-US" sz="1700" b="1" dirty="0"/>
              <a:t>What are the affiliation rules ?</a:t>
            </a:r>
          </a:p>
          <a:p>
            <a:pPr algn="l">
              <a:buFontTx/>
              <a:buNone/>
            </a:pPr>
            <a:r>
              <a:rPr lang="en-US" altLang="en-US" sz="1700" b="1" dirty="0"/>
              <a:t>Answer: </a:t>
            </a:r>
          </a:p>
          <a:p>
            <a:pPr algn="l">
              <a:buFontTx/>
              <a:buNone/>
            </a:pPr>
            <a:endParaRPr lang="en-US" altLang="en-US" sz="1700" b="1" dirty="0"/>
          </a:p>
          <a:p>
            <a:pPr algn="l">
              <a:buFontTx/>
              <a:buNone/>
            </a:pPr>
            <a:endParaRPr lang="en-US" altLang="en-US" sz="1700" b="1" dirty="0"/>
          </a:p>
          <a:p>
            <a:pPr algn="l">
              <a:buFontTx/>
              <a:buChar char="•"/>
            </a:pPr>
            <a:r>
              <a:rPr lang="en-US" altLang="en-US" sz="1600" b="1" dirty="0">
                <a:solidFill>
                  <a:schemeClr val="tx2"/>
                </a:solidFill>
              </a:rPr>
              <a:t>   Affiliation rules become important when SBA is deciding whether a business’s affiliations preclude them from being considered “small.” Generally, affiliation exists when one business controls or has the power to control another or when a third party (or parties) controls or has the power to control both businesses. Please see this resource for more on these rules and how they can impact your business’s eligibility.</a:t>
            </a:r>
          </a:p>
          <a:p>
            <a:pPr algn="l">
              <a:buFontTx/>
              <a:buNone/>
            </a:pPr>
            <a:endParaRPr lang="en-US" altLang="en-US" sz="1700" b="1" dirty="0"/>
          </a:p>
          <a:p>
            <a:pPr algn="l">
              <a:buFontTx/>
              <a:buNone/>
            </a:pPr>
            <a:endParaRPr lang="en-US" altLang="en-US"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a:extLst>
              <a:ext uri="{FF2B5EF4-FFF2-40B4-BE49-F238E27FC236}">
                <a16:creationId xmlns:a16="http://schemas.microsoft.com/office/drawing/2014/main" id="{44283AF7-6413-454B-A42D-A1979CDF16C9}"/>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9296400" y="5829300"/>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27651" name="Title 3">
            <a:extLst>
              <a:ext uri="{FF2B5EF4-FFF2-40B4-BE49-F238E27FC236}">
                <a16:creationId xmlns:a16="http://schemas.microsoft.com/office/drawing/2014/main" id="{C64A78A0-2E3D-44F1-B29C-B90921E0D2EA}"/>
              </a:ext>
            </a:extLst>
          </p:cNvPr>
          <p:cNvSpPr>
            <a:spLocks noGrp="1" noChangeArrowheads="1"/>
          </p:cNvSpPr>
          <p:nvPr>
            <p:ph type="ctrTitle"/>
          </p:nvPr>
        </p:nvSpPr>
        <p:spPr>
          <a:xfrm>
            <a:off x="2209800" y="533400"/>
            <a:ext cx="7772400" cy="990600"/>
          </a:xfrm>
        </p:spPr>
        <p:txBody>
          <a:bodyPr>
            <a:normAutofit fontScale="90000"/>
          </a:bodyPr>
          <a:lstStyle/>
          <a:p>
            <a:r>
              <a:rPr lang="en-US" altLang="en-US" b="1" dirty="0">
                <a:solidFill>
                  <a:srgbClr val="FF0000"/>
                </a:solidFill>
              </a:rPr>
              <a:t>F</a:t>
            </a:r>
            <a:r>
              <a:rPr lang="en-US" altLang="en-US" dirty="0"/>
              <a:t>requently </a:t>
            </a:r>
            <a:r>
              <a:rPr lang="en-US" altLang="en-US" b="1" dirty="0">
                <a:solidFill>
                  <a:srgbClr val="FF0000"/>
                </a:solidFill>
              </a:rPr>
              <a:t>A</a:t>
            </a:r>
            <a:r>
              <a:rPr lang="en-US" altLang="en-US" dirty="0"/>
              <a:t>sked </a:t>
            </a:r>
            <a:r>
              <a:rPr lang="en-US" altLang="en-US" b="1" dirty="0">
                <a:solidFill>
                  <a:srgbClr val="FF0000"/>
                </a:solidFill>
              </a:rPr>
              <a:t>Q</a:t>
            </a:r>
            <a:r>
              <a:rPr lang="en-US" altLang="en-US" dirty="0"/>
              <a:t>uestions</a:t>
            </a:r>
          </a:p>
        </p:txBody>
      </p:sp>
      <p:sp>
        <p:nvSpPr>
          <p:cNvPr id="27652" name="Subtitle 4">
            <a:extLst>
              <a:ext uri="{FF2B5EF4-FFF2-40B4-BE49-F238E27FC236}">
                <a16:creationId xmlns:a16="http://schemas.microsoft.com/office/drawing/2014/main" id="{733D6533-5C2C-4B5A-A2C2-9AF2E324B432}"/>
              </a:ext>
            </a:extLst>
          </p:cNvPr>
          <p:cNvSpPr>
            <a:spLocks noGrp="1" noChangeArrowheads="1"/>
          </p:cNvSpPr>
          <p:nvPr>
            <p:ph type="subTitle" idx="1"/>
          </p:nvPr>
        </p:nvSpPr>
        <p:spPr>
          <a:xfrm>
            <a:off x="2209800" y="1600200"/>
            <a:ext cx="7772400" cy="4953000"/>
          </a:xfrm>
        </p:spPr>
        <p:txBody>
          <a:bodyPr/>
          <a:lstStyle/>
          <a:p>
            <a:pPr algn="l">
              <a:buFontTx/>
              <a:buNone/>
            </a:pPr>
            <a:r>
              <a:rPr lang="en-US" altLang="en-US" sz="1700" b="1" dirty="0"/>
              <a:t>Q: If I get an EIDL and/or an Emergency Economic Injury Grant, can I get a PPP loan?</a:t>
            </a:r>
          </a:p>
          <a:p>
            <a:pPr algn="l">
              <a:buFontTx/>
              <a:buNone/>
            </a:pPr>
            <a:r>
              <a:rPr lang="en-US" altLang="en-US" sz="1700" b="1" dirty="0"/>
              <a:t>Answer:</a:t>
            </a:r>
          </a:p>
          <a:p>
            <a:pPr algn="l">
              <a:buFontTx/>
              <a:buNone/>
            </a:pPr>
            <a:endParaRPr lang="en-US" altLang="en-US" sz="1700" b="1" dirty="0"/>
          </a:p>
          <a:p>
            <a:pPr algn="l">
              <a:buFontTx/>
              <a:buChar char="•"/>
            </a:pPr>
            <a:r>
              <a:rPr lang="en-US" altLang="en-US" sz="1700" b="1" dirty="0">
                <a:solidFill>
                  <a:schemeClr val="tx2"/>
                </a:solidFill>
              </a:rPr>
              <a:t>  Whether you’ve already received an EIDL unrelated to COVID-19 or you receive a COVID- 19 related EIDL and/or Emergency Grant between January 31, 2020 and June 30, 2020,</a:t>
            </a:r>
          </a:p>
          <a:p>
            <a:pPr algn="l">
              <a:buFontTx/>
              <a:buChar char="•"/>
            </a:pPr>
            <a:r>
              <a:rPr lang="en-US" altLang="en-US" sz="1700" b="1" dirty="0">
                <a:solidFill>
                  <a:schemeClr val="tx2"/>
                </a:solidFill>
              </a:rPr>
              <a:t>  You may also apply for PPP Loa. If you ultimately receive a PPP Loan or refinance an EIDL into a PPP loan, any advance amount received under the Emergency Economic Injury Grant Program would be subtracted from the amount forgiven in the PPP. However, you cannot use your EIDL for the same purpose as your PPP loan.</a:t>
            </a:r>
          </a:p>
          <a:p>
            <a:pPr algn="l">
              <a:buFontTx/>
              <a:buChar char="•"/>
            </a:pPr>
            <a:r>
              <a:rPr lang="en-US" altLang="en-US" sz="1700" b="1" dirty="0">
                <a:solidFill>
                  <a:schemeClr val="tx2"/>
                </a:solidFill>
              </a:rPr>
              <a:t>   For example, if you use your EIDL to cover payroll for certain workers in April, you cannot use PPP for payroll for those same workers in April, although you could use it for payroll in March or for different workers in April</a:t>
            </a:r>
          </a:p>
          <a:p>
            <a:pPr algn="l">
              <a:buFontTx/>
              <a:buNone/>
            </a:pPr>
            <a:endParaRPr lang="en-US" altLang="en-US" b="1" dirty="0">
              <a:solidFill>
                <a:schemeClr val="tx2"/>
              </a:solidFill>
            </a:endParaRPr>
          </a:p>
          <a:p>
            <a:pPr>
              <a:buFontTx/>
              <a:buNone/>
            </a:pPr>
            <a:endParaRPr lang="en-US" altLang="en-US"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a:extLst>
              <a:ext uri="{FF2B5EF4-FFF2-40B4-BE49-F238E27FC236}">
                <a16:creationId xmlns:a16="http://schemas.microsoft.com/office/drawing/2014/main" id="{F171F75C-D312-45A0-A9C4-BF404F393532}"/>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9652000" y="0"/>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28675" name="Title 3">
            <a:extLst>
              <a:ext uri="{FF2B5EF4-FFF2-40B4-BE49-F238E27FC236}">
                <a16:creationId xmlns:a16="http://schemas.microsoft.com/office/drawing/2014/main" id="{A4D70708-3A95-4229-AD2C-0004FF7AFD69}"/>
              </a:ext>
            </a:extLst>
          </p:cNvPr>
          <p:cNvSpPr>
            <a:spLocks noGrp="1" noChangeArrowheads="1"/>
          </p:cNvSpPr>
          <p:nvPr>
            <p:ph type="ctrTitle"/>
          </p:nvPr>
        </p:nvSpPr>
        <p:spPr>
          <a:xfrm>
            <a:off x="2209800" y="533400"/>
            <a:ext cx="7772400" cy="990600"/>
          </a:xfrm>
        </p:spPr>
        <p:txBody>
          <a:bodyPr>
            <a:normAutofit fontScale="90000"/>
          </a:bodyPr>
          <a:lstStyle/>
          <a:p>
            <a:r>
              <a:rPr lang="en-US" altLang="en-US" b="1" dirty="0">
                <a:solidFill>
                  <a:srgbClr val="FF0000"/>
                </a:solidFill>
              </a:rPr>
              <a:t>F</a:t>
            </a:r>
            <a:r>
              <a:rPr lang="en-US" altLang="en-US" dirty="0"/>
              <a:t>requently </a:t>
            </a:r>
            <a:r>
              <a:rPr lang="en-US" altLang="en-US" b="1" dirty="0">
                <a:solidFill>
                  <a:srgbClr val="FF0000"/>
                </a:solidFill>
              </a:rPr>
              <a:t>A</a:t>
            </a:r>
            <a:r>
              <a:rPr lang="en-US" altLang="en-US" dirty="0"/>
              <a:t>sked </a:t>
            </a:r>
            <a:r>
              <a:rPr lang="en-US" altLang="en-US" b="1" dirty="0">
                <a:solidFill>
                  <a:srgbClr val="FF0000"/>
                </a:solidFill>
              </a:rPr>
              <a:t>Q</a:t>
            </a:r>
            <a:r>
              <a:rPr lang="en-US" altLang="en-US" dirty="0"/>
              <a:t>uestions</a:t>
            </a:r>
          </a:p>
        </p:txBody>
      </p:sp>
      <p:sp>
        <p:nvSpPr>
          <p:cNvPr id="28676" name="Subtitle 4">
            <a:extLst>
              <a:ext uri="{FF2B5EF4-FFF2-40B4-BE49-F238E27FC236}">
                <a16:creationId xmlns:a16="http://schemas.microsoft.com/office/drawing/2014/main" id="{A5070CCD-64DA-4338-B2DC-7B2C2E800CD7}"/>
              </a:ext>
            </a:extLst>
          </p:cNvPr>
          <p:cNvSpPr>
            <a:spLocks noGrp="1" noChangeArrowheads="1"/>
          </p:cNvSpPr>
          <p:nvPr>
            <p:ph type="subTitle" idx="1"/>
          </p:nvPr>
        </p:nvSpPr>
        <p:spPr>
          <a:xfrm>
            <a:off x="2209800" y="1600200"/>
            <a:ext cx="7772400" cy="4953000"/>
          </a:xfrm>
        </p:spPr>
        <p:txBody>
          <a:bodyPr/>
          <a:lstStyle/>
          <a:p>
            <a:pPr marL="342900" indent="-342900" algn="l"/>
            <a:r>
              <a:rPr lang="en-US" altLang="en-US" sz="1800" b="1" dirty="0"/>
              <a:t>QUESTION: How is the loan size determined?</a:t>
            </a:r>
          </a:p>
          <a:p>
            <a:pPr marL="342900" indent="-342900" algn="l"/>
            <a:r>
              <a:rPr lang="en-US" altLang="en-US" sz="1800" b="1" dirty="0"/>
              <a:t>Answer:</a:t>
            </a:r>
          </a:p>
          <a:p>
            <a:pPr marL="342900" indent="-342900" algn="l">
              <a:buFontTx/>
              <a:buChar char="•"/>
            </a:pPr>
            <a:r>
              <a:rPr lang="en-US" altLang="en-US" sz="1600" b="1" dirty="0">
                <a:solidFill>
                  <a:schemeClr val="tx2"/>
                </a:solidFill>
              </a:rPr>
              <a:t>  </a:t>
            </a:r>
            <a:r>
              <a:rPr lang="en-US" altLang="en-US" sz="1600" b="1" dirty="0"/>
              <a:t>Depending on your business’s situation, the loan size will be calculated in different ways (see below). The maximum loan size is always $10 million.</a:t>
            </a:r>
          </a:p>
          <a:p>
            <a:pPr marL="342900" indent="-342900" algn="l">
              <a:buFontTx/>
              <a:buChar char="•"/>
            </a:pPr>
            <a:endParaRPr lang="en-US" altLang="en-US" sz="1600" b="1" dirty="0">
              <a:solidFill>
                <a:srgbClr val="0070C0"/>
              </a:solidFill>
            </a:endParaRPr>
          </a:p>
          <a:p>
            <a:pPr marL="342900" indent="-342900" algn="l"/>
            <a:endParaRPr lang="en-US" altLang="en-US" sz="1600" b="1" dirty="0">
              <a:solidFill>
                <a:srgbClr val="0070C0"/>
              </a:solidFill>
            </a:endParaRPr>
          </a:p>
          <a:p>
            <a:pPr marL="342900" indent="-342900" algn="l">
              <a:buFont typeface="Century Gothic" panose="020B0502020202020204" pitchFamily="34" charset="0"/>
              <a:buAutoNum type="arabicPeriod"/>
            </a:pPr>
            <a:r>
              <a:rPr lang="en-US" altLang="en-US" sz="1600" b="1" dirty="0"/>
              <a:t>              If you were in business February 15, 2019 – June 30, 2019: Your max loan is equal to 250 percent of your average monthly payroll costs during that time period. If your business employs seasonal workers, you can opt to choose March 1, 2019 as your time period start date.</a:t>
            </a:r>
          </a:p>
          <a:p>
            <a:pPr marL="342900" indent="-342900" algn="l">
              <a:buFont typeface="Century Gothic" panose="020B0502020202020204" pitchFamily="34" charset="0"/>
              <a:buAutoNum type="arabicPeriod"/>
            </a:pPr>
            <a:r>
              <a:rPr lang="en-US" altLang="en-US" sz="1600" b="1" dirty="0"/>
              <a:t>              If you were not in business between February 15, 2019 – June 30, 2019: Your max loan is equal to 250 percent of your average monthly payroll costs between January and February 29, 2020.</a:t>
            </a:r>
          </a:p>
          <a:p>
            <a:pPr marL="342900" indent="-342900" algn="l">
              <a:buFont typeface="Century Gothic" panose="020B0502020202020204" pitchFamily="34" charset="0"/>
              <a:buAutoNum type="arabicPeriod"/>
            </a:pPr>
            <a:r>
              <a:rPr lang="en-US" altLang="en-US" sz="1600" b="1" dirty="0"/>
              <a:t>              If you took out an Economic Injury Disaster Loan (EIDL) between February 15, 2020 and June 30, 2020 and you want to refinance that loan into a PPP loan, you would add the outstanding loan amount to the payroll sum.</a:t>
            </a:r>
          </a:p>
          <a:p>
            <a:pPr marL="342900" indent="-342900" algn="l"/>
            <a:endParaRPr lang="en-US" altLang="en-US" sz="1600" b="1" dirty="0">
              <a:solidFill>
                <a:schemeClr val="tx2"/>
              </a:solidFill>
            </a:endParaRPr>
          </a:p>
          <a:p>
            <a:pPr marL="342900" indent="-342900" algn="l"/>
            <a:endParaRPr lang="en-US" altLang="en-US" sz="1600" b="1" dirty="0">
              <a:solidFill>
                <a:schemeClr val="tx2"/>
              </a:solidFill>
            </a:endParaRPr>
          </a:p>
          <a:p>
            <a:pPr marL="342900" indent="-342900" algn="l"/>
            <a:endParaRPr lang="en-US" altLang="en-US" sz="1600" b="1" dirty="0">
              <a:solidFill>
                <a:schemeClr val="tx2"/>
              </a:solidFill>
            </a:endParaRPr>
          </a:p>
          <a:p>
            <a:pPr marL="342900" indent="-342900" algn="l"/>
            <a:endParaRPr lang="en-US" altLang="en-US" sz="1600" b="1" dirty="0">
              <a:solidFill>
                <a:schemeClr val="tx2"/>
              </a:solidFill>
            </a:endParaRPr>
          </a:p>
          <a:p>
            <a:pPr marL="342900" indent="-342900" algn="l"/>
            <a:endParaRPr lang="en-US" altLang="en-US" sz="1800" b="1" dirty="0"/>
          </a:p>
          <a:p>
            <a:pPr marL="342900" indent="-342900"/>
            <a:endParaRPr lang="en-US" altLang="en-US"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a:extLst>
              <a:ext uri="{FF2B5EF4-FFF2-40B4-BE49-F238E27FC236}">
                <a16:creationId xmlns:a16="http://schemas.microsoft.com/office/drawing/2014/main" id="{B6501AE0-B656-4C67-B9B4-A1D54DD41D8B}"/>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9204326" y="5761038"/>
            <a:ext cx="14636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29699" name="Title 3">
            <a:extLst>
              <a:ext uri="{FF2B5EF4-FFF2-40B4-BE49-F238E27FC236}">
                <a16:creationId xmlns:a16="http://schemas.microsoft.com/office/drawing/2014/main" id="{B2A5CD63-55E3-494F-9370-21C8A292ECEB}"/>
              </a:ext>
            </a:extLst>
          </p:cNvPr>
          <p:cNvSpPr>
            <a:spLocks noGrp="1" noChangeArrowheads="1"/>
          </p:cNvSpPr>
          <p:nvPr>
            <p:ph type="ctrTitle"/>
          </p:nvPr>
        </p:nvSpPr>
        <p:spPr>
          <a:xfrm>
            <a:off x="2209800" y="533400"/>
            <a:ext cx="7772400" cy="990600"/>
          </a:xfrm>
        </p:spPr>
        <p:txBody>
          <a:bodyPr>
            <a:normAutofit fontScale="90000"/>
          </a:bodyPr>
          <a:lstStyle/>
          <a:p>
            <a:r>
              <a:rPr lang="en-US" altLang="en-US" b="1" dirty="0">
                <a:solidFill>
                  <a:srgbClr val="FF0000"/>
                </a:solidFill>
              </a:rPr>
              <a:t>F</a:t>
            </a:r>
            <a:r>
              <a:rPr lang="en-US" altLang="en-US" dirty="0"/>
              <a:t>requently </a:t>
            </a:r>
            <a:r>
              <a:rPr lang="en-US" altLang="en-US" b="1" dirty="0">
                <a:solidFill>
                  <a:srgbClr val="FF0000"/>
                </a:solidFill>
              </a:rPr>
              <a:t>A</a:t>
            </a:r>
            <a:r>
              <a:rPr lang="en-US" altLang="en-US" dirty="0"/>
              <a:t>sked </a:t>
            </a:r>
            <a:r>
              <a:rPr lang="en-US" altLang="en-US" b="1" dirty="0">
                <a:solidFill>
                  <a:srgbClr val="FF0000"/>
                </a:solidFill>
              </a:rPr>
              <a:t>Q</a:t>
            </a:r>
            <a:r>
              <a:rPr lang="en-US" altLang="en-US" dirty="0"/>
              <a:t>uestions</a:t>
            </a:r>
          </a:p>
        </p:txBody>
      </p:sp>
      <p:sp>
        <p:nvSpPr>
          <p:cNvPr id="29700" name="Subtitle 4">
            <a:extLst>
              <a:ext uri="{FF2B5EF4-FFF2-40B4-BE49-F238E27FC236}">
                <a16:creationId xmlns:a16="http://schemas.microsoft.com/office/drawing/2014/main" id="{CC248DFC-3D1B-4EC0-A570-CC410E4D70F3}"/>
              </a:ext>
            </a:extLst>
          </p:cNvPr>
          <p:cNvSpPr>
            <a:spLocks noGrp="1" noChangeArrowheads="1"/>
          </p:cNvSpPr>
          <p:nvPr>
            <p:ph type="subTitle" idx="1"/>
          </p:nvPr>
        </p:nvSpPr>
        <p:spPr>
          <a:xfrm>
            <a:off x="2209800" y="1600200"/>
            <a:ext cx="7772400" cy="4953000"/>
          </a:xfrm>
        </p:spPr>
        <p:txBody>
          <a:bodyPr/>
          <a:lstStyle/>
          <a:p>
            <a:pPr algn="l">
              <a:buFontTx/>
              <a:buNone/>
            </a:pPr>
            <a:r>
              <a:rPr lang="en-US" altLang="en-US" sz="1600" b="1" dirty="0"/>
              <a:t>QUESTION: What are allowable uses of loan proceeds?</a:t>
            </a:r>
          </a:p>
          <a:p>
            <a:pPr algn="l">
              <a:buFontTx/>
              <a:buNone/>
            </a:pPr>
            <a:endParaRPr lang="en-US" altLang="en-US" sz="1600" b="1" dirty="0"/>
          </a:p>
          <a:p>
            <a:pPr algn="l">
              <a:buFontTx/>
              <a:buNone/>
            </a:pPr>
            <a:r>
              <a:rPr lang="en-US" altLang="en-US" sz="1600" b="1" dirty="0"/>
              <a:t>Answer:</a:t>
            </a:r>
          </a:p>
          <a:p>
            <a:pPr algn="l">
              <a:buFontTx/>
              <a:buNone/>
            </a:pPr>
            <a:endParaRPr lang="en-US" altLang="en-US" sz="1600" b="1" dirty="0"/>
          </a:p>
          <a:p>
            <a:pPr algn="l">
              <a:buFontTx/>
              <a:buChar char="•"/>
            </a:pPr>
            <a:r>
              <a:rPr lang="en-US" altLang="en-US" sz="1600" b="1" dirty="0">
                <a:solidFill>
                  <a:schemeClr val="tx2"/>
                </a:solidFill>
              </a:rPr>
              <a:t>   Payroll costs (as noted above)</a:t>
            </a:r>
          </a:p>
          <a:p>
            <a:pPr algn="l">
              <a:buFontTx/>
              <a:buChar char="•"/>
            </a:pPr>
            <a:r>
              <a:rPr lang="en-US" altLang="en-US" sz="1600" b="1" dirty="0">
                <a:solidFill>
                  <a:schemeClr val="tx2"/>
                </a:solidFill>
              </a:rPr>
              <a:t>   Costs related to the continuation of group health care benefits during periods of paid sick, medical, or family leave, and insurance premiums</a:t>
            </a:r>
          </a:p>
          <a:p>
            <a:pPr algn="l">
              <a:buFontTx/>
              <a:buChar char="•"/>
            </a:pPr>
            <a:r>
              <a:rPr lang="en-US" altLang="en-US" sz="1600" b="1" dirty="0">
                <a:solidFill>
                  <a:schemeClr val="tx2"/>
                </a:solidFill>
              </a:rPr>
              <a:t>   Employee salaries, commissions, or similar compensations (see exclusions above)</a:t>
            </a:r>
          </a:p>
          <a:p>
            <a:pPr algn="l">
              <a:buFontTx/>
              <a:buChar char="•"/>
            </a:pPr>
            <a:r>
              <a:rPr lang="en-US" altLang="en-US" sz="1600" b="1" dirty="0">
                <a:solidFill>
                  <a:schemeClr val="tx2"/>
                </a:solidFill>
              </a:rPr>
              <a:t>   Payments of interest on any mortgage obligation (which shall not include any prepayment of or payment of principal on a mortgage obligation)</a:t>
            </a:r>
          </a:p>
          <a:p>
            <a:pPr algn="l">
              <a:buFontTx/>
              <a:buChar char="•"/>
            </a:pPr>
            <a:r>
              <a:rPr lang="en-US" altLang="en-US" sz="1600" b="1" dirty="0">
                <a:solidFill>
                  <a:schemeClr val="tx2"/>
                </a:solidFill>
              </a:rPr>
              <a:t>   Rent (including rent under a lease agreement)</a:t>
            </a:r>
          </a:p>
          <a:p>
            <a:pPr algn="l">
              <a:buFontTx/>
              <a:buChar char="•"/>
            </a:pPr>
            <a:r>
              <a:rPr lang="en-US" altLang="en-US" sz="1600" b="1" dirty="0">
                <a:solidFill>
                  <a:schemeClr val="tx2"/>
                </a:solidFill>
              </a:rPr>
              <a:t>   Utilities</a:t>
            </a:r>
          </a:p>
          <a:p>
            <a:pPr algn="l">
              <a:buFontTx/>
              <a:buChar char="•"/>
            </a:pPr>
            <a:r>
              <a:rPr lang="en-US" altLang="en-US" sz="1600" dirty="0"/>
              <a:t>   </a:t>
            </a:r>
            <a:r>
              <a:rPr lang="en-US" altLang="en-US" sz="1600" b="1" dirty="0">
                <a:solidFill>
                  <a:schemeClr val="tx2"/>
                </a:solidFill>
              </a:rPr>
              <a:t>Interest on any other debt obligations that were incurred before the covered period.</a:t>
            </a:r>
          </a:p>
          <a:p>
            <a:pPr algn="l">
              <a:buFontTx/>
              <a:buNone/>
            </a:pPr>
            <a:endParaRPr lang="en-US" altLang="en-US" sz="1600" b="1" dirty="0">
              <a:solidFill>
                <a:schemeClr val="tx2"/>
              </a:solidFill>
            </a:endParaRPr>
          </a:p>
          <a:p>
            <a:pPr algn="l">
              <a:buFontTx/>
              <a:buNone/>
            </a:pPr>
            <a:endParaRPr lang="en-US" altLang="en-US" sz="1600" b="1" dirty="0">
              <a:solidFill>
                <a:schemeClr val="tx2"/>
              </a:solidFill>
            </a:endParaRPr>
          </a:p>
          <a:p>
            <a:pPr algn="l">
              <a:buFontTx/>
              <a:buNone/>
            </a:pPr>
            <a:endParaRPr lang="en-US" altLang="en-US" sz="1600" b="1" dirty="0">
              <a:solidFill>
                <a:schemeClr val="tx2"/>
              </a:solidFill>
            </a:endParaRPr>
          </a:p>
          <a:p>
            <a:pPr algn="l">
              <a:buFontTx/>
              <a:buNone/>
            </a:pPr>
            <a:endParaRPr lang="en-US" altLang="en-US" sz="1600" b="1" dirty="0">
              <a:solidFill>
                <a:schemeClr val="tx2"/>
              </a:solidFill>
            </a:endParaRPr>
          </a:p>
          <a:p>
            <a:pPr algn="l">
              <a:buFontTx/>
              <a:buNone/>
            </a:pPr>
            <a:endParaRPr lang="en-US" altLang="en-US" sz="1600" b="1" dirty="0">
              <a:solidFill>
                <a:schemeClr val="tx2"/>
              </a:solidFill>
            </a:endParaRPr>
          </a:p>
          <a:p>
            <a:pPr algn="l">
              <a:buFontTx/>
              <a:buNone/>
            </a:pPr>
            <a:endParaRPr lang="en-US" altLang="en-US" sz="1600" b="1" dirty="0"/>
          </a:p>
          <a:p>
            <a:pPr>
              <a:buFontTx/>
              <a:buNone/>
            </a:pPr>
            <a:endParaRPr lang="en-US" altLang="en-US"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a:extLst>
              <a:ext uri="{FF2B5EF4-FFF2-40B4-BE49-F238E27FC236}">
                <a16:creationId xmlns:a16="http://schemas.microsoft.com/office/drawing/2014/main" id="{840AFDE1-16D6-4E12-AF99-EDB1E09A49D6}"/>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9204326" y="4114801"/>
            <a:ext cx="14636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30723" name="Title 3">
            <a:extLst>
              <a:ext uri="{FF2B5EF4-FFF2-40B4-BE49-F238E27FC236}">
                <a16:creationId xmlns:a16="http://schemas.microsoft.com/office/drawing/2014/main" id="{3BC3FB93-983C-4BE2-95F6-CDA16519EABB}"/>
              </a:ext>
            </a:extLst>
          </p:cNvPr>
          <p:cNvSpPr>
            <a:spLocks noGrp="1" noChangeArrowheads="1"/>
          </p:cNvSpPr>
          <p:nvPr>
            <p:ph type="ctrTitle"/>
          </p:nvPr>
        </p:nvSpPr>
        <p:spPr>
          <a:xfrm>
            <a:off x="2209800" y="533400"/>
            <a:ext cx="7772400" cy="990600"/>
          </a:xfrm>
        </p:spPr>
        <p:txBody>
          <a:bodyPr>
            <a:normAutofit fontScale="90000"/>
          </a:bodyPr>
          <a:lstStyle/>
          <a:p>
            <a:r>
              <a:rPr lang="en-US" altLang="en-US" b="1">
                <a:solidFill>
                  <a:srgbClr val="FF0000"/>
                </a:solidFill>
              </a:rPr>
              <a:t>F</a:t>
            </a:r>
            <a:r>
              <a:rPr lang="en-US" altLang="en-US"/>
              <a:t>requently </a:t>
            </a:r>
            <a:r>
              <a:rPr lang="en-US" altLang="en-US" b="1">
                <a:solidFill>
                  <a:srgbClr val="FF0000"/>
                </a:solidFill>
              </a:rPr>
              <a:t>A</a:t>
            </a:r>
            <a:r>
              <a:rPr lang="en-US" altLang="en-US"/>
              <a:t>sked </a:t>
            </a:r>
            <a:r>
              <a:rPr lang="en-US" altLang="en-US" b="1">
                <a:solidFill>
                  <a:srgbClr val="FF0000"/>
                </a:solidFill>
              </a:rPr>
              <a:t>Q</a:t>
            </a:r>
            <a:r>
              <a:rPr lang="en-US" altLang="en-US"/>
              <a:t>uestions</a:t>
            </a:r>
          </a:p>
        </p:txBody>
      </p:sp>
      <p:sp>
        <p:nvSpPr>
          <p:cNvPr id="30724" name="Subtitle 4">
            <a:extLst>
              <a:ext uri="{FF2B5EF4-FFF2-40B4-BE49-F238E27FC236}">
                <a16:creationId xmlns:a16="http://schemas.microsoft.com/office/drawing/2014/main" id="{E319B80B-ED6B-45C0-A21A-110DAF689948}"/>
              </a:ext>
            </a:extLst>
          </p:cNvPr>
          <p:cNvSpPr>
            <a:spLocks noGrp="1" noChangeArrowheads="1"/>
          </p:cNvSpPr>
          <p:nvPr>
            <p:ph type="subTitle" idx="1"/>
          </p:nvPr>
        </p:nvSpPr>
        <p:spPr>
          <a:xfrm>
            <a:off x="2209800" y="1600200"/>
            <a:ext cx="7772400" cy="4953000"/>
          </a:xfrm>
        </p:spPr>
        <p:txBody>
          <a:bodyPr/>
          <a:lstStyle/>
          <a:p>
            <a:pPr algn="l">
              <a:buFontTx/>
              <a:buNone/>
            </a:pPr>
            <a:r>
              <a:rPr lang="en-US" altLang="en-US" sz="1800" b="1" dirty="0"/>
              <a:t>Q: How is the forgiveness amount calculated?</a:t>
            </a:r>
          </a:p>
          <a:p>
            <a:pPr algn="l">
              <a:buFontTx/>
              <a:buNone/>
            </a:pPr>
            <a:r>
              <a:rPr lang="en-US" altLang="en-US" sz="1800" b="1" dirty="0"/>
              <a:t>Answer:</a:t>
            </a:r>
          </a:p>
          <a:p>
            <a:pPr algn="l">
              <a:buFontTx/>
              <a:buChar char="•"/>
            </a:pPr>
            <a:r>
              <a:rPr lang="en-US" altLang="en-US" sz="1800" dirty="0"/>
              <a:t>    </a:t>
            </a:r>
            <a:r>
              <a:rPr lang="en-US" altLang="en-US" sz="1600" b="1" dirty="0">
                <a:solidFill>
                  <a:schemeClr val="tx2"/>
                </a:solidFill>
              </a:rPr>
              <a:t>Forgiveness on a covered loan is equal to the sum of the following payroll costs incurred during the covered 8 week period compared to the previous year or time period, proportionate to maintaining employees and wages (excluding compensation over $100,000):</a:t>
            </a:r>
          </a:p>
          <a:p>
            <a:pPr algn="l">
              <a:buFontTx/>
              <a:buNone/>
            </a:pPr>
            <a:r>
              <a:rPr lang="en-US" altLang="en-US" sz="1600" b="1" dirty="0">
                <a:solidFill>
                  <a:schemeClr val="tx2"/>
                </a:solidFill>
              </a:rPr>
              <a:t>•   Payroll costs plus any payment of interest on any covered mortgage obligation (not including any prepayment or payment of principal on a covered mortgage obligation) plus any payment on any covered rent obligation plus and any covered utility payment</a:t>
            </a:r>
          </a:p>
          <a:p>
            <a:pPr algn="l">
              <a:buFontTx/>
              <a:buNone/>
            </a:pPr>
            <a:endParaRPr lang="en-US" altLang="en-US" sz="1600" b="1" dirty="0">
              <a:solidFill>
                <a:schemeClr val="tx2"/>
              </a:solidFill>
            </a:endParaRPr>
          </a:p>
          <a:p>
            <a:pPr algn="l">
              <a:buFontTx/>
              <a:buNone/>
            </a:pPr>
            <a:r>
              <a:rPr lang="en-US" altLang="en-US" sz="1800" b="1" dirty="0"/>
              <a:t>QUESTION: Can I get more than one PPP loan?</a:t>
            </a:r>
          </a:p>
          <a:p>
            <a:pPr algn="l">
              <a:buFontTx/>
              <a:buNone/>
            </a:pPr>
            <a:endParaRPr lang="en-US" altLang="en-US" sz="1800" b="1" dirty="0"/>
          </a:p>
          <a:p>
            <a:pPr algn="l">
              <a:buFontTx/>
              <a:buChar char="•"/>
            </a:pPr>
            <a:r>
              <a:rPr lang="en-US" altLang="en-US" sz="1800" b="1" dirty="0">
                <a:solidFill>
                  <a:schemeClr val="tx2"/>
                </a:solidFill>
              </a:rPr>
              <a:t>  No, an entity is limited to one PPP loan. Each loan will be registered under a Taxpayer Identification Number at SBA to prevent multiple loans to the same entity.</a:t>
            </a:r>
          </a:p>
          <a:p>
            <a:pPr algn="l">
              <a:buFontTx/>
              <a:buNone/>
            </a:pPr>
            <a:endParaRPr lang="en-US" altLang="en-US" sz="1800" b="1" dirty="0"/>
          </a:p>
          <a:p>
            <a:pPr algn="l">
              <a:buFontTx/>
              <a:buNone/>
            </a:pPr>
            <a:endParaRPr lang="en-US" altLang="en-US" sz="1800" b="1" dirty="0"/>
          </a:p>
          <a:p>
            <a:pPr>
              <a:buFontTx/>
              <a:buNone/>
            </a:pPr>
            <a:endParaRPr lang="en-US" altLang="en-US"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a:extLst>
              <a:ext uri="{FF2B5EF4-FFF2-40B4-BE49-F238E27FC236}">
                <a16:creationId xmlns:a16="http://schemas.microsoft.com/office/drawing/2014/main" id="{4CD04050-DFA6-415C-8108-2F333D272105}"/>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9204326" y="5761038"/>
            <a:ext cx="14636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31747" name="Title 3">
            <a:extLst>
              <a:ext uri="{FF2B5EF4-FFF2-40B4-BE49-F238E27FC236}">
                <a16:creationId xmlns:a16="http://schemas.microsoft.com/office/drawing/2014/main" id="{DB28342F-B89E-4CB9-8F97-6A078BDC262F}"/>
              </a:ext>
            </a:extLst>
          </p:cNvPr>
          <p:cNvSpPr>
            <a:spLocks noGrp="1" noChangeArrowheads="1"/>
          </p:cNvSpPr>
          <p:nvPr>
            <p:ph type="ctrTitle"/>
          </p:nvPr>
        </p:nvSpPr>
        <p:spPr>
          <a:xfrm>
            <a:off x="2209800" y="533400"/>
            <a:ext cx="7772400" cy="990600"/>
          </a:xfrm>
        </p:spPr>
        <p:txBody>
          <a:bodyPr>
            <a:normAutofit fontScale="90000"/>
          </a:bodyPr>
          <a:lstStyle/>
          <a:p>
            <a:r>
              <a:rPr lang="en-US" altLang="en-US" b="1">
                <a:solidFill>
                  <a:srgbClr val="FF0000"/>
                </a:solidFill>
              </a:rPr>
              <a:t>F</a:t>
            </a:r>
            <a:r>
              <a:rPr lang="en-US" altLang="en-US"/>
              <a:t>requently </a:t>
            </a:r>
            <a:r>
              <a:rPr lang="en-US" altLang="en-US" b="1">
                <a:solidFill>
                  <a:srgbClr val="FF0000"/>
                </a:solidFill>
              </a:rPr>
              <a:t>A</a:t>
            </a:r>
            <a:r>
              <a:rPr lang="en-US" altLang="en-US"/>
              <a:t>sked </a:t>
            </a:r>
            <a:r>
              <a:rPr lang="en-US" altLang="en-US" b="1">
                <a:solidFill>
                  <a:srgbClr val="FF0000"/>
                </a:solidFill>
              </a:rPr>
              <a:t>Q</a:t>
            </a:r>
            <a:r>
              <a:rPr lang="en-US" altLang="en-US"/>
              <a:t>uestions</a:t>
            </a:r>
          </a:p>
        </p:txBody>
      </p:sp>
      <p:sp>
        <p:nvSpPr>
          <p:cNvPr id="31748" name="Subtitle 4">
            <a:extLst>
              <a:ext uri="{FF2B5EF4-FFF2-40B4-BE49-F238E27FC236}">
                <a16:creationId xmlns:a16="http://schemas.microsoft.com/office/drawing/2014/main" id="{50C42D90-27A1-4D0E-B2FF-371A398E5FA0}"/>
              </a:ext>
            </a:extLst>
          </p:cNvPr>
          <p:cNvSpPr>
            <a:spLocks noGrp="1" noChangeArrowheads="1"/>
          </p:cNvSpPr>
          <p:nvPr>
            <p:ph type="subTitle" idx="1"/>
          </p:nvPr>
        </p:nvSpPr>
        <p:spPr>
          <a:xfrm>
            <a:off x="2209800" y="1600200"/>
            <a:ext cx="7772400" cy="4953000"/>
          </a:xfrm>
        </p:spPr>
        <p:txBody>
          <a:bodyPr/>
          <a:lstStyle/>
          <a:p>
            <a:pPr marL="342900" indent="-342900" algn="l"/>
            <a:r>
              <a:rPr lang="en-US" altLang="en-US" sz="1800" b="1" dirty="0"/>
              <a:t>Q: How do I get forgiveness on my PPP loan?</a:t>
            </a:r>
          </a:p>
          <a:p>
            <a:pPr marL="342900" indent="-342900" algn="l"/>
            <a:r>
              <a:rPr lang="en-US" altLang="en-US" sz="1800" b="1" dirty="0"/>
              <a:t>Answer:</a:t>
            </a:r>
          </a:p>
          <a:p>
            <a:pPr marL="342900" indent="-342900" algn="l"/>
            <a:endParaRPr lang="en-US" altLang="en-US" sz="1800" b="1" dirty="0"/>
          </a:p>
          <a:p>
            <a:pPr marL="342900" indent="-342900" algn="l">
              <a:buFontTx/>
              <a:buChar char="•"/>
            </a:pPr>
            <a:r>
              <a:rPr lang="en-US" altLang="en-US" sz="1800" b="1" dirty="0">
                <a:solidFill>
                  <a:schemeClr val="tx2"/>
                </a:solidFill>
              </a:rPr>
              <a:t>  You must apply through your lender for forgiveness on your loan. In this application, You must include:</a:t>
            </a:r>
          </a:p>
          <a:p>
            <a:pPr marL="342900" indent="-342900" algn="l">
              <a:buFontTx/>
              <a:buChar char="•"/>
            </a:pPr>
            <a:endParaRPr lang="en-US" altLang="en-US" sz="1800" b="1" dirty="0">
              <a:solidFill>
                <a:schemeClr val="tx2"/>
              </a:solidFill>
            </a:endParaRPr>
          </a:p>
          <a:p>
            <a:pPr marL="342900" indent="-342900" algn="l">
              <a:buFont typeface="Century Gothic" panose="020B0502020202020204" pitchFamily="34" charset="0"/>
              <a:buAutoNum type="arabicPeriod"/>
            </a:pPr>
            <a:r>
              <a:rPr lang="en-US" altLang="en-US" sz="1600" b="1" dirty="0">
                <a:solidFill>
                  <a:schemeClr val="tx2"/>
                </a:solidFill>
              </a:rPr>
              <a:t>    Documentation verifying the number of employees on payroll and pay rates, including IRS payroll tax filings and State income, payroll and unemployment insurance filings.</a:t>
            </a:r>
          </a:p>
          <a:p>
            <a:pPr marL="342900" indent="-342900" algn="l">
              <a:buFont typeface="Century Gothic" panose="020B0502020202020204" pitchFamily="34" charset="0"/>
              <a:buAutoNum type="arabicPeriod"/>
            </a:pPr>
            <a:r>
              <a:rPr lang="en-US" altLang="en-US" sz="1600" b="1" dirty="0">
                <a:solidFill>
                  <a:schemeClr val="tx2"/>
                </a:solidFill>
              </a:rPr>
              <a:t>Documentation verifying payments on covered mortgage obligations, lease obligations, and utilities.</a:t>
            </a:r>
          </a:p>
          <a:p>
            <a:pPr marL="342900" indent="-342900" algn="l">
              <a:buFont typeface="Century Gothic" panose="020B0502020202020204" pitchFamily="34" charset="0"/>
              <a:buAutoNum type="arabicPeriod"/>
            </a:pPr>
            <a:r>
              <a:rPr lang="en-US" altLang="en-US" sz="1600" b="1" dirty="0">
                <a:solidFill>
                  <a:schemeClr val="tx2"/>
                </a:solidFill>
              </a:rPr>
              <a:t>Certification from a representative of your business or organization that is</a:t>
            </a:r>
          </a:p>
          <a:p>
            <a:pPr marL="342900" indent="-342900" algn="l"/>
            <a:r>
              <a:rPr lang="en-US" altLang="en-US" sz="1600" b="1" dirty="0">
                <a:solidFill>
                  <a:schemeClr val="tx2"/>
                </a:solidFill>
              </a:rPr>
              <a:t>authorized to certify that the documentation provided is true and that the amount that is being forgiven was used in accordance with the program’s guidelines for use.</a:t>
            </a:r>
          </a:p>
          <a:p>
            <a:pPr marL="342900" indent="-342900" algn="l"/>
            <a:endParaRPr lang="en-US" altLang="en-US" sz="1600" b="1" dirty="0">
              <a:solidFill>
                <a:schemeClr val="tx2"/>
              </a:solidFill>
            </a:endParaRPr>
          </a:p>
          <a:p>
            <a:pPr marL="342900" indent="-342900" algn="l"/>
            <a:endParaRPr lang="en-US" altLang="en-US" sz="1600" b="1" dirty="0">
              <a:solidFill>
                <a:schemeClr val="tx2"/>
              </a:solidFill>
            </a:endParaRPr>
          </a:p>
          <a:p>
            <a:pPr marL="342900" indent="-342900" algn="l"/>
            <a:endParaRPr lang="en-US" altLang="en-US" sz="1800" b="1" dirty="0">
              <a:solidFill>
                <a:schemeClr val="tx2"/>
              </a:solidFill>
            </a:endParaRPr>
          </a:p>
          <a:p>
            <a:pPr marL="342900" indent="-342900" algn="l"/>
            <a:endParaRPr lang="en-US" altLang="en-US" sz="1800" b="1" dirty="0"/>
          </a:p>
          <a:p>
            <a:pPr marL="342900" indent="-342900" algn="l"/>
            <a:endParaRPr lang="en-US" altLang="en-US" sz="1800" b="1" dirty="0"/>
          </a:p>
          <a:p>
            <a:pPr marL="342900" indent="-342900"/>
            <a:endParaRPr lang="en-US"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E47C-B7E8-4AC9-AEDB-2DEB1E9CE70F}"/>
              </a:ext>
            </a:extLst>
          </p:cNvPr>
          <p:cNvSpPr>
            <a:spLocks noGrp="1"/>
          </p:cNvSpPr>
          <p:nvPr>
            <p:ph type="title"/>
          </p:nvPr>
        </p:nvSpPr>
        <p:spPr/>
        <p:txBody>
          <a:bodyPr>
            <a:normAutofit/>
          </a:bodyPr>
          <a:lstStyle/>
          <a:p>
            <a:br>
              <a:rPr lang="en-US" b="1" dirty="0"/>
            </a:br>
            <a:endParaRPr lang="en-US" b="1" dirty="0"/>
          </a:p>
        </p:txBody>
      </p:sp>
      <p:pic>
        <p:nvPicPr>
          <p:cNvPr id="8" name="Picture 7" descr="A picture containing table, food&#10;&#10;Description automatically generated">
            <a:extLst>
              <a:ext uri="{FF2B5EF4-FFF2-40B4-BE49-F238E27FC236}">
                <a16:creationId xmlns:a16="http://schemas.microsoft.com/office/drawing/2014/main" id="{328E8800-4439-4DB6-9C07-4C26F1360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1" y="207309"/>
            <a:ext cx="1743075" cy="1372932"/>
          </a:xfrm>
          <a:prstGeom prst="rect">
            <a:avLst/>
          </a:prstGeom>
        </p:spPr>
      </p:pic>
      <p:pic>
        <p:nvPicPr>
          <p:cNvPr id="9" name="Content Placeholder 8" descr="A screenshot of a social media post&#10;&#10;Description automatically generated">
            <a:extLst>
              <a:ext uri="{FF2B5EF4-FFF2-40B4-BE49-F238E27FC236}">
                <a16:creationId xmlns:a16="http://schemas.microsoft.com/office/drawing/2014/main" id="{D9E5A4A0-F82D-447E-9801-424F8F9914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5874" y="1738061"/>
            <a:ext cx="9191625" cy="4995361"/>
          </a:xfrm>
        </p:spPr>
      </p:pic>
      <p:sp>
        <p:nvSpPr>
          <p:cNvPr id="10" name="TextBox 9">
            <a:extLst>
              <a:ext uri="{FF2B5EF4-FFF2-40B4-BE49-F238E27FC236}">
                <a16:creationId xmlns:a16="http://schemas.microsoft.com/office/drawing/2014/main" id="{C7EBEE2D-7EAF-42BE-A3A9-66A4522FD005}"/>
              </a:ext>
            </a:extLst>
          </p:cNvPr>
          <p:cNvSpPr txBox="1"/>
          <p:nvPr/>
        </p:nvSpPr>
        <p:spPr>
          <a:xfrm>
            <a:off x="3638550" y="942975"/>
            <a:ext cx="4829175" cy="369332"/>
          </a:xfrm>
          <a:prstGeom prst="rect">
            <a:avLst/>
          </a:prstGeom>
          <a:noFill/>
        </p:spPr>
        <p:txBody>
          <a:bodyPr wrap="square" rtlCol="0">
            <a:spAutoFit/>
          </a:bodyPr>
          <a:lstStyle/>
          <a:p>
            <a:pPr algn="ctr"/>
            <a:r>
              <a:rPr lang="en-US" b="1" dirty="0"/>
              <a:t>Upcoming Events:</a:t>
            </a:r>
          </a:p>
        </p:txBody>
      </p:sp>
    </p:spTree>
    <p:extLst>
      <p:ext uri="{BB962C8B-B14F-4D97-AF65-F5344CB8AC3E}">
        <p14:creationId xmlns:p14="http://schemas.microsoft.com/office/powerpoint/2010/main" val="2731991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a:extLst>
              <a:ext uri="{FF2B5EF4-FFF2-40B4-BE49-F238E27FC236}">
                <a16:creationId xmlns:a16="http://schemas.microsoft.com/office/drawing/2014/main" id="{1D7D2C72-A96B-44A5-AD26-436DEB485842}"/>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9204326" y="5761038"/>
            <a:ext cx="14636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32771" name="Title 3">
            <a:extLst>
              <a:ext uri="{FF2B5EF4-FFF2-40B4-BE49-F238E27FC236}">
                <a16:creationId xmlns:a16="http://schemas.microsoft.com/office/drawing/2014/main" id="{83433F8E-AC88-4FE4-B81C-7BCAD2EB66E5}"/>
              </a:ext>
            </a:extLst>
          </p:cNvPr>
          <p:cNvSpPr>
            <a:spLocks noGrp="1" noChangeArrowheads="1"/>
          </p:cNvSpPr>
          <p:nvPr>
            <p:ph type="ctrTitle"/>
          </p:nvPr>
        </p:nvSpPr>
        <p:spPr>
          <a:xfrm>
            <a:off x="2209800" y="533400"/>
            <a:ext cx="7772400" cy="990600"/>
          </a:xfrm>
        </p:spPr>
        <p:txBody>
          <a:bodyPr>
            <a:normAutofit fontScale="90000"/>
          </a:bodyPr>
          <a:lstStyle/>
          <a:p>
            <a:r>
              <a:rPr lang="en-US" altLang="en-US" b="1">
                <a:solidFill>
                  <a:srgbClr val="FF0000"/>
                </a:solidFill>
              </a:rPr>
              <a:t>F</a:t>
            </a:r>
            <a:r>
              <a:rPr lang="en-US" altLang="en-US"/>
              <a:t>requently </a:t>
            </a:r>
            <a:r>
              <a:rPr lang="en-US" altLang="en-US" b="1">
                <a:solidFill>
                  <a:srgbClr val="FF0000"/>
                </a:solidFill>
              </a:rPr>
              <a:t>A</a:t>
            </a:r>
            <a:r>
              <a:rPr lang="en-US" altLang="en-US"/>
              <a:t>sked </a:t>
            </a:r>
            <a:r>
              <a:rPr lang="en-US" altLang="en-US" b="1">
                <a:solidFill>
                  <a:srgbClr val="FF0000"/>
                </a:solidFill>
              </a:rPr>
              <a:t>Q</a:t>
            </a:r>
            <a:r>
              <a:rPr lang="en-US" altLang="en-US"/>
              <a:t>uestions</a:t>
            </a:r>
          </a:p>
        </p:txBody>
      </p:sp>
      <p:sp>
        <p:nvSpPr>
          <p:cNvPr id="32772" name="Subtitle 4">
            <a:extLst>
              <a:ext uri="{FF2B5EF4-FFF2-40B4-BE49-F238E27FC236}">
                <a16:creationId xmlns:a16="http://schemas.microsoft.com/office/drawing/2014/main" id="{7237EEA3-5C2E-45C9-9857-DD653A2AA428}"/>
              </a:ext>
            </a:extLst>
          </p:cNvPr>
          <p:cNvSpPr>
            <a:spLocks noGrp="1" noChangeArrowheads="1"/>
          </p:cNvSpPr>
          <p:nvPr>
            <p:ph type="subTitle" idx="1"/>
          </p:nvPr>
        </p:nvSpPr>
        <p:spPr>
          <a:xfrm>
            <a:off x="2209800" y="1600200"/>
            <a:ext cx="7772400" cy="4953000"/>
          </a:xfrm>
        </p:spPr>
        <p:txBody>
          <a:bodyPr/>
          <a:lstStyle/>
          <a:p>
            <a:pPr algn="l">
              <a:buFontTx/>
              <a:buNone/>
            </a:pPr>
            <a:r>
              <a:rPr lang="en-US" altLang="en-US" sz="1800" b="1" dirty="0"/>
              <a:t>Q: Where should I go to get a PPP loan from?</a:t>
            </a:r>
          </a:p>
          <a:p>
            <a:pPr algn="l">
              <a:buFontTx/>
              <a:buNone/>
            </a:pPr>
            <a:r>
              <a:rPr lang="en-US" altLang="en-US" sz="1800" b="1" dirty="0"/>
              <a:t>Answer:</a:t>
            </a:r>
          </a:p>
          <a:p>
            <a:pPr algn="l">
              <a:buFontTx/>
              <a:buChar char="•"/>
            </a:pPr>
            <a:r>
              <a:rPr lang="en-US" altLang="en-US" sz="1800" b="1" dirty="0">
                <a:solidFill>
                  <a:schemeClr val="tx2"/>
                </a:solidFill>
              </a:rPr>
              <a:t>      All current SBA 7(a) lenders (see more about 7(a) here) are eligible lenders for PPP. The Department of Treasury will also be in charge of authorizing new lenders, including non-bank lenders, to help meet the needs of small business owners.</a:t>
            </a:r>
          </a:p>
          <a:p>
            <a:pPr algn="l">
              <a:buFontTx/>
              <a:buChar char="•"/>
            </a:pPr>
            <a:endParaRPr lang="en-US" altLang="en-US" sz="1800" b="1" dirty="0">
              <a:solidFill>
                <a:schemeClr val="tx2"/>
              </a:solidFill>
            </a:endParaRPr>
          </a:p>
          <a:p>
            <a:pPr algn="l">
              <a:buFontTx/>
              <a:buNone/>
            </a:pPr>
            <a:r>
              <a:rPr lang="en-US" altLang="en-US" sz="1800" b="1" dirty="0"/>
              <a:t>Q:Who is eligible for an Emergency Economic Injury Grant?</a:t>
            </a:r>
          </a:p>
          <a:p>
            <a:pPr algn="l">
              <a:buFontTx/>
              <a:buNone/>
            </a:pPr>
            <a:r>
              <a:rPr lang="en-US" altLang="en-US" sz="1800" b="1" dirty="0"/>
              <a:t>Answer:</a:t>
            </a:r>
          </a:p>
          <a:p>
            <a:pPr algn="l">
              <a:buFontTx/>
              <a:buNone/>
            </a:pPr>
            <a:endParaRPr lang="en-US" altLang="en-US" sz="1800" b="1" dirty="0"/>
          </a:p>
          <a:p>
            <a:pPr algn="l">
              <a:buFontTx/>
              <a:buChar char="•"/>
            </a:pPr>
            <a:r>
              <a:rPr lang="en-US" altLang="en-US" sz="1800" b="1" dirty="0">
                <a:solidFill>
                  <a:schemeClr val="tx2"/>
                </a:solidFill>
              </a:rPr>
              <a:t>     Those eligible for an EIDL and who have been in operation since January 31, 2020, when the public health crisis was announced.</a:t>
            </a:r>
          </a:p>
          <a:p>
            <a:pPr algn="l">
              <a:buFontTx/>
              <a:buNone/>
            </a:pPr>
            <a:endParaRPr lang="en-US" altLang="en-US" sz="1800" b="1" dirty="0"/>
          </a:p>
          <a:p>
            <a:pPr algn="l">
              <a:buFontTx/>
              <a:buNone/>
            </a:pPr>
            <a:endParaRPr lang="en-US" altLang="en-US" sz="1800" b="1" dirty="0">
              <a:solidFill>
                <a:schemeClr val="tx2"/>
              </a:solidFill>
            </a:endParaRPr>
          </a:p>
          <a:p>
            <a:pPr algn="l">
              <a:buFontTx/>
              <a:buNone/>
            </a:pPr>
            <a:endParaRPr lang="en-US" altLang="en-US" sz="1800" b="1" dirty="0"/>
          </a:p>
          <a:p>
            <a:pPr>
              <a:buFontTx/>
              <a:buNone/>
            </a:pPr>
            <a:endParaRPr lang="en-US" altLang="en-US"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A1707609-7A0E-4EF2-B497-AC5AF2965C96}"/>
              </a:ext>
            </a:extLst>
          </p:cNvPr>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9204326" y="1"/>
            <a:ext cx="14636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33795" name="Title 3">
            <a:extLst>
              <a:ext uri="{FF2B5EF4-FFF2-40B4-BE49-F238E27FC236}">
                <a16:creationId xmlns:a16="http://schemas.microsoft.com/office/drawing/2014/main" id="{EF76E48F-C452-41B1-94D0-78C41FE5948F}"/>
              </a:ext>
            </a:extLst>
          </p:cNvPr>
          <p:cNvSpPr>
            <a:spLocks noGrp="1" noChangeArrowheads="1"/>
          </p:cNvSpPr>
          <p:nvPr>
            <p:ph type="ctrTitle"/>
          </p:nvPr>
        </p:nvSpPr>
        <p:spPr>
          <a:xfrm>
            <a:off x="2209800" y="533400"/>
            <a:ext cx="7772400" cy="990600"/>
          </a:xfrm>
        </p:spPr>
        <p:txBody>
          <a:bodyPr/>
          <a:lstStyle/>
          <a:p>
            <a:r>
              <a:rPr lang="en-US" altLang="en-US" b="1" dirty="0">
                <a:solidFill>
                  <a:srgbClr val="C00000"/>
                </a:solidFill>
              </a:rPr>
              <a:t>Contact Information</a:t>
            </a:r>
            <a:endParaRPr lang="en-US" altLang="en-US" dirty="0">
              <a:solidFill>
                <a:srgbClr val="C00000"/>
              </a:solidFill>
            </a:endParaRPr>
          </a:p>
        </p:txBody>
      </p:sp>
      <p:sp>
        <p:nvSpPr>
          <p:cNvPr id="33796" name="Subtitle 4">
            <a:extLst>
              <a:ext uri="{FF2B5EF4-FFF2-40B4-BE49-F238E27FC236}">
                <a16:creationId xmlns:a16="http://schemas.microsoft.com/office/drawing/2014/main" id="{F851CE80-64AB-4E9F-A4D2-3CD0875B027B}"/>
              </a:ext>
            </a:extLst>
          </p:cNvPr>
          <p:cNvSpPr>
            <a:spLocks noGrp="1" noChangeArrowheads="1"/>
          </p:cNvSpPr>
          <p:nvPr>
            <p:ph type="subTitle" idx="1"/>
          </p:nvPr>
        </p:nvSpPr>
        <p:spPr>
          <a:xfrm>
            <a:off x="2209800" y="1600200"/>
            <a:ext cx="7772400" cy="5105400"/>
          </a:xfrm>
        </p:spPr>
        <p:txBody>
          <a:bodyPr/>
          <a:lstStyle/>
          <a:p>
            <a:pPr>
              <a:buFontTx/>
              <a:buNone/>
            </a:pPr>
            <a:r>
              <a:rPr lang="en-US" altLang="en-US" b="1" dirty="0">
                <a:solidFill>
                  <a:schemeClr val="tx1"/>
                </a:solidFill>
              </a:rPr>
              <a:t>Swapan </a:t>
            </a:r>
            <a:r>
              <a:rPr lang="en-US" altLang="en-US" b="1" dirty="0" err="1">
                <a:solidFill>
                  <a:schemeClr val="tx1"/>
                </a:solidFill>
              </a:rPr>
              <a:t>Dhairyawan</a:t>
            </a:r>
            <a:r>
              <a:rPr lang="en-US" altLang="en-US" b="1" dirty="0">
                <a:solidFill>
                  <a:schemeClr val="tx1"/>
                </a:solidFill>
              </a:rPr>
              <a:t>, CPA</a:t>
            </a:r>
          </a:p>
          <a:p>
            <a:pPr>
              <a:buFontTx/>
              <a:buNone/>
            </a:pPr>
            <a:r>
              <a:rPr lang="en-US" altLang="en-US" b="1" dirty="0">
                <a:solidFill>
                  <a:schemeClr val="tx1"/>
                </a:solidFill>
                <a:hlinkClick r:id="rId3"/>
              </a:rPr>
              <a:t>www.mdassociatescpas.com</a:t>
            </a:r>
          </a:p>
          <a:p>
            <a:pPr>
              <a:buFontTx/>
              <a:buNone/>
            </a:pPr>
            <a:endParaRPr lang="en-US" altLang="en-US" dirty="0">
              <a:solidFill>
                <a:schemeClr val="tx1"/>
              </a:solidFill>
              <a:hlinkClick r:id="rId3"/>
            </a:endParaRPr>
          </a:p>
          <a:p>
            <a:pPr>
              <a:buFontTx/>
              <a:buNone/>
            </a:pPr>
            <a:r>
              <a:rPr lang="en-US" altLang="en-US" b="1" dirty="0" err="1">
                <a:solidFill>
                  <a:schemeClr val="tx1"/>
                </a:solidFill>
              </a:rPr>
              <a:t>Jagdip</a:t>
            </a:r>
            <a:r>
              <a:rPr lang="en-US" altLang="en-US" b="1" dirty="0">
                <a:solidFill>
                  <a:schemeClr val="tx1"/>
                </a:solidFill>
              </a:rPr>
              <a:t> Ahluwalia</a:t>
            </a:r>
          </a:p>
          <a:p>
            <a:pPr>
              <a:buFontTx/>
              <a:buNone/>
            </a:pPr>
            <a:r>
              <a:rPr lang="en-US" altLang="en-US" b="1" dirty="0">
                <a:solidFill>
                  <a:schemeClr val="tx1"/>
                </a:solidFill>
                <a:hlinkClick r:id="" action="ppaction://noaction"/>
              </a:rPr>
              <a:t>www.iaccgh.com</a:t>
            </a:r>
          </a:p>
          <a:p>
            <a:pPr>
              <a:buFontTx/>
              <a:buNone/>
            </a:pPr>
            <a:endParaRPr lang="en-US" altLang="en-US" b="1" dirty="0">
              <a:solidFill>
                <a:schemeClr val="tx1"/>
              </a:solidFill>
              <a:hlinkClick r:id="" action="ppaction://noaction"/>
            </a:endParaRPr>
          </a:p>
          <a:p>
            <a:pPr>
              <a:buFontTx/>
              <a:buNone/>
            </a:pPr>
            <a:endParaRPr lang="en-US" altLang="en-US" dirty="0">
              <a:solidFill>
                <a:schemeClr val="tx1"/>
              </a:solidFill>
              <a:hlinkClick r:id="" action="ppaction://noaction"/>
            </a:endParaRPr>
          </a:p>
          <a:p>
            <a:pPr>
              <a:buFontTx/>
              <a:buNone/>
            </a:pPr>
            <a:endParaRPr lang="en-US" altLang="en-US" dirty="0">
              <a:solidFill>
                <a:schemeClr val="tx1"/>
              </a:solidFill>
              <a:hlinkClick r:id="" action="ppaction://noaction"/>
            </a:endParaRPr>
          </a:p>
        </p:txBody>
      </p:sp>
      <p:sp>
        <p:nvSpPr>
          <p:cNvPr id="33797" name="Rectangle 6">
            <a:extLst>
              <a:ext uri="{FF2B5EF4-FFF2-40B4-BE49-F238E27FC236}">
                <a16:creationId xmlns:a16="http://schemas.microsoft.com/office/drawing/2014/main" id="{D13BE38D-09A6-4D00-AC4D-5598F9FF716D}"/>
              </a:ext>
            </a:extLst>
          </p:cNvPr>
          <p:cNvSpPr>
            <a:spLocks noChangeArrowheads="1"/>
          </p:cNvSpPr>
          <p:nvPr/>
        </p:nvSpPr>
        <p:spPr bwMode="auto">
          <a:xfrm>
            <a:off x="1981201" y="4640801"/>
            <a:ext cx="8686800" cy="1570038"/>
          </a:xfrm>
          <a:prstGeom prst="rect">
            <a:avLst/>
          </a:prstGeom>
          <a:solidFill>
            <a:srgbClr val="FFFFFF"/>
          </a:solidFill>
          <a:ln w="25400" cap="flat" algn="ctr">
            <a:solidFill>
              <a:srgbClr val="8064A2"/>
            </a:solidFill>
            <a:prstDash val="solid"/>
            <a:round/>
            <a:headEnd type="none" w="med" len="med"/>
            <a:tailEnd type="none" w="med" len="med"/>
          </a:ln>
          <a:effectLst>
            <a:outerShdw dist="35921" dir="2700000" algn="ctr" rotWithShape="0">
              <a:srgbClr val="808080"/>
            </a:outerShdw>
          </a:effectLst>
        </p:spPr>
        <p:txBody>
          <a:bodyPr/>
          <a:lstStyle/>
          <a:p>
            <a:pPr algn="ctr"/>
            <a:r>
              <a:rPr lang="en-US" altLang="en-US" sz="4800" b="1" i="1" dirty="0"/>
              <a:t>Keep social distance</a:t>
            </a:r>
          </a:p>
          <a:p>
            <a:pPr algn="ctr"/>
            <a:r>
              <a:rPr lang="en-US" altLang="en-US" sz="4800" b="1" i="1" dirty="0"/>
              <a:t>Help us curb the virus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E47C-B7E8-4AC9-AEDB-2DEB1E9CE70F}"/>
              </a:ext>
            </a:extLst>
          </p:cNvPr>
          <p:cNvSpPr>
            <a:spLocks noGrp="1"/>
          </p:cNvSpPr>
          <p:nvPr>
            <p:ph type="title"/>
          </p:nvPr>
        </p:nvSpPr>
        <p:spPr/>
        <p:txBody>
          <a:bodyPr>
            <a:normAutofit/>
          </a:bodyPr>
          <a:lstStyle/>
          <a:p>
            <a:br>
              <a:rPr lang="en-US" b="1" dirty="0"/>
            </a:br>
            <a:endParaRPr lang="en-US" b="1" dirty="0"/>
          </a:p>
        </p:txBody>
      </p:sp>
      <p:pic>
        <p:nvPicPr>
          <p:cNvPr id="8" name="Picture 7" descr="A picture containing table, food&#10;&#10;Description automatically generated">
            <a:extLst>
              <a:ext uri="{FF2B5EF4-FFF2-40B4-BE49-F238E27FC236}">
                <a16:creationId xmlns:a16="http://schemas.microsoft.com/office/drawing/2014/main" id="{328E8800-4439-4DB6-9C07-4C26F1360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1" y="207309"/>
            <a:ext cx="1743075" cy="1372932"/>
          </a:xfrm>
          <a:prstGeom prst="rect">
            <a:avLst/>
          </a:prstGeom>
        </p:spPr>
      </p:pic>
      <p:sp>
        <p:nvSpPr>
          <p:cNvPr id="5" name="TextBox 4">
            <a:extLst>
              <a:ext uri="{FF2B5EF4-FFF2-40B4-BE49-F238E27FC236}">
                <a16:creationId xmlns:a16="http://schemas.microsoft.com/office/drawing/2014/main" id="{0064B967-3A15-4C35-9AFC-0953D23E41DD}"/>
              </a:ext>
            </a:extLst>
          </p:cNvPr>
          <p:cNvSpPr txBox="1"/>
          <p:nvPr/>
        </p:nvSpPr>
        <p:spPr>
          <a:xfrm>
            <a:off x="3783942" y="2459504"/>
            <a:ext cx="6628947" cy="3170099"/>
          </a:xfrm>
          <a:prstGeom prst="rect">
            <a:avLst/>
          </a:prstGeom>
          <a:noFill/>
        </p:spPr>
        <p:txBody>
          <a:bodyPr wrap="square" rtlCol="0">
            <a:spAutoFit/>
          </a:bodyPr>
          <a:lstStyle/>
          <a:p>
            <a:r>
              <a:rPr lang="en-US" sz="4000" b="1" dirty="0">
                <a:solidFill>
                  <a:srgbClr val="FF0000"/>
                </a:solidFill>
              </a:rPr>
              <a:t>Mahesh Desai</a:t>
            </a:r>
          </a:p>
          <a:p>
            <a:r>
              <a:rPr lang="en-US" sz="4000" b="1" dirty="0">
                <a:solidFill>
                  <a:schemeClr val="accent1">
                    <a:lumMod val="75000"/>
                  </a:schemeClr>
                </a:solidFill>
              </a:rPr>
              <a:t>CPA</a:t>
            </a:r>
          </a:p>
          <a:p>
            <a:r>
              <a:rPr lang="en-US" sz="4000" b="1" dirty="0">
                <a:solidFill>
                  <a:schemeClr val="accent1">
                    <a:lumMod val="75000"/>
                  </a:schemeClr>
                </a:solidFill>
              </a:rPr>
              <a:t>CPA &amp; Financial Advisor</a:t>
            </a:r>
          </a:p>
          <a:p>
            <a:r>
              <a:rPr lang="en-US" sz="4000" b="1" dirty="0">
                <a:solidFill>
                  <a:schemeClr val="accent1">
                    <a:lumMod val="75000"/>
                  </a:schemeClr>
                </a:solidFill>
              </a:rPr>
              <a:t>Sage Point Financial Inc</a:t>
            </a:r>
          </a:p>
          <a:p>
            <a:r>
              <a:rPr lang="en-US" sz="2000" b="1" dirty="0">
                <a:solidFill>
                  <a:schemeClr val="accent1">
                    <a:lumMod val="75000"/>
                  </a:schemeClr>
                </a:solidFill>
              </a:rPr>
              <a:t>281-236-8444</a:t>
            </a:r>
          </a:p>
          <a:p>
            <a:r>
              <a:rPr lang="en-US" sz="2000" b="1" dirty="0">
                <a:solidFill>
                  <a:schemeClr val="accent1">
                    <a:lumMod val="75000"/>
                  </a:schemeClr>
                </a:solidFill>
              </a:rPr>
              <a:t>md@mdcpacfa.com</a:t>
            </a:r>
          </a:p>
        </p:txBody>
      </p:sp>
      <p:pic>
        <p:nvPicPr>
          <p:cNvPr id="9" name="Content Placeholder 8" descr="A person wearing a suit and tie smiling at the camera&#10;&#10;Description automatically generated">
            <a:extLst>
              <a:ext uri="{FF2B5EF4-FFF2-40B4-BE49-F238E27FC236}">
                <a16:creationId xmlns:a16="http://schemas.microsoft.com/office/drawing/2014/main" id="{C9E3C2C9-2BB6-4E32-8A74-ED9BFEB44E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073" y="2095500"/>
            <a:ext cx="2907792" cy="3781517"/>
          </a:xfrm>
        </p:spPr>
      </p:pic>
    </p:spTree>
    <p:extLst>
      <p:ext uri="{BB962C8B-B14F-4D97-AF65-F5344CB8AC3E}">
        <p14:creationId xmlns:p14="http://schemas.microsoft.com/office/powerpoint/2010/main" val="255309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9428" y="992533"/>
            <a:ext cx="4136571" cy="5143337"/>
          </a:xfrm>
        </p:spPr>
        <p:txBody>
          <a:bodyPr vert="horz" lIns="91440" tIns="45720" rIns="91440" bIns="45720" rtlCol="0" anchor="ctr">
            <a:normAutofit/>
          </a:bodyPr>
          <a:lstStyle/>
          <a:p>
            <a:br>
              <a:rPr lang="en-US" sz="5400" dirty="0">
                <a:solidFill>
                  <a:schemeClr val="tx1"/>
                </a:solidFill>
              </a:rPr>
            </a:br>
            <a:br>
              <a:rPr lang="en-US" sz="5400" dirty="0">
                <a:solidFill>
                  <a:schemeClr val="tx1"/>
                </a:solidFill>
              </a:rPr>
            </a:br>
            <a:br>
              <a:rPr lang="en-US" sz="5400" dirty="0">
                <a:solidFill>
                  <a:schemeClr val="tx1"/>
                </a:solidFill>
              </a:rPr>
            </a:br>
            <a:r>
              <a:rPr lang="en-US" sz="4000" dirty="0">
                <a:solidFill>
                  <a:schemeClr val="tx1"/>
                </a:solidFill>
              </a:rPr>
              <a:t>Mahesh Desai, </a:t>
            </a:r>
            <a:br>
              <a:rPr lang="en-US" sz="4000" dirty="0">
                <a:solidFill>
                  <a:schemeClr val="tx1"/>
                </a:solidFill>
              </a:rPr>
            </a:br>
            <a:r>
              <a:rPr lang="en-US" sz="4000" dirty="0">
                <a:solidFill>
                  <a:schemeClr val="tx1"/>
                </a:solidFill>
              </a:rPr>
              <a:t>CPA, CFP, CFA</a:t>
            </a:r>
            <a:br>
              <a:rPr lang="en-US" sz="4000" dirty="0">
                <a:solidFill>
                  <a:schemeClr val="tx1"/>
                </a:solidFill>
              </a:rPr>
            </a:br>
            <a:br>
              <a:rPr lang="en-US" sz="4000" dirty="0">
                <a:solidFill>
                  <a:schemeClr val="tx1"/>
                </a:solidFill>
              </a:rPr>
            </a:br>
            <a:r>
              <a:rPr lang="en-US" sz="4000" dirty="0">
                <a:solidFill>
                  <a:schemeClr val="tx1"/>
                </a:solidFill>
              </a:rPr>
              <a:t>CPA &amp; Financial Advisor</a:t>
            </a:r>
          </a:p>
        </p:txBody>
      </p:sp>
      <p:sp>
        <p:nvSpPr>
          <p:cNvPr id="3" name="Subtitle 2"/>
          <p:cNvSpPr>
            <a:spLocks noGrp="1"/>
          </p:cNvSpPr>
          <p:nvPr>
            <p:ph type="subTitle" idx="1"/>
          </p:nvPr>
        </p:nvSpPr>
        <p:spPr>
          <a:xfrm>
            <a:off x="6096000" y="876300"/>
            <a:ext cx="5711312" cy="5375804"/>
          </a:xfrm>
        </p:spPr>
        <p:txBody>
          <a:bodyPr vert="horz" lIns="0" tIns="45720" rIns="0" bIns="45720" rtlCol="0" anchor="ctr">
            <a:normAutofit fontScale="92500" lnSpcReduction="10000"/>
          </a:bodyPr>
          <a:lstStyle/>
          <a:p>
            <a:endParaRPr lang="en-US" sz="3600" b="1" dirty="0">
              <a:solidFill>
                <a:schemeClr val="tx1">
                  <a:lumMod val="75000"/>
                  <a:lumOff val="25000"/>
                </a:schemeClr>
              </a:solidFill>
              <a:latin typeface="+mn-lt"/>
            </a:endParaRPr>
          </a:p>
          <a:p>
            <a:r>
              <a:rPr lang="en-US" sz="3600" b="1" dirty="0">
                <a:solidFill>
                  <a:schemeClr val="tx1">
                    <a:lumMod val="75000"/>
                    <a:lumOff val="25000"/>
                  </a:schemeClr>
                </a:solidFill>
                <a:latin typeface="+mn-lt"/>
              </a:rPr>
              <a:t>COVID-19 CARES ACT</a:t>
            </a:r>
          </a:p>
          <a:p>
            <a:r>
              <a:rPr lang="en-US" sz="3600" b="1" dirty="0">
                <a:solidFill>
                  <a:schemeClr val="tx1">
                    <a:lumMod val="75000"/>
                    <a:lumOff val="25000"/>
                  </a:schemeClr>
                </a:solidFill>
                <a:latin typeface="+mn-lt"/>
              </a:rPr>
              <a:t>TAX STIMULUS PACKAGE</a:t>
            </a:r>
          </a:p>
          <a:p>
            <a:r>
              <a:rPr lang="en-US" sz="3600" b="1" dirty="0">
                <a:solidFill>
                  <a:schemeClr val="tx1">
                    <a:lumMod val="75000"/>
                    <a:lumOff val="25000"/>
                  </a:schemeClr>
                </a:solidFill>
                <a:latin typeface="+mn-lt"/>
              </a:rPr>
              <a:t>BUSINESS TAX CREDIT</a:t>
            </a:r>
          </a:p>
          <a:p>
            <a:r>
              <a:rPr lang="en-US" sz="3600" b="1" dirty="0">
                <a:solidFill>
                  <a:schemeClr val="tx1">
                    <a:lumMod val="75000"/>
                    <a:lumOff val="25000"/>
                  </a:schemeClr>
                </a:solidFill>
                <a:latin typeface="+mn-lt"/>
              </a:rPr>
              <a:t>PAYROLL PROTECTION PROGRAM</a:t>
            </a:r>
          </a:p>
          <a:p>
            <a:endParaRPr lang="en-US" b="1" dirty="0">
              <a:solidFill>
                <a:schemeClr val="tx1">
                  <a:lumMod val="75000"/>
                  <a:lumOff val="25000"/>
                </a:schemeClr>
              </a:solidFill>
              <a:latin typeface="+mn-lt"/>
            </a:endParaRPr>
          </a:p>
          <a:p>
            <a:endParaRPr lang="en-US" sz="3200" b="1" dirty="0">
              <a:solidFill>
                <a:schemeClr val="tx1">
                  <a:lumMod val="75000"/>
                  <a:lumOff val="25000"/>
                </a:schemeClr>
              </a:solidFill>
              <a:latin typeface="+mn-lt"/>
            </a:endParaRPr>
          </a:p>
          <a:p>
            <a:r>
              <a:rPr lang="en-US" sz="3200" b="1" dirty="0">
                <a:solidFill>
                  <a:schemeClr val="tx1">
                    <a:lumMod val="75000"/>
                    <a:lumOff val="25000"/>
                  </a:schemeClr>
                </a:solidFill>
                <a:latin typeface="+mn-lt"/>
              </a:rPr>
              <a:t>Indo-American chamber of commerce – greater Houston (Iaccgh) </a:t>
            </a:r>
          </a:p>
        </p:txBody>
      </p:sp>
      <p:sp>
        <p:nvSpPr>
          <p:cNvPr id="4" name="Footer Placeholder 3"/>
          <p:cNvSpPr>
            <a:spLocks noGrp="1"/>
          </p:cNvSpPr>
          <p:nvPr>
            <p:ph type="ftr" sz="quarter" idx="11"/>
          </p:nvPr>
        </p:nvSpPr>
        <p:spPr>
          <a:xfrm>
            <a:off x="412340" y="6402636"/>
            <a:ext cx="12630150" cy="365125"/>
          </a:xfrm>
        </p:spPr>
        <p:txBody>
          <a:bodyPr vert="horz" lIns="91440" tIns="45720" rIns="91440" bIns="45720" rtlCol="0" anchor="ctr">
            <a:noAutofit/>
          </a:bodyPr>
          <a:lstStyle/>
          <a:p>
            <a:pPr algn="l">
              <a:lnSpc>
                <a:spcPct val="90000"/>
              </a:lnSpc>
              <a:spcAft>
                <a:spcPts val="600"/>
              </a:spcAft>
            </a:pPr>
            <a:r>
              <a:rPr lang="en-US" sz="1800" b="1" kern="1200" cap="all" baseline="0" dirty="0">
                <a:solidFill>
                  <a:schemeClr val="tx1"/>
                </a:solidFill>
                <a:latin typeface="+mn-lt"/>
                <a:ea typeface="+mn-ea"/>
                <a:cs typeface="+mn-cs"/>
              </a:rPr>
              <a:t>Mahesh Desai CPA  ● 5555 West loop south Suite 535, Bellaire, tx 77401 ● 281-236-8444 ● md@mdcpacfa.com </a:t>
            </a:r>
            <a:endParaRPr lang="en-US" sz="1800" b="1" dirty="0">
              <a:solidFill>
                <a:schemeClr val="tx1"/>
              </a:solidFill>
            </a:endParaRPr>
          </a:p>
        </p:txBody>
      </p:sp>
      <p:sp>
        <p:nvSpPr>
          <p:cNvPr id="5" name="Slide Number Placeholder 4">
            <a:extLst>
              <a:ext uri="{FF2B5EF4-FFF2-40B4-BE49-F238E27FC236}">
                <a16:creationId xmlns:a16="http://schemas.microsoft.com/office/drawing/2014/main" id="{A0AE2EC7-928B-4DD4-894E-22EDA929FA54}"/>
              </a:ext>
            </a:extLst>
          </p:cNvPr>
          <p:cNvSpPr>
            <a:spLocks noGrp="1"/>
          </p:cNvSpPr>
          <p:nvPr>
            <p:ph type="sldNum" sz="quarter" idx="12"/>
          </p:nvPr>
        </p:nvSpPr>
        <p:spPr/>
        <p:txBody>
          <a:bodyPr/>
          <a:lstStyle/>
          <a:p>
            <a:fld id="{E2B0A469-4FE3-45ED-B7BD-28B66B289DB6}" type="slidenum">
              <a:rPr lang="en-US" smtClean="0"/>
              <a:t>33</a:t>
            </a:fld>
            <a:endParaRPr lang="en-US" dirty="0"/>
          </a:p>
        </p:txBody>
      </p:sp>
      <p:pic>
        <p:nvPicPr>
          <p:cNvPr id="7" name="Picture 6">
            <a:extLst>
              <a:ext uri="{FF2B5EF4-FFF2-40B4-BE49-F238E27FC236}">
                <a16:creationId xmlns:a16="http://schemas.microsoft.com/office/drawing/2014/main" id="{5A8D3DB0-D0EC-4692-854C-9D71FA434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27" y="90239"/>
            <a:ext cx="3033961" cy="3033961"/>
          </a:xfrm>
          <a:prstGeom prst="rect">
            <a:avLst/>
          </a:prstGeom>
        </p:spPr>
      </p:pic>
    </p:spTree>
    <p:extLst>
      <p:ext uri="{BB962C8B-B14F-4D97-AF65-F5344CB8AC3E}">
        <p14:creationId xmlns:p14="http://schemas.microsoft.com/office/powerpoint/2010/main" val="3246598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461E-9ABD-4371-96DC-DA003F3B7BE2}"/>
              </a:ext>
            </a:extLst>
          </p:cNvPr>
          <p:cNvSpPr>
            <a:spLocks noGrp="1"/>
          </p:cNvSpPr>
          <p:nvPr>
            <p:ph type="title"/>
          </p:nvPr>
        </p:nvSpPr>
        <p:spPr>
          <a:xfrm>
            <a:off x="2374037" y="616688"/>
            <a:ext cx="10515600" cy="1325563"/>
          </a:xfrm>
        </p:spPr>
        <p:txBody>
          <a:bodyPr/>
          <a:lstStyle/>
          <a:p>
            <a:r>
              <a:rPr lang="en-US" b="1" dirty="0"/>
              <a:t>GENERAL TAX-FILING RELIEF</a:t>
            </a:r>
          </a:p>
        </p:txBody>
      </p:sp>
      <p:sp>
        <p:nvSpPr>
          <p:cNvPr id="3" name="Content Placeholder 2">
            <a:extLst>
              <a:ext uri="{FF2B5EF4-FFF2-40B4-BE49-F238E27FC236}">
                <a16:creationId xmlns:a16="http://schemas.microsoft.com/office/drawing/2014/main" id="{F7BB325F-434D-4A53-B3CE-10DE762B23C5}"/>
              </a:ext>
            </a:extLst>
          </p:cNvPr>
          <p:cNvSpPr>
            <a:spLocks noGrp="1"/>
          </p:cNvSpPr>
          <p:nvPr>
            <p:ph idx="1"/>
          </p:nvPr>
        </p:nvSpPr>
        <p:spPr>
          <a:xfrm>
            <a:off x="1097280" y="1845733"/>
            <a:ext cx="10058400" cy="4501903"/>
          </a:xfrm>
        </p:spPr>
        <p:txBody>
          <a:bodyPr>
            <a:normAutofit/>
          </a:bodyPr>
          <a:lstStyle/>
          <a:p>
            <a:pPr>
              <a:buFont typeface="Wingdings" panose="05000000000000000000" pitchFamily="2" charset="2"/>
              <a:buChar char="§"/>
            </a:pPr>
            <a:r>
              <a:rPr lang="en-US" dirty="0"/>
              <a:t> </a:t>
            </a:r>
            <a:r>
              <a:rPr lang="en-US" sz="2000" dirty="0"/>
              <a:t>Certain taxpayers automatically qualify to defer their income tax filings and payment of income tax until </a:t>
            </a:r>
            <a:r>
              <a:rPr lang="en-US" sz="2000" b="1" dirty="0">
                <a:solidFill>
                  <a:srgbClr val="FF0000"/>
                </a:solidFill>
              </a:rPr>
              <a:t>July 15, 2020</a:t>
            </a:r>
            <a:r>
              <a:rPr lang="en-US" sz="2000" dirty="0"/>
              <a:t>. Eligibility extends to Individuals, trusts, estates, partnerships, association, companies, or corporations as defined in I.R.C. section 7701(a)(1).</a:t>
            </a:r>
          </a:p>
          <a:p>
            <a:pPr>
              <a:buFont typeface="Wingdings" panose="05000000000000000000" pitchFamily="2" charset="2"/>
              <a:buChar char="§"/>
            </a:pPr>
            <a:r>
              <a:rPr lang="en-US" sz="2000" dirty="0"/>
              <a:t> This extension also includes taxpayers who file gift tax, estate tax or generation-skipping transfer returns via IRS Form 706 or 709.</a:t>
            </a:r>
          </a:p>
          <a:p>
            <a:pPr>
              <a:buFont typeface="Wingdings" panose="05000000000000000000" pitchFamily="2" charset="2"/>
              <a:buChar char="§"/>
            </a:pPr>
            <a:r>
              <a:rPr lang="en-US" sz="2000" b="1" dirty="0"/>
              <a:t> Relief for Individuals – Stimulus Package</a:t>
            </a:r>
          </a:p>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endParaRPr lang="en-US" b="1" dirty="0">
              <a:solidFill>
                <a:srgbClr val="FF0000"/>
              </a:solidFill>
            </a:endParaRPr>
          </a:p>
          <a:p>
            <a:pPr>
              <a:buFont typeface="Wingdings" panose="05000000000000000000" pitchFamily="2" charset="2"/>
              <a:buChar char="§"/>
            </a:pPr>
            <a:endParaRPr lang="en-US" dirty="0">
              <a:solidFill>
                <a:srgbClr val="FF0000"/>
              </a:solidFill>
            </a:endParaRPr>
          </a:p>
          <a:p>
            <a:pPr lvl="0"/>
            <a:endParaRPr lang="en-US" dirty="0">
              <a:solidFill>
                <a:schemeClr val="tx1"/>
              </a:solidFill>
            </a:endParaRPr>
          </a:p>
          <a:p>
            <a:endParaRPr lang="en-US" dirty="0">
              <a:solidFill>
                <a:schemeClr val="tx1"/>
              </a:solidFill>
            </a:endParaRPr>
          </a:p>
        </p:txBody>
      </p:sp>
      <p:sp>
        <p:nvSpPr>
          <p:cNvPr id="4" name="Footer Placeholder 3">
            <a:extLst>
              <a:ext uri="{FF2B5EF4-FFF2-40B4-BE49-F238E27FC236}">
                <a16:creationId xmlns:a16="http://schemas.microsoft.com/office/drawing/2014/main" id="{19793E9A-9C06-4F0A-A8A9-729AAD07F911}"/>
              </a:ext>
            </a:extLst>
          </p:cNvPr>
          <p:cNvSpPr>
            <a:spLocks noGrp="1"/>
          </p:cNvSpPr>
          <p:nvPr>
            <p:ph type="ftr" sz="quarter" idx="11"/>
          </p:nvPr>
        </p:nvSpPr>
        <p:spPr/>
        <p:txBody>
          <a:bodyPr/>
          <a:lstStyle/>
          <a:p>
            <a:r>
              <a:rPr lang="en-US"/>
              <a:t>Mahesh Desai CPA  ● 5555 West loop south Suite 535, Bellaire, tx 77401 ● 281-236-8444 ● md@mdcpacfa.com </a:t>
            </a:r>
            <a:endParaRPr lang="en-US" dirty="0"/>
          </a:p>
        </p:txBody>
      </p:sp>
      <p:sp>
        <p:nvSpPr>
          <p:cNvPr id="5" name="Slide Number Placeholder 4">
            <a:extLst>
              <a:ext uri="{FF2B5EF4-FFF2-40B4-BE49-F238E27FC236}">
                <a16:creationId xmlns:a16="http://schemas.microsoft.com/office/drawing/2014/main" id="{A6479681-C462-4625-A6EF-50534DE3D84B}"/>
              </a:ext>
            </a:extLst>
          </p:cNvPr>
          <p:cNvSpPr>
            <a:spLocks noGrp="1"/>
          </p:cNvSpPr>
          <p:nvPr>
            <p:ph type="sldNum" sz="quarter" idx="12"/>
          </p:nvPr>
        </p:nvSpPr>
        <p:spPr/>
        <p:txBody>
          <a:bodyPr/>
          <a:lstStyle/>
          <a:p>
            <a:fld id="{E2B0A469-4FE3-45ED-B7BD-28B66B289DB6}" type="slidenum">
              <a:rPr lang="en-US" smtClean="0"/>
              <a:t>34</a:t>
            </a:fld>
            <a:endParaRPr lang="en-US"/>
          </a:p>
        </p:txBody>
      </p:sp>
      <p:graphicFrame>
        <p:nvGraphicFramePr>
          <p:cNvPr id="6" name="Diagram 5">
            <a:extLst>
              <a:ext uri="{FF2B5EF4-FFF2-40B4-BE49-F238E27FC236}">
                <a16:creationId xmlns:a16="http://schemas.microsoft.com/office/drawing/2014/main" id="{8322386C-A4C5-488F-874D-CB17DF88B46E}"/>
              </a:ext>
            </a:extLst>
          </p:cNvPr>
          <p:cNvGraphicFramePr/>
          <p:nvPr/>
        </p:nvGraphicFramePr>
        <p:xfrm>
          <a:off x="2603795" y="3877535"/>
          <a:ext cx="6984409" cy="2363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6771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47CD-70D5-42E1-8A91-B362A618DCB5}"/>
              </a:ext>
            </a:extLst>
          </p:cNvPr>
          <p:cNvSpPr>
            <a:spLocks noGrp="1"/>
          </p:cNvSpPr>
          <p:nvPr>
            <p:ph type="title"/>
          </p:nvPr>
        </p:nvSpPr>
        <p:spPr/>
        <p:txBody>
          <a:bodyPr>
            <a:normAutofit/>
          </a:bodyPr>
          <a:lstStyle/>
          <a:p>
            <a:pPr algn="ctr"/>
            <a:r>
              <a:rPr lang="en-US" sz="4000" b="1" dirty="0"/>
              <a:t>RELIEF FOR INDIVIDUALS: RECOVERY REBATES</a:t>
            </a:r>
          </a:p>
        </p:txBody>
      </p:sp>
      <p:sp>
        <p:nvSpPr>
          <p:cNvPr id="3" name="Content Placeholder 2">
            <a:extLst>
              <a:ext uri="{FF2B5EF4-FFF2-40B4-BE49-F238E27FC236}">
                <a16:creationId xmlns:a16="http://schemas.microsoft.com/office/drawing/2014/main" id="{E950FB34-A8F6-4B88-BD46-825509C1984B}"/>
              </a:ext>
            </a:extLst>
          </p:cNvPr>
          <p:cNvSpPr>
            <a:spLocks noGrp="1"/>
          </p:cNvSpPr>
          <p:nvPr>
            <p:ph idx="1"/>
          </p:nvPr>
        </p:nvSpPr>
        <p:spPr/>
        <p:txBody>
          <a:bodyPr>
            <a:normAutofit/>
          </a:bodyPr>
          <a:lstStyle/>
          <a:p>
            <a:pPr>
              <a:buFont typeface="Wingdings" panose="05000000000000000000" pitchFamily="2" charset="2"/>
              <a:buChar char="§"/>
            </a:pPr>
            <a:r>
              <a:rPr lang="en-US" b="1" dirty="0"/>
              <a:t> </a:t>
            </a:r>
            <a:r>
              <a:rPr lang="en-US" sz="2000" b="1" dirty="0"/>
              <a:t>Recovery Rebates Phase-out - </a:t>
            </a:r>
            <a:r>
              <a:rPr lang="en-US" sz="2000" dirty="0"/>
              <a:t>Credit is phased out for higher-income earners whose AGI exceeds:</a:t>
            </a:r>
          </a:p>
          <a:p>
            <a:r>
              <a:rPr lang="en-US" sz="2000" dirty="0"/>
              <a:t>1. $150,000 for joint returns;</a:t>
            </a:r>
          </a:p>
          <a:p>
            <a:r>
              <a:rPr lang="en-US" sz="2000" dirty="0"/>
              <a:t>2. $112,500 for head of households; and</a:t>
            </a:r>
          </a:p>
          <a:p>
            <a:r>
              <a:rPr lang="en-US" sz="2000" dirty="0"/>
              <a:t>3. $75,000 for all others.</a:t>
            </a:r>
          </a:p>
          <a:p>
            <a:pPr>
              <a:buFont typeface="Wingdings" panose="05000000000000000000" pitchFamily="2" charset="2"/>
              <a:buChar char="§"/>
            </a:pPr>
            <a:r>
              <a:rPr lang="en-US" sz="2000" dirty="0"/>
              <a:t> The rebate is phased out at a rate of 5 percent of AGI above the applicable threshold.</a:t>
            </a:r>
          </a:p>
          <a:p>
            <a:pPr>
              <a:buFont typeface="Wingdings" panose="05000000000000000000" pitchFamily="2" charset="2"/>
              <a:buChar char="§"/>
            </a:pPr>
            <a:r>
              <a:rPr lang="en-US" sz="2000" dirty="0"/>
              <a:t> Rebates are available even if the taxpayer does not have income.</a:t>
            </a:r>
          </a:p>
          <a:p>
            <a:pPr>
              <a:buFont typeface="Wingdings" panose="05000000000000000000" pitchFamily="2" charset="2"/>
              <a:buChar char="§"/>
            </a:pPr>
            <a:r>
              <a:rPr lang="en-US" sz="2000" dirty="0"/>
              <a:t> However, nonresident alien individuals, people claimed as dependents, and trusts or estates do not qualify.</a:t>
            </a:r>
          </a:p>
          <a:p>
            <a:pPr>
              <a:buFont typeface="Wingdings" panose="05000000000000000000" pitchFamily="2" charset="2"/>
              <a:buChar char="§"/>
            </a:pPr>
            <a:endParaRPr lang="en-US" dirty="0"/>
          </a:p>
        </p:txBody>
      </p:sp>
      <p:sp>
        <p:nvSpPr>
          <p:cNvPr id="4" name="Footer Placeholder 3">
            <a:extLst>
              <a:ext uri="{FF2B5EF4-FFF2-40B4-BE49-F238E27FC236}">
                <a16:creationId xmlns:a16="http://schemas.microsoft.com/office/drawing/2014/main" id="{02894027-835D-4817-9748-83BA76995F21}"/>
              </a:ext>
            </a:extLst>
          </p:cNvPr>
          <p:cNvSpPr>
            <a:spLocks noGrp="1"/>
          </p:cNvSpPr>
          <p:nvPr>
            <p:ph type="ftr" sz="quarter" idx="11"/>
          </p:nvPr>
        </p:nvSpPr>
        <p:spPr/>
        <p:txBody>
          <a:bodyPr/>
          <a:lstStyle/>
          <a:p>
            <a:r>
              <a:rPr lang="en-US"/>
              <a:t>Mahesh Desai CPA  ● 5555 West loop south Suite 535, Bellaire, tx 77401 ● 281-236-8444 ● md@mdcpacfa.com </a:t>
            </a:r>
            <a:endParaRPr lang="en-US" dirty="0"/>
          </a:p>
        </p:txBody>
      </p:sp>
      <p:sp>
        <p:nvSpPr>
          <p:cNvPr id="5" name="Slide Number Placeholder 4">
            <a:extLst>
              <a:ext uri="{FF2B5EF4-FFF2-40B4-BE49-F238E27FC236}">
                <a16:creationId xmlns:a16="http://schemas.microsoft.com/office/drawing/2014/main" id="{16C8CD5E-DA89-4375-AFA8-C1E54A892CCF}"/>
              </a:ext>
            </a:extLst>
          </p:cNvPr>
          <p:cNvSpPr>
            <a:spLocks noGrp="1"/>
          </p:cNvSpPr>
          <p:nvPr>
            <p:ph type="sldNum" sz="quarter" idx="12"/>
          </p:nvPr>
        </p:nvSpPr>
        <p:spPr/>
        <p:txBody>
          <a:bodyPr/>
          <a:lstStyle/>
          <a:p>
            <a:fld id="{E2B0A469-4FE3-45ED-B7BD-28B66B289DB6}" type="slidenum">
              <a:rPr lang="en-US" smtClean="0"/>
              <a:t>35</a:t>
            </a:fld>
            <a:endParaRPr lang="en-US"/>
          </a:p>
        </p:txBody>
      </p:sp>
    </p:spTree>
    <p:extLst>
      <p:ext uri="{BB962C8B-B14F-4D97-AF65-F5344CB8AC3E}">
        <p14:creationId xmlns:p14="http://schemas.microsoft.com/office/powerpoint/2010/main" val="3966728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7E13D-D280-4264-84B6-9758585B4772}"/>
              </a:ext>
            </a:extLst>
          </p:cNvPr>
          <p:cNvSpPr>
            <a:spLocks noGrp="1"/>
          </p:cNvSpPr>
          <p:nvPr>
            <p:ph type="title"/>
          </p:nvPr>
        </p:nvSpPr>
        <p:spPr/>
        <p:txBody>
          <a:bodyPr/>
          <a:lstStyle/>
          <a:p>
            <a:pPr algn="ctr"/>
            <a:r>
              <a:rPr lang="en-US" b="1" dirty="0"/>
              <a:t>RELIEF FOR INDIVIDUALS: RETIREMENT</a:t>
            </a:r>
          </a:p>
        </p:txBody>
      </p:sp>
      <p:sp>
        <p:nvSpPr>
          <p:cNvPr id="3" name="Content Placeholder 2">
            <a:extLst>
              <a:ext uri="{FF2B5EF4-FFF2-40B4-BE49-F238E27FC236}">
                <a16:creationId xmlns:a16="http://schemas.microsoft.com/office/drawing/2014/main" id="{25DD96C9-F72A-4960-A284-239CD5E7E988}"/>
              </a:ext>
            </a:extLst>
          </p:cNvPr>
          <p:cNvSpPr>
            <a:spLocks noGrp="1"/>
          </p:cNvSpPr>
          <p:nvPr>
            <p:ph idx="1"/>
          </p:nvPr>
        </p:nvSpPr>
        <p:spPr/>
        <p:txBody>
          <a:bodyPr>
            <a:normAutofit/>
          </a:bodyPr>
          <a:lstStyle/>
          <a:p>
            <a:r>
              <a:rPr lang="en-US" sz="2000" b="1" dirty="0"/>
              <a:t>No Early-Withdrawal Penalty</a:t>
            </a:r>
          </a:p>
          <a:p>
            <a:r>
              <a:rPr lang="en-US" sz="2000" dirty="0"/>
              <a:t>The Act provides that the early 10% withdrawal penalty </a:t>
            </a:r>
            <a:r>
              <a:rPr lang="en-US" sz="2000" b="1" dirty="0">
                <a:solidFill>
                  <a:srgbClr val="FF0000"/>
                </a:solidFill>
              </a:rPr>
              <a:t>does not </a:t>
            </a:r>
            <a:r>
              <a:rPr lang="en-US" sz="2000" dirty="0"/>
              <a:t>apply to any “coronavirus-related distribution.”</a:t>
            </a:r>
          </a:p>
          <a:p>
            <a:r>
              <a:rPr lang="en-US" sz="2000" dirty="0"/>
              <a:t>Any distribution from an eligible retirement plan made on or after Jan. 1, 2020, and before Dec. 31, 2020, to an individual:</a:t>
            </a:r>
          </a:p>
          <a:p>
            <a:r>
              <a:rPr lang="en-US" sz="2000" dirty="0"/>
              <a:t>• Who is diagnosed with SARS CoV-2 or COVID-19 by a test approved by the CDC;</a:t>
            </a:r>
          </a:p>
          <a:p>
            <a:r>
              <a:rPr lang="en-US" sz="2000" dirty="0"/>
              <a:t>• Whose spouse or dependent is diagnosed with such virus or disease by such test; or</a:t>
            </a:r>
          </a:p>
          <a:p>
            <a:r>
              <a:rPr lang="en-US" sz="2000" dirty="0"/>
              <a:t>• Who experiences adverse financial consequences such as quarantined, furloughed or laid off or having work hours reduced due to such virus or disease.</a:t>
            </a:r>
          </a:p>
          <a:p>
            <a:r>
              <a:rPr lang="en-US" sz="2000" b="1" dirty="0">
                <a:solidFill>
                  <a:srgbClr val="00B050"/>
                </a:solidFill>
              </a:rPr>
              <a:t>The taxpayer may only withdraw up to $100,000 in the aggregate.</a:t>
            </a:r>
          </a:p>
        </p:txBody>
      </p:sp>
      <p:sp>
        <p:nvSpPr>
          <p:cNvPr id="4" name="Footer Placeholder 3">
            <a:extLst>
              <a:ext uri="{FF2B5EF4-FFF2-40B4-BE49-F238E27FC236}">
                <a16:creationId xmlns:a16="http://schemas.microsoft.com/office/drawing/2014/main" id="{7C9F3193-1927-4096-A9BF-26E837F7E4A5}"/>
              </a:ext>
            </a:extLst>
          </p:cNvPr>
          <p:cNvSpPr>
            <a:spLocks noGrp="1"/>
          </p:cNvSpPr>
          <p:nvPr>
            <p:ph type="ftr" sz="quarter" idx="11"/>
          </p:nvPr>
        </p:nvSpPr>
        <p:spPr/>
        <p:txBody>
          <a:bodyPr/>
          <a:lstStyle/>
          <a:p>
            <a:r>
              <a:rPr lang="en-US"/>
              <a:t>Mahesh Desai CPA  ● 5555 West loop south Suite 535, Bellaire, tx 77401 ● 281-236-8444 ● md@mdcpacfa.com </a:t>
            </a:r>
            <a:endParaRPr lang="en-US" dirty="0"/>
          </a:p>
        </p:txBody>
      </p:sp>
      <p:sp>
        <p:nvSpPr>
          <p:cNvPr id="5" name="Slide Number Placeholder 4">
            <a:extLst>
              <a:ext uri="{FF2B5EF4-FFF2-40B4-BE49-F238E27FC236}">
                <a16:creationId xmlns:a16="http://schemas.microsoft.com/office/drawing/2014/main" id="{522C2EC7-6EFE-4315-9095-4256299D8B14}"/>
              </a:ext>
            </a:extLst>
          </p:cNvPr>
          <p:cNvSpPr>
            <a:spLocks noGrp="1"/>
          </p:cNvSpPr>
          <p:nvPr>
            <p:ph type="sldNum" sz="quarter" idx="12"/>
          </p:nvPr>
        </p:nvSpPr>
        <p:spPr/>
        <p:txBody>
          <a:bodyPr/>
          <a:lstStyle/>
          <a:p>
            <a:fld id="{E2B0A469-4FE3-45ED-B7BD-28B66B289DB6}" type="slidenum">
              <a:rPr lang="en-US" smtClean="0"/>
              <a:t>36</a:t>
            </a:fld>
            <a:endParaRPr lang="en-US"/>
          </a:p>
        </p:txBody>
      </p:sp>
    </p:spTree>
    <p:extLst>
      <p:ext uri="{BB962C8B-B14F-4D97-AF65-F5344CB8AC3E}">
        <p14:creationId xmlns:p14="http://schemas.microsoft.com/office/powerpoint/2010/main" val="3523235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D969-E8B0-43F7-B681-13F0B0D4C97F}"/>
              </a:ext>
            </a:extLst>
          </p:cNvPr>
          <p:cNvSpPr>
            <a:spLocks noGrp="1"/>
          </p:cNvSpPr>
          <p:nvPr>
            <p:ph type="title"/>
          </p:nvPr>
        </p:nvSpPr>
        <p:spPr/>
        <p:txBody>
          <a:bodyPr/>
          <a:lstStyle/>
          <a:p>
            <a:pPr algn="ctr"/>
            <a:r>
              <a:rPr lang="en-US" b="1" dirty="0"/>
              <a:t>EMPLOYEE RETENTION CREDIT</a:t>
            </a:r>
          </a:p>
        </p:txBody>
      </p:sp>
      <p:sp>
        <p:nvSpPr>
          <p:cNvPr id="3" name="Content Placeholder 2">
            <a:extLst>
              <a:ext uri="{FF2B5EF4-FFF2-40B4-BE49-F238E27FC236}">
                <a16:creationId xmlns:a16="http://schemas.microsoft.com/office/drawing/2014/main" id="{44732F18-320C-4745-972F-DA96D261D921}"/>
              </a:ext>
            </a:extLst>
          </p:cNvPr>
          <p:cNvSpPr>
            <a:spLocks noGrp="1"/>
          </p:cNvSpPr>
          <p:nvPr>
            <p:ph idx="1"/>
          </p:nvPr>
        </p:nvSpPr>
        <p:spPr>
          <a:xfrm>
            <a:off x="1097280" y="1839432"/>
            <a:ext cx="10058400" cy="4295553"/>
          </a:xfrm>
        </p:spPr>
        <p:txBody>
          <a:bodyPr>
            <a:normAutofit lnSpcReduction="10000"/>
          </a:bodyPr>
          <a:lstStyle/>
          <a:p>
            <a:pPr>
              <a:buFont typeface="Wingdings" panose="05000000000000000000" pitchFamily="2" charset="2"/>
              <a:buChar char="§"/>
            </a:pPr>
            <a:r>
              <a:rPr lang="en-US" dirty="0"/>
              <a:t> </a:t>
            </a:r>
            <a:r>
              <a:rPr lang="en-US" sz="2400" dirty="0"/>
              <a:t>Private-sector employers are allowed a refundable tax credit against employer Social Security tax equal to 50 percent of wages paid by employers to employees during the Covid-19 crisis, up to $10,000 per employee. </a:t>
            </a:r>
          </a:p>
          <a:p>
            <a:pPr>
              <a:buFont typeface="Wingdings" panose="05000000000000000000" pitchFamily="2" charset="2"/>
              <a:buChar char="§"/>
            </a:pPr>
            <a:r>
              <a:rPr lang="en-US" sz="2400" dirty="0"/>
              <a:t> The credit is available to employers whose operation is fully or partially suspended due to orders from a governmental authority limiting commerce, travel, or meeting due to Covid-19, or who experienced a 50 percent decline in gross receipts when compared to the same quarter of the prior year.</a:t>
            </a:r>
          </a:p>
          <a:p>
            <a:pPr>
              <a:buFont typeface="Wingdings" panose="05000000000000000000" pitchFamily="2" charset="2"/>
              <a:buChar char="§"/>
            </a:pPr>
            <a:r>
              <a:rPr lang="en-US" sz="2400" dirty="0"/>
              <a:t> The credit may be increased by the proportionate share of the employer’s health costs related to such wages. </a:t>
            </a:r>
          </a:p>
          <a:p>
            <a:pPr>
              <a:buFont typeface="Wingdings" panose="05000000000000000000" pitchFamily="2" charset="2"/>
              <a:buChar char="§"/>
            </a:pPr>
            <a:r>
              <a:rPr lang="en-US" sz="2400" dirty="0"/>
              <a:t> This credit is also available to non-profit organizations. </a:t>
            </a:r>
          </a:p>
          <a:p>
            <a:pPr>
              <a:buFont typeface="Wingdings" panose="05000000000000000000" pitchFamily="2" charset="2"/>
              <a:buChar char="§"/>
            </a:pPr>
            <a:r>
              <a:rPr lang="en-US" sz="2400" dirty="0"/>
              <a:t> Employers taking advantage of other credits or taking a small business interruption loan are </a:t>
            </a:r>
            <a:r>
              <a:rPr lang="en-US" sz="2400" b="1" dirty="0"/>
              <a:t>NOT</a:t>
            </a:r>
            <a:r>
              <a:rPr lang="en-US" sz="2400" dirty="0"/>
              <a:t> eligible for this credit.</a:t>
            </a:r>
          </a:p>
        </p:txBody>
      </p:sp>
      <p:sp>
        <p:nvSpPr>
          <p:cNvPr id="4" name="Footer Placeholder 3">
            <a:extLst>
              <a:ext uri="{FF2B5EF4-FFF2-40B4-BE49-F238E27FC236}">
                <a16:creationId xmlns:a16="http://schemas.microsoft.com/office/drawing/2014/main" id="{C5161103-CF9B-4FF8-AF42-7EB933DA5B3F}"/>
              </a:ext>
            </a:extLst>
          </p:cNvPr>
          <p:cNvSpPr>
            <a:spLocks noGrp="1"/>
          </p:cNvSpPr>
          <p:nvPr>
            <p:ph type="ftr" sz="quarter" idx="11"/>
          </p:nvPr>
        </p:nvSpPr>
        <p:spPr/>
        <p:txBody>
          <a:bodyPr/>
          <a:lstStyle/>
          <a:p>
            <a:r>
              <a:rPr lang="en-US"/>
              <a:t>Mahesh Desai CPA  ● 5555 West loop south Suite 535, Bellaire, tx 77401 ● 281-236-8444 ● md@mdcpacfa.com </a:t>
            </a:r>
            <a:endParaRPr lang="en-US" dirty="0"/>
          </a:p>
        </p:txBody>
      </p:sp>
      <p:sp>
        <p:nvSpPr>
          <p:cNvPr id="5" name="Slide Number Placeholder 4">
            <a:extLst>
              <a:ext uri="{FF2B5EF4-FFF2-40B4-BE49-F238E27FC236}">
                <a16:creationId xmlns:a16="http://schemas.microsoft.com/office/drawing/2014/main" id="{238D4C9C-F22F-4751-ADDB-01F7F3B1997D}"/>
              </a:ext>
            </a:extLst>
          </p:cNvPr>
          <p:cNvSpPr>
            <a:spLocks noGrp="1"/>
          </p:cNvSpPr>
          <p:nvPr>
            <p:ph type="sldNum" sz="quarter" idx="12"/>
          </p:nvPr>
        </p:nvSpPr>
        <p:spPr/>
        <p:txBody>
          <a:bodyPr/>
          <a:lstStyle/>
          <a:p>
            <a:fld id="{E2B0A469-4FE3-45ED-B7BD-28B66B289DB6}" type="slidenum">
              <a:rPr lang="en-US" smtClean="0"/>
              <a:t>37</a:t>
            </a:fld>
            <a:endParaRPr lang="en-US"/>
          </a:p>
        </p:txBody>
      </p:sp>
    </p:spTree>
    <p:extLst>
      <p:ext uri="{BB962C8B-B14F-4D97-AF65-F5344CB8AC3E}">
        <p14:creationId xmlns:p14="http://schemas.microsoft.com/office/powerpoint/2010/main" val="2610758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52DC-93E3-4C34-BE36-5A2316849FB4}"/>
              </a:ext>
            </a:extLst>
          </p:cNvPr>
          <p:cNvSpPr>
            <a:spLocks noGrp="1"/>
          </p:cNvSpPr>
          <p:nvPr>
            <p:ph type="title"/>
          </p:nvPr>
        </p:nvSpPr>
        <p:spPr/>
        <p:txBody>
          <a:bodyPr/>
          <a:lstStyle/>
          <a:p>
            <a:pPr algn="ctr"/>
            <a:r>
              <a:rPr lang="en-US" b="1" dirty="0"/>
              <a:t>EMPLOYEE RETENTION CREDIT (CONT.)</a:t>
            </a:r>
          </a:p>
        </p:txBody>
      </p:sp>
      <p:sp>
        <p:nvSpPr>
          <p:cNvPr id="3" name="Content Placeholder 2">
            <a:extLst>
              <a:ext uri="{FF2B5EF4-FFF2-40B4-BE49-F238E27FC236}">
                <a16:creationId xmlns:a16="http://schemas.microsoft.com/office/drawing/2014/main" id="{E0013A62-46BB-4FB0-A342-B04D3858401B}"/>
              </a:ext>
            </a:extLst>
          </p:cNvPr>
          <p:cNvSpPr>
            <a:spLocks noGrp="1"/>
          </p:cNvSpPr>
          <p:nvPr>
            <p:ph idx="1"/>
          </p:nvPr>
        </p:nvSpPr>
        <p:spPr/>
        <p:txBody>
          <a:bodyPr>
            <a:normAutofit/>
          </a:bodyPr>
          <a:lstStyle/>
          <a:p>
            <a:pPr>
              <a:buFont typeface="Wingdings" panose="05000000000000000000" pitchFamily="2" charset="2"/>
              <a:buChar char="§"/>
            </a:pPr>
            <a:r>
              <a:rPr lang="en-US" sz="2200" dirty="0"/>
              <a:t> This retention tax credit is for eligible employers that continue to pay employee wages while their operations remain fully or partially suspended as a result of specific COVID-19-related government orders</a:t>
            </a:r>
          </a:p>
          <a:p>
            <a:r>
              <a:rPr lang="en-US" sz="2200" dirty="0"/>
              <a:t>+ Loosened tax deductions for interest and operating losses</a:t>
            </a:r>
          </a:p>
          <a:p>
            <a:r>
              <a:rPr lang="en-US" sz="2200" dirty="0"/>
              <a:t>+ Suspension of penalties for people who tap their retirement funds early</a:t>
            </a:r>
          </a:p>
          <a:p>
            <a:r>
              <a:rPr lang="en-US" sz="2200" dirty="0"/>
              <a:t>+ Tax write-offs to encourage charitable deductions and encourage employers to help pay off student loans</a:t>
            </a:r>
          </a:p>
          <a:p>
            <a:r>
              <a:rPr lang="en-US" sz="2200" dirty="0"/>
              <a:t>+ For employers with more than 100 full-time employees, this credit is available for wages paid to employees that provided no services during the shutdown.</a:t>
            </a:r>
          </a:p>
          <a:p>
            <a:r>
              <a:rPr lang="en-US" sz="2200" dirty="0"/>
              <a:t>+ For employers with fewer than 100 full-time employees, all wages qualify for the credit, without regard to whether the employer was in operation.</a:t>
            </a:r>
          </a:p>
          <a:p>
            <a:endParaRPr lang="en-US" dirty="0"/>
          </a:p>
        </p:txBody>
      </p:sp>
      <p:sp>
        <p:nvSpPr>
          <p:cNvPr id="4" name="Footer Placeholder 3">
            <a:extLst>
              <a:ext uri="{FF2B5EF4-FFF2-40B4-BE49-F238E27FC236}">
                <a16:creationId xmlns:a16="http://schemas.microsoft.com/office/drawing/2014/main" id="{05E20802-17D3-43D0-9A59-A2C3D9B1CE84}"/>
              </a:ext>
            </a:extLst>
          </p:cNvPr>
          <p:cNvSpPr>
            <a:spLocks noGrp="1"/>
          </p:cNvSpPr>
          <p:nvPr>
            <p:ph type="ftr" sz="quarter" idx="11"/>
          </p:nvPr>
        </p:nvSpPr>
        <p:spPr/>
        <p:txBody>
          <a:bodyPr/>
          <a:lstStyle/>
          <a:p>
            <a:r>
              <a:rPr lang="en-US"/>
              <a:t>Mahesh Desai CPA  ● 5555 West loop south Suite 535, Bellaire, tx 77401 ● 281-236-8444 ● md@mdcpacfa.com </a:t>
            </a:r>
            <a:endParaRPr lang="en-US" dirty="0"/>
          </a:p>
        </p:txBody>
      </p:sp>
      <p:sp>
        <p:nvSpPr>
          <p:cNvPr id="5" name="Slide Number Placeholder 4">
            <a:extLst>
              <a:ext uri="{FF2B5EF4-FFF2-40B4-BE49-F238E27FC236}">
                <a16:creationId xmlns:a16="http://schemas.microsoft.com/office/drawing/2014/main" id="{5313E664-5973-4796-AF09-06E5BAA3B4A9}"/>
              </a:ext>
            </a:extLst>
          </p:cNvPr>
          <p:cNvSpPr>
            <a:spLocks noGrp="1"/>
          </p:cNvSpPr>
          <p:nvPr>
            <p:ph type="sldNum" sz="quarter" idx="12"/>
          </p:nvPr>
        </p:nvSpPr>
        <p:spPr/>
        <p:txBody>
          <a:bodyPr/>
          <a:lstStyle/>
          <a:p>
            <a:fld id="{E2B0A469-4FE3-45ED-B7BD-28B66B289DB6}" type="slidenum">
              <a:rPr lang="en-US" smtClean="0"/>
              <a:t>38</a:t>
            </a:fld>
            <a:endParaRPr lang="en-US"/>
          </a:p>
        </p:txBody>
      </p:sp>
    </p:spTree>
    <p:extLst>
      <p:ext uri="{BB962C8B-B14F-4D97-AF65-F5344CB8AC3E}">
        <p14:creationId xmlns:p14="http://schemas.microsoft.com/office/powerpoint/2010/main" val="2783144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A494D-214A-4037-853B-C6976D0A6D44}"/>
              </a:ext>
            </a:extLst>
          </p:cNvPr>
          <p:cNvSpPr>
            <a:spLocks noGrp="1"/>
          </p:cNvSpPr>
          <p:nvPr>
            <p:ph type="title"/>
          </p:nvPr>
        </p:nvSpPr>
        <p:spPr/>
        <p:txBody>
          <a:bodyPr/>
          <a:lstStyle/>
          <a:p>
            <a:pPr algn="ctr"/>
            <a:r>
              <a:rPr lang="en-US" b="1" dirty="0"/>
              <a:t>DELAY OF EMPLOYER PAYROLL TAXES</a:t>
            </a:r>
          </a:p>
        </p:txBody>
      </p:sp>
      <p:sp>
        <p:nvSpPr>
          <p:cNvPr id="3" name="Content Placeholder 2">
            <a:extLst>
              <a:ext uri="{FF2B5EF4-FFF2-40B4-BE49-F238E27FC236}">
                <a16:creationId xmlns:a16="http://schemas.microsoft.com/office/drawing/2014/main" id="{43BBC16B-431D-47BD-86F5-5ADE014F0514}"/>
              </a:ext>
            </a:extLst>
          </p:cNvPr>
          <p:cNvSpPr>
            <a:spLocks noGrp="1"/>
          </p:cNvSpPr>
          <p:nvPr>
            <p:ph idx="1"/>
          </p:nvPr>
        </p:nvSpPr>
        <p:spPr/>
        <p:txBody>
          <a:bodyPr/>
          <a:lstStyle/>
          <a:p>
            <a:pPr>
              <a:buFont typeface="Wingdings" panose="05000000000000000000" pitchFamily="2" charset="2"/>
              <a:buChar char="§"/>
            </a:pPr>
            <a:r>
              <a:rPr lang="en-US" dirty="0"/>
              <a:t> </a:t>
            </a:r>
            <a:r>
              <a:rPr lang="en-US" sz="2000" dirty="0"/>
              <a:t>Employers are responsible for paying their portion of Social Security taxes and Medicare taxes.</a:t>
            </a:r>
          </a:p>
          <a:p>
            <a:pPr>
              <a:buFont typeface="Wingdings" panose="05000000000000000000" pitchFamily="2" charset="2"/>
              <a:buChar char="§"/>
            </a:pPr>
            <a:r>
              <a:rPr lang="en-US" sz="2000" dirty="0"/>
              <a:t> The CARES Act allow employers to defer paying their portion with respect to wages accrued between March 27, 2020 and December 31, 2020.</a:t>
            </a:r>
          </a:p>
          <a:p>
            <a:pPr>
              <a:buFont typeface="Wingdings" panose="05000000000000000000" pitchFamily="2" charset="2"/>
              <a:buChar char="§"/>
            </a:pPr>
            <a:r>
              <a:rPr lang="en-US" sz="2000" dirty="0"/>
              <a:t> The deferred amounts will ultimately have to be paid to the U.S. Treasury in 2 installments:</a:t>
            </a:r>
          </a:p>
          <a:p>
            <a:pPr marL="749808" lvl="1" indent="-457200">
              <a:buFont typeface="+mj-lt"/>
              <a:buAutoNum type="arabicPeriod"/>
            </a:pPr>
            <a:r>
              <a:rPr lang="en-US" sz="2000" dirty="0"/>
              <a:t>50% of the amounts due to self-employment and FICA will be due December 31, 2021; and</a:t>
            </a:r>
          </a:p>
          <a:p>
            <a:pPr marL="749808" lvl="1" indent="-457200">
              <a:buFont typeface="+mj-lt"/>
              <a:buAutoNum type="arabicPeriod"/>
            </a:pPr>
            <a:r>
              <a:rPr lang="en-US" sz="2000" dirty="0"/>
              <a:t>The remaining amount will be due December 31, 2022.</a:t>
            </a:r>
          </a:p>
        </p:txBody>
      </p:sp>
      <p:sp>
        <p:nvSpPr>
          <p:cNvPr id="4" name="Footer Placeholder 3">
            <a:extLst>
              <a:ext uri="{FF2B5EF4-FFF2-40B4-BE49-F238E27FC236}">
                <a16:creationId xmlns:a16="http://schemas.microsoft.com/office/drawing/2014/main" id="{2912DEBE-594F-4882-B45E-F5ADD97D2F3A}"/>
              </a:ext>
            </a:extLst>
          </p:cNvPr>
          <p:cNvSpPr>
            <a:spLocks noGrp="1"/>
          </p:cNvSpPr>
          <p:nvPr>
            <p:ph type="ftr" sz="quarter" idx="11"/>
          </p:nvPr>
        </p:nvSpPr>
        <p:spPr/>
        <p:txBody>
          <a:bodyPr/>
          <a:lstStyle/>
          <a:p>
            <a:r>
              <a:rPr lang="en-US"/>
              <a:t>Mahesh Desai CPA  ● 5555 West loop south Suite 535, Bellaire, tx 77401 ● 281-236-8444 ● md@mdcpacfa.com </a:t>
            </a:r>
            <a:endParaRPr lang="en-US" dirty="0"/>
          </a:p>
        </p:txBody>
      </p:sp>
      <p:sp>
        <p:nvSpPr>
          <p:cNvPr id="5" name="Slide Number Placeholder 4">
            <a:extLst>
              <a:ext uri="{FF2B5EF4-FFF2-40B4-BE49-F238E27FC236}">
                <a16:creationId xmlns:a16="http://schemas.microsoft.com/office/drawing/2014/main" id="{F733C68C-1222-4D39-B2B4-CA6614CDCAF7}"/>
              </a:ext>
            </a:extLst>
          </p:cNvPr>
          <p:cNvSpPr>
            <a:spLocks noGrp="1"/>
          </p:cNvSpPr>
          <p:nvPr>
            <p:ph type="sldNum" sz="quarter" idx="12"/>
          </p:nvPr>
        </p:nvSpPr>
        <p:spPr/>
        <p:txBody>
          <a:bodyPr/>
          <a:lstStyle/>
          <a:p>
            <a:fld id="{E2B0A469-4FE3-45ED-B7BD-28B66B289DB6}" type="slidenum">
              <a:rPr lang="en-US" smtClean="0"/>
              <a:t>39</a:t>
            </a:fld>
            <a:endParaRPr lang="en-US"/>
          </a:p>
        </p:txBody>
      </p:sp>
    </p:spTree>
    <p:extLst>
      <p:ext uri="{BB962C8B-B14F-4D97-AF65-F5344CB8AC3E}">
        <p14:creationId xmlns:p14="http://schemas.microsoft.com/office/powerpoint/2010/main" val="371770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E47C-B7E8-4AC9-AEDB-2DEB1E9CE70F}"/>
              </a:ext>
            </a:extLst>
          </p:cNvPr>
          <p:cNvSpPr>
            <a:spLocks noGrp="1"/>
          </p:cNvSpPr>
          <p:nvPr>
            <p:ph type="title"/>
          </p:nvPr>
        </p:nvSpPr>
        <p:spPr/>
        <p:txBody>
          <a:bodyPr>
            <a:normAutofit/>
          </a:bodyPr>
          <a:lstStyle/>
          <a:p>
            <a:br>
              <a:rPr lang="en-US" b="1" dirty="0"/>
            </a:br>
            <a:endParaRPr lang="en-US" b="1" dirty="0"/>
          </a:p>
        </p:txBody>
      </p:sp>
      <p:pic>
        <p:nvPicPr>
          <p:cNvPr id="8" name="Picture 7" descr="A picture containing table, food&#10;&#10;Description automatically generated">
            <a:extLst>
              <a:ext uri="{FF2B5EF4-FFF2-40B4-BE49-F238E27FC236}">
                <a16:creationId xmlns:a16="http://schemas.microsoft.com/office/drawing/2014/main" id="{328E8800-4439-4DB6-9C07-4C26F1360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1" y="207309"/>
            <a:ext cx="1743075" cy="1372932"/>
          </a:xfrm>
          <a:prstGeom prst="rect">
            <a:avLst/>
          </a:prstGeom>
        </p:spPr>
      </p:pic>
      <p:sp>
        <p:nvSpPr>
          <p:cNvPr id="5" name="TextBox 4">
            <a:extLst>
              <a:ext uri="{FF2B5EF4-FFF2-40B4-BE49-F238E27FC236}">
                <a16:creationId xmlns:a16="http://schemas.microsoft.com/office/drawing/2014/main" id="{0064B967-3A15-4C35-9AFC-0953D23E41DD}"/>
              </a:ext>
            </a:extLst>
          </p:cNvPr>
          <p:cNvSpPr txBox="1"/>
          <p:nvPr/>
        </p:nvSpPr>
        <p:spPr>
          <a:xfrm>
            <a:off x="3757309" y="4513278"/>
            <a:ext cx="6628947" cy="1384995"/>
          </a:xfrm>
          <a:prstGeom prst="rect">
            <a:avLst/>
          </a:prstGeom>
          <a:noFill/>
        </p:spPr>
        <p:txBody>
          <a:bodyPr wrap="square" rtlCol="0">
            <a:spAutoFit/>
          </a:bodyPr>
          <a:lstStyle/>
          <a:p>
            <a:r>
              <a:rPr lang="en-US" sz="2800" b="1" dirty="0">
                <a:solidFill>
                  <a:schemeClr val="accent1">
                    <a:lumMod val="75000"/>
                  </a:schemeClr>
                </a:solidFill>
              </a:rPr>
              <a:t>Please type in your questions in the Q &amp; A section, they will be answered after Mahesh Desai’s presentation</a:t>
            </a:r>
          </a:p>
        </p:txBody>
      </p:sp>
      <p:sp>
        <p:nvSpPr>
          <p:cNvPr id="4" name="Content Placeholder 3">
            <a:extLst>
              <a:ext uri="{FF2B5EF4-FFF2-40B4-BE49-F238E27FC236}">
                <a16:creationId xmlns:a16="http://schemas.microsoft.com/office/drawing/2014/main" id="{17E840EB-20ED-4AFA-BFC5-F87D820689F2}"/>
              </a:ext>
            </a:extLst>
          </p:cNvPr>
          <p:cNvSpPr>
            <a:spLocks noGrp="1"/>
          </p:cNvSpPr>
          <p:nvPr>
            <p:ph idx="1"/>
          </p:nvPr>
        </p:nvSpPr>
        <p:spPr/>
        <p:txBody>
          <a:bodyPr>
            <a:normAutofit/>
          </a:bodyPr>
          <a:lstStyle/>
          <a:p>
            <a:pPr marL="0" indent="0">
              <a:buNone/>
            </a:pPr>
            <a:r>
              <a:rPr lang="en-US" sz="6000" b="1" dirty="0">
                <a:solidFill>
                  <a:schemeClr val="accent1"/>
                </a:solidFill>
              </a:rPr>
              <a:t>Any Questions?</a:t>
            </a:r>
          </a:p>
        </p:txBody>
      </p:sp>
    </p:spTree>
    <p:extLst>
      <p:ext uri="{BB962C8B-B14F-4D97-AF65-F5344CB8AC3E}">
        <p14:creationId xmlns:p14="http://schemas.microsoft.com/office/powerpoint/2010/main" val="1235329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172E-130B-48CA-A037-1B37A1318B29}"/>
              </a:ext>
            </a:extLst>
          </p:cNvPr>
          <p:cNvSpPr>
            <a:spLocks noGrp="1"/>
          </p:cNvSpPr>
          <p:nvPr>
            <p:ph type="title"/>
          </p:nvPr>
        </p:nvSpPr>
        <p:spPr/>
        <p:txBody>
          <a:bodyPr/>
          <a:lstStyle/>
          <a:p>
            <a:pPr algn="ctr"/>
            <a:r>
              <a:rPr lang="en-US" b="1" dirty="0"/>
              <a:t>NOL/EXCESS BUSINESS LOSS CHANGES</a:t>
            </a:r>
          </a:p>
        </p:txBody>
      </p:sp>
      <p:sp>
        <p:nvSpPr>
          <p:cNvPr id="3" name="Content Placeholder 2">
            <a:extLst>
              <a:ext uri="{FF2B5EF4-FFF2-40B4-BE49-F238E27FC236}">
                <a16:creationId xmlns:a16="http://schemas.microsoft.com/office/drawing/2014/main" id="{F2040893-9934-4C3F-B2D3-C312BEAC6EB2}"/>
              </a:ext>
            </a:extLst>
          </p:cNvPr>
          <p:cNvSpPr>
            <a:spLocks noGrp="1"/>
          </p:cNvSpPr>
          <p:nvPr>
            <p:ph idx="1"/>
          </p:nvPr>
        </p:nvSpPr>
        <p:spPr/>
        <p:txBody>
          <a:bodyPr>
            <a:normAutofit/>
          </a:bodyPr>
          <a:lstStyle/>
          <a:p>
            <a:pPr>
              <a:buFont typeface="Wingdings" panose="05000000000000000000" pitchFamily="2" charset="2"/>
              <a:buChar char="§"/>
            </a:pPr>
            <a:r>
              <a:rPr lang="en-US" sz="2200" dirty="0"/>
              <a:t> The Tax Cuts and Jobs Act limited net operating loss deductions. </a:t>
            </a:r>
          </a:p>
          <a:p>
            <a:pPr>
              <a:buFont typeface="Wingdings" panose="05000000000000000000" pitchFamily="2" charset="2"/>
              <a:buChar char="§"/>
            </a:pPr>
            <a:r>
              <a:rPr lang="en-US" sz="2200" dirty="0"/>
              <a:t> The CARES Act has amended those provisions to allow net operating losses incurred in 2018, 2019, and 2020 to be fully deductible, without the 80% limitation. </a:t>
            </a:r>
          </a:p>
          <a:p>
            <a:pPr>
              <a:buFont typeface="Wingdings" panose="05000000000000000000" pitchFamily="2" charset="2"/>
              <a:buChar char="§"/>
            </a:pPr>
            <a:r>
              <a:rPr lang="en-US" sz="2200" dirty="0"/>
              <a:t> The net operating losses from 2018, 2019, and 2020 are also allowed to now be carried back five years to allow businesses to claim refunds of taxes paid in prior years. </a:t>
            </a:r>
          </a:p>
          <a:p>
            <a:pPr>
              <a:buFont typeface="Wingdings" panose="05000000000000000000" pitchFamily="2" charset="2"/>
              <a:buChar char="§"/>
            </a:pPr>
            <a:r>
              <a:rPr lang="en-US" sz="2200" dirty="0"/>
              <a:t> Owners of pass-through entities are no longer subject to excess business loss provisions for 2018, 2019, and 2020. They will be able to take full advantage of pass-through losses, as available.</a:t>
            </a:r>
          </a:p>
          <a:p>
            <a:pPr>
              <a:buFont typeface="Wingdings" panose="05000000000000000000" pitchFamily="2" charset="2"/>
              <a:buChar char="§"/>
            </a:pPr>
            <a:r>
              <a:rPr lang="en-US" sz="2200" b="1" dirty="0"/>
              <a:t> Business Interest Deduction:</a:t>
            </a:r>
            <a:r>
              <a:rPr lang="en-US" sz="2200" dirty="0"/>
              <a:t> The Tax Cuts and Jobs Act had limited the deductibility of business interest to 30% of taxable income. The allowable deduction under the CARES act has been increased to 50%.</a:t>
            </a:r>
          </a:p>
          <a:p>
            <a:endParaRPr lang="en-US" dirty="0"/>
          </a:p>
        </p:txBody>
      </p:sp>
      <p:sp>
        <p:nvSpPr>
          <p:cNvPr id="4" name="Footer Placeholder 3">
            <a:extLst>
              <a:ext uri="{FF2B5EF4-FFF2-40B4-BE49-F238E27FC236}">
                <a16:creationId xmlns:a16="http://schemas.microsoft.com/office/drawing/2014/main" id="{1977C678-7337-47B5-9168-15A65077972A}"/>
              </a:ext>
            </a:extLst>
          </p:cNvPr>
          <p:cNvSpPr>
            <a:spLocks noGrp="1"/>
          </p:cNvSpPr>
          <p:nvPr>
            <p:ph type="ftr" sz="quarter" idx="11"/>
          </p:nvPr>
        </p:nvSpPr>
        <p:spPr/>
        <p:txBody>
          <a:bodyPr/>
          <a:lstStyle/>
          <a:p>
            <a:r>
              <a:rPr lang="en-US"/>
              <a:t>Mahesh Desai CPA  ● 5555 West loop south Suite 535, Bellaire, tx 77401 ● 281-236-8444 ● md@mdcpacfa.com </a:t>
            </a:r>
            <a:endParaRPr lang="en-US" dirty="0"/>
          </a:p>
        </p:txBody>
      </p:sp>
      <p:sp>
        <p:nvSpPr>
          <p:cNvPr id="5" name="Slide Number Placeholder 4">
            <a:extLst>
              <a:ext uri="{FF2B5EF4-FFF2-40B4-BE49-F238E27FC236}">
                <a16:creationId xmlns:a16="http://schemas.microsoft.com/office/drawing/2014/main" id="{93FA1F44-E664-4011-861F-0096CEDE819B}"/>
              </a:ext>
            </a:extLst>
          </p:cNvPr>
          <p:cNvSpPr>
            <a:spLocks noGrp="1"/>
          </p:cNvSpPr>
          <p:nvPr>
            <p:ph type="sldNum" sz="quarter" idx="12"/>
          </p:nvPr>
        </p:nvSpPr>
        <p:spPr/>
        <p:txBody>
          <a:bodyPr/>
          <a:lstStyle/>
          <a:p>
            <a:fld id="{E2B0A469-4FE3-45ED-B7BD-28B66B289DB6}" type="slidenum">
              <a:rPr lang="en-US" smtClean="0"/>
              <a:t>40</a:t>
            </a:fld>
            <a:endParaRPr lang="en-US"/>
          </a:p>
        </p:txBody>
      </p:sp>
    </p:spTree>
    <p:extLst>
      <p:ext uri="{BB962C8B-B14F-4D97-AF65-F5344CB8AC3E}">
        <p14:creationId xmlns:p14="http://schemas.microsoft.com/office/powerpoint/2010/main" val="4130271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026F-3551-48A6-AE0A-83879FAE6DE8}"/>
              </a:ext>
            </a:extLst>
          </p:cNvPr>
          <p:cNvSpPr>
            <a:spLocks noGrp="1"/>
          </p:cNvSpPr>
          <p:nvPr>
            <p:ph type="title"/>
          </p:nvPr>
        </p:nvSpPr>
        <p:spPr/>
        <p:txBody>
          <a:bodyPr/>
          <a:lstStyle/>
          <a:p>
            <a:pPr algn="ctr"/>
            <a:r>
              <a:rPr lang="en-US" b="1" dirty="0"/>
              <a:t>QUALIFIED IMPROVEMENT PROPERTY</a:t>
            </a:r>
          </a:p>
        </p:txBody>
      </p:sp>
      <p:sp>
        <p:nvSpPr>
          <p:cNvPr id="3" name="Content Placeholder 2">
            <a:extLst>
              <a:ext uri="{FF2B5EF4-FFF2-40B4-BE49-F238E27FC236}">
                <a16:creationId xmlns:a16="http://schemas.microsoft.com/office/drawing/2014/main" id="{90EF47AE-ECA1-4FF0-BAB9-F878FFC5E0AB}"/>
              </a:ext>
            </a:extLst>
          </p:cNvPr>
          <p:cNvSpPr>
            <a:spLocks noGrp="1"/>
          </p:cNvSpPr>
          <p:nvPr>
            <p:ph idx="1"/>
          </p:nvPr>
        </p:nvSpPr>
        <p:spPr>
          <a:xfrm>
            <a:off x="1066800" y="1856620"/>
            <a:ext cx="10058400" cy="4023360"/>
          </a:xfrm>
        </p:spPr>
        <p:txBody>
          <a:bodyPr/>
          <a:lstStyle/>
          <a:p>
            <a:pPr>
              <a:buFont typeface="Wingdings" panose="05000000000000000000" pitchFamily="2" charset="2"/>
              <a:buChar char="§"/>
            </a:pPr>
            <a:r>
              <a:rPr lang="en-US" dirty="0"/>
              <a:t> </a:t>
            </a:r>
            <a:r>
              <a:rPr lang="en-US" sz="2000" dirty="0"/>
              <a:t>Businesses will be able to write off all of the costs of certain interior renovations as 15-year property and eligible for expensing in nonresidential real property instead of using straight-line depreciation over a 39-year period.</a:t>
            </a:r>
          </a:p>
          <a:p>
            <a:pPr>
              <a:buFont typeface="Wingdings" panose="05000000000000000000" pitchFamily="2" charset="2"/>
              <a:buChar char="§"/>
            </a:pPr>
            <a:r>
              <a:rPr lang="en-US" sz="2000" dirty="0"/>
              <a:t> Qualified improvement property technical correction, allowing qualifying interior improvements of buildings to be immediately expensed rather than depreciated over 15 years.</a:t>
            </a:r>
          </a:p>
          <a:p>
            <a:pPr>
              <a:buFont typeface="Wingdings" panose="05000000000000000000" pitchFamily="2" charset="2"/>
              <a:buChar char="§"/>
            </a:pPr>
            <a:r>
              <a:rPr lang="en-US" sz="2000" dirty="0"/>
              <a:t> The Act allow taxpayers to claim 100 percent bonus depreciation with respect to “qualified improvement property.”</a:t>
            </a:r>
          </a:p>
          <a:p>
            <a:pPr>
              <a:buFont typeface="Wingdings" panose="05000000000000000000" pitchFamily="2" charset="2"/>
              <a:buChar char="§"/>
            </a:pPr>
            <a:endParaRPr lang="en-US" dirty="0"/>
          </a:p>
        </p:txBody>
      </p:sp>
      <p:sp>
        <p:nvSpPr>
          <p:cNvPr id="4" name="Footer Placeholder 3">
            <a:extLst>
              <a:ext uri="{FF2B5EF4-FFF2-40B4-BE49-F238E27FC236}">
                <a16:creationId xmlns:a16="http://schemas.microsoft.com/office/drawing/2014/main" id="{798C4E06-4DAB-4E7E-A13F-7C5B7D4D6B47}"/>
              </a:ext>
            </a:extLst>
          </p:cNvPr>
          <p:cNvSpPr>
            <a:spLocks noGrp="1"/>
          </p:cNvSpPr>
          <p:nvPr>
            <p:ph type="ftr" sz="quarter" idx="11"/>
          </p:nvPr>
        </p:nvSpPr>
        <p:spPr/>
        <p:txBody>
          <a:bodyPr/>
          <a:lstStyle/>
          <a:p>
            <a:r>
              <a:rPr lang="en-US"/>
              <a:t>Mahesh Desai CPA  ● 5555 West loop south Suite 535, Bellaire, tx 77401 ● 281-236-8444 ● md@mdcpacfa.com </a:t>
            </a:r>
            <a:endParaRPr lang="en-US" dirty="0"/>
          </a:p>
        </p:txBody>
      </p:sp>
      <p:sp>
        <p:nvSpPr>
          <p:cNvPr id="5" name="Slide Number Placeholder 4">
            <a:extLst>
              <a:ext uri="{FF2B5EF4-FFF2-40B4-BE49-F238E27FC236}">
                <a16:creationId xmlns:a16="http://schemas.microsoft.com/office/drawing/2014/main" id="{2D19F9B5-8350-47B3-B72F-77591918917B}"/>
              </a:ext>
            </a:extLst>
          </p:cNvPr>
          <p:cNvSpPr>
            <a:spLocks noGrp="1"/>
          </p:cNvSpPr>
          <p:nvPr>
            <p:ph type="sldNum" sz="quarter" idx="12"/>
          </p:nvPr>
        </p:nvSpPr>
        <p:spPr/>
        <p:txBody>
          <a:bodyPr/>
          <a:lstStyle/>
          <a:p>
            <a:fld id="{E2B0A469-4FE3-45ED-B7BD-28B66B289DB6}" type="slidenum">
              <a:rPr lang="en-US" smtClean="0"/>
              <a:t>41</a:t>
            </a:fld>
            <a:endParaRPr lang="en-US"/>
          </a:p>
        </p:txBody>
      </p:sp>
    </p:spTree>
    <p:extLst>
      <p:ext uri="{BB962C8B-B14F-4D97-AF65-F5344CB8AC3E}">
        <p14:creationId xmlns:p14="http://schemas.microsoft.com/office/powerpoint/2010/main" val="3692276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3B1B-7B8F-43E8-9194-8B431698AD73}"/>
              </a:ext>
            </a:extLst>
          </p:cNvPr>
          <p:cNvSpPr>
            <a:spLocks noGrp="1"/>
          </p:cNvSpPr>
          <p:nvPr>
            <p:ph type="title"/>
          </p:nvPr>
        </p:nvSpPr>
        <p:spPr/>
        <p:txBody>
          <a:bodyPr/>
          <a:lstStyle/>
          <a:p>
            <a:pPr algn="ctr"/>
            <a:r>
              <a:rPr lang="en-US" b="1" dirty="0"/>
              <a:t>PAID SICK LEAVE	</a:t>
            </a:r>
          </a:p>
        </p:txBody>
      </p:sp>
      <p:sp>
        <p:nvSpPr>
          <p:cNvPr id="3" name="Content Placeholder 2">
            <a:extLst>
              <a:ext uri="{FF2B5EF4-FFF2-40B4-BE49-F238E27FC236}">
                <a16:creationId xmlns:a16="http://schemas.microsoft.com/office/drawing/2014/main" id="{9AE1D69F-88D4-4302-8D96-7B6FDE892531}"/>
              </a:ext>
            </a:extLst>
          </p:cNvPr>
          <p:cNvSpPr>
            <a:spLocks noGrp="1"/>
          </p:cNvSpPr>
          <p:nvPr>
            <p:ph idx="1"/>
          </p:nvPr>
        </p:nvSpPr>
        <p:spPr/>
        <p:txBody>
          <a:bodyPr>
            <a:noAutofit/>
          </a:bodyPr>
          <a:lstStyle/>
          <a:p>
            <a:pPr>
              <a:buFont typeface="Wingdings" panose="05000000000000000000" pitchFamily="2" charset="2"/>
              <a:buChar char="§"/>
            </a:pPr>
            <a:r>
              <a:rPr lang="en-US" sz="2000" dirty="0"/>
              <a:t> Employers are required to provide two full weeks of emergency paid leave under the Emergency Paid Leave Act does not exceed:</a:t>
            </a:r>
          </a:p>
          <a:p>
            <a:pPr lvl="1">
              <a:buFont typeface="Wingdings" panose="05000000000000000000" pitchFamily="2" charset="2"/>
              <a:buChar char="§"/>
            </a:pPr>
            <a:r>
              <a:rPr lang="en-US" sz="2000" dirty="0"/>
              <a:t>$511 per day or $5,100 in the aggregate for an individual; or</a:t>
            </a:r>
          </a:p>
          <a:p>
            <a:pPr lvl="1">
              <a:buFont typeface="Wingdings" panose="05000000000000000000" pitchFamily="2" charset="2"/>
              <a:buChar char="§"/>
            </a:pPr>
            <a:r>
              <a:rPr lang="en-US" sz="2000" dirty="0"/>
              <a:t>$200 per day or $2,000 in the aggregate for an employee to care for a quarantined individual or child.</a:t>
            </a:r>
          </a:p>
          <a:p>
            <a:pPr marL="201168" lvl="1" indent="0">
              <a:buNone/>
            </a:pPr>
            <a:r>
              <a:rPr lang="en-US" sz="2000" dirty="0"/>
              <a:t> </a:t>
            </a:r>
          </a:p>
          <a:p>
            <a:pPr marL="0" lvl="1" indent="0">
              <a:buFont typeface="Wingdings" panose="05000000000000000000" pitchFamily="2" charset="2"/>
              <a:buChar char="§"/>
            </a:pPr>
            <a:r>
              <a:rPr lang="en-US" sz="2000" dirty="0"/>
              <a:t> Under FMLA, employers are required to provide 10 full weeks of paid leave does not exceed $200 per day and $10,000 in the aggregate for each employee.</a:t>
            </a:r>
          </a:p>
          <a:p>
            <a:pPr marL="0" lvl="1" indent="0">
              <a:buFont typeface="Wingdings" panose="05000000000000000000" pitchFamily="2" charset="2"/>
              <a:buChar char="§"/>
            </a:pPr>
            <a:r>
              <a:rPr lang="en-US" sz="2000" dirty="0"/>
              <a:t> Under FFCRA, employees who have been employed by the employer for at least 30 calendar days are eligible for expanded FMLA leave. The CARES Act amends the FMLA to extend paid leave to employees who </a:t>
            </a:r>
          </a:p>
          <a:p>
            <a:pPr marL="182880" lvl="2" indent="0">
              <a:buFont typeface="Wingdings" panose="05000000000000000000" pitchFamily="2" charset="2"/>
              <a:buChar char="§"/>
            </a:pPr>
            <a:r>
              <a:rPr lang="en-US" dirty="0"/>
              <a:t> (1) were laid off after March 1, 2020, </a:t>
            </a:r>
          </a:p>
          <a:p>
            <a:pPr marL="182880" lvl="2" indent="0">
              <a:buFont typeface="Wingdings" panose="05000000000000000000" pitchFamily="2" charset="2"/>
              <a:buChar char="§"/>
            </a:pPr>
            <a:r>
              <a:rPr lang="en-US" dirty="0"/>
              <a:t> (2) had worked for the employer for at least 30 of the last 60 days, and </a:t>
            </a:r>
          </a:p>
          <a:p>
            <a:pPr marL="182880" lvl="2" indent="0">
              <a:buFont typeface="Wingdings" panose="05000000000000000000" pitchFamily="2" charset="2"/>
              <a:buChar char="§"/>
            </a:pPr>
            <a:r>
              <a:rPr lang="en-US" dirty="0"/>
              <a:t> (3) were rehired by the employer.</a:t>
            </a:r>
          </a:p>
        </p:txBody>
      </p:sp>
      <p:sp>
        <p:nvSpPr>
          <p:cNvPr id="4" name="Footer Placeholder 3">
            <a:extLst>
              <a:ext uri="{FF2B5EF4-FFF2-40B4-BE49-F238E27FC236}">
                <a16:creationId xmlns:a16="http://schemas.microsoft.com/office/drawing/2014/main" id="{6BDFD3D0-19B5-4BE1-8F36-DF37A4182073}"/>
              </a:ext>
            </a:extLst>
          </p:cNvPr>
          <p:cNvSpPr>
            <a:spLocks noGrp="1"/>
          </p:cNvSpPr>
          <p:nvPr>
            <p:ph type="ftr" sz="quarter" idx="11"/>
          </p:nvPr>
        </p:nvSpPr>
        <p:spPr/>
        <p:txBody>
          <a:bodyPr/>
          <a:lstStyle/>
          <a:p>
            <a:r>
              <a:rPr lang="en-US"/>
              <a:t>Mahesh Desai CPA  ● 5555 West loop south Suite 535, Bellaire, tx 77401 ● 281-236-8444 ● md@mdcpacfa.com </a:t>
            </a:r>
            <a:endParaRPr lang="en-US" dirty="0"/>
          </a:p>
        </p:txBody>
      </p:sp>
      <p:sp>
        <p:nvSpPr>
          <p:cNvPr id="5" name="Slide Number Placeholder 4">
            <a:extLst>
              <a:ext uri="{FF2B5EF4-FFF2-40B4-BE49-F238E27FC236}">
                <a16:creationId xmlns:a16="http://schemas.microsoft.com/office/drawing/2014/main" id="{A011635D-2373-4470-A58C-5006A0A1A6DE}"/>
              </a:ext>
            </a:extLst>
          </p:cNvPr>
          <p:cNvSpPr>
            <a:spLocks noGrp="1"/>
          </p:cNvSpPr>
          <p:nvPr>
            <p:ph type="sldNum" sz="quarter" idx="12"/>
          </p:nvPr>
        </p:nvSpPr>
        <p:spPr/>
        <p:txBody>
          <a:bodyPr/>
          <a:lstStyle/>
          <a:p>
            <a:fld id="{E2B0A469-4FE3-45ED-B7BD-28B66B289DB6}" type="slidenum">
              <a:rPr lang="en-US" smtClean="0"/>
              <a:t>42</a:t>
            </a:fld>
            <a:endParaRPr lang="en-US"/>
          </a:p>
        </p:txBody>
      </p:sp>
    </p:spTree>
    <p:extLst>
      <p:ext uri="{BB962C8B-B14F-4D97-AF65-F5344CB8AC3E}">
        <p14:creationId xmlns:p14="http://schemas.microsoft.com/office/powerpoint/2010/main" val="3283166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9447-D69B-4849-BE7A-27634A129642}"/>
              </a:ext>
            </a:extLst>
          </p:cNvPr>
          <p:cNvSpPr>
            <a:spLocks noGrp="1"/>
          </p:cNvSpPr>
          <p:nvPr>
            <p:ph type="title"/>
          </p:nvPr>
        </p:nvSpPr>
        <p:spPr/>
        <p:txBody>
          <a:bodyPr>
            <a:normAutofit/>
          </a:bodyPr>
          <a:lstStyle/>
          <a:p>
            <a:pPr algn="ctr"/>
            <a:r>
              <a:rPr lang="en-US" sz="4700" b="1" dirty="0"/>
              <a:t>REFUNDABLE TAX CREDIT FOR PAID LEAVE</a:t>
            </a:r>
          </a:p>
        </p:txBody>
      </p:sp>
      <p:sp>
        <p:nvSpPr>
          <p:cNvPr id="3" name="Content Placeholder 2">
            <a:extLst>
              <a:ext uri="{FF2B5EF4-FFF2-40B4-BE49-F238E27FC236}">
                <a16:creationId xmlns:a16="http://schemas.microsoft.com/office/drawing/2014/main" id="{34F98BCB-36BD-4E33-8D77-F3685547D426}"/>
              </a:ext>
            </a:extLst>
          </p:cNvPr>
          <p:cNvSpPr>
            <a:spLocks noGrp="1"/>
          </p:cNvSpPr>
          <p:nvPr>
            <p:ph idx="1"/>
          </p:nvPr>
        </p:nvSpPr>
        <p:spPr/>
        <p:txBody>
          <a:bodyPr/>
          <a:lstStyle/>
          <a:p>
            <a:r>
              <a:rPr lang="en-US" sz="2000" dirty="0"/>
              <a:t>The FFCRA allows an employer to claim a refundable tax credit for paid leave granted under the expanded FMLA requirement. </a:t>
            </a:r>
          </a:p>
          <a:p>
            <a:r>
              <a:rPr lang="en-US" sz="2000" dirty="0"/>
              <a:t>The CARES Act expands those provisions by: </a:t>
            </a:r>
          </a:p>
          <a:p>
            <a:r>
              <a:rPr lang="en-US" sz="2000" dirty="0"/>
              <a:t>(1) providing for an advance of the payroll tax credit; </a:t>
            </a:r>
          </a:p>
          <a:p>
            <a:r>
              <a:rPr lang="en-US" sz="2000" dirty="0"/>
              <a:t>(2) requiring the Secretary of the Treasury to prescribe regulations necessary to permit the advancement of the credit; and </a:t>
            </a:r>
          </a:p>
          <a:p>
            <a:r>
              <a:rPr lang="en-US" sz="2000" dirty="0"/>
              <a:t>(3) requiring the Secretary of Treasury to waive penalties associated with the failure to deposit certain payroll taxes.</a:t>
            </a:r>
          </a:p>
          <a:p>
            <a:endParaRPr lang="en-US" dirty="0"/>
          </a:p>
        </p:txBody>
      </p:sp>
      <p:sp>
        <p:nvSpPr>
          <p:cNvPr id="4" name="Footer Placeholder 3">
            <a:extLst>
              <a:ext uri="{FF2B5EF4-FFF2-40B4-BE49-F238E27FC236}">
                <a16:creationId xmlns:a16="http://schemas.microsoft.com/office/drawing/2014/main" id="{D1B4CD1F-3DD5-4BC2-B291-FCDF68C682A9}"/>
              </a:ext>
            </a:extLst>
          </p:cNvPr>
          <p:cNvSpPr>
            <a:spLocks noGrp="1"/>
          </p:cNvSpPr>
          <p:nvPr>
            <p:ph type="ftr" sz="quarter" idx="11"/>
          </p:nvPr>
        </p:nvSpPr>
        <p:spPr/>
        <p:txBody>
          <a:bodyPr/>
          <a:lstStyle/>
          <a:p>
            <a:r>
              <a:rPr lang="en-US"/>
              <a:t>Mahesh Desai CPA  ● 5555 West loop south Suite 535, Bellaire, tx 77401 ● 281-236-8444 ● md@mdcpacfa.com </a:t>
            </a:r>
            <a:endParaRPr lang="en-US" dirty="0"/>
          </a:p>
        </p:txBody>
      </p:sp>
      <p:sp>
        <p:nvSpPr>
          <p:cNvPr id="5" name="Slide Number Placeholder 4">
            <a:extLst>
              <a:ext uri="{FF2B5EF4-FFF2-40B4-BE49-F238E27FC236}">
                <a16:creationId xmlns:a16="http://schemas.microsoft.com/office/drawing/2014/main" id="{66789DB8-B542-4920-9F07-CD50A7A69E7C}"/>
              </a:ext>
            </a:extLst>
          </p:cNvPr>
          <p:cNvSpPr>
            <a:spLocks noGrp="1"/>
          </p:cNvSpPr>
          <p:nvPr>
            <p:ph type="sldNum" sz="quarter" idx="12"/>
          </p:nvPr>
        </p:nvSpPr>
        <p:spPr/>
        <p:txBody>
          <a:bodyPr/>
          <a:lstStyle/>
          <a:p>
            <a:fld id="{E2B0A469-4FE3-45ED-B7BD-28B66B289DB6}" type="slidenum">
              <a:rPr lang="en-US" smtClean="0"/>
              <a:t>43</a:t>
            </a:fld>
            <a:endParaRPr lang="en-US"/>
          </a:p>
        </p:txBody>
      </p:sp>
    </p:spTree>
    <p:extLst>
      <p:ext uri="{BB962C8B-B14F-4D97-AF65-F5344CB8AC3E}">
        <p14:creationId xmlns:p14="http://schemas.microsoft.com/office/powerpoint/2010/main" val="4027285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D082-C45F-4C88-A1B6-A9C58F6FCE80}"/>
              </a:ext>
            </a:extLst>
          </p:cNvPr>
          <p:cNvSpPr>
            <a:spLocks noGrp="1"/>
          </p:cNvSpPr>
          <p:nvPr>
            <p:ph type="title"/>
          </p:nvPr>
        </p:nvSpPr>
        <p:spPr/>
        <p:txBody>
          <a:bodyPr/>
          <a:lstStyle/>
          <a:p>
            <a:pPr algn="ctr"/>
            <a:r>
              <a:rPr lang="en-US" b="1" dirty="0"/>
              <a:t>CHILD CARE LEAVE CREDIT</a:t>
            </a:r>
          </a:p>
        </p:txBody>
      </p:sp>
      <p:sp>
        <p:nvSpPr>
          <p:cNvPr id="3" name="Content Placeholder 2">
            <a:extLst>
              <a:ext uri="{FF2B5EF4-FFF2-40B4-BE49-F238E27FC236}">
                <a16:creationId xmlns:a16="http://schemas.microsoft.com/office/drawing/2014/main" id="{E096A108-B798-44C7-9212-F43B948F508F}"/>
              </a:ext>
            </a:extLst>
          </p:cNvPr>
          <p:cNvSpPr>
            <a:spLocks noGrp="1"/>
          </p:cNvSpPr>
          <p:nvPr>
            <p:ph idx="1"/>
          </p:nvPr>
        </p:nvSpPr>
        <p:spPr/>
        <p:txBody>
          <a:bodyPr>
            <a:normAutofit/>
          </a:bodyPr>
          <a:lstStyle/>
          <a:p>
            <a:pPr>
              <a:buFont typeface="Wingdings" panose="05000000000000000000" pitchFamily="2" charset="2"/>
              <a:buChar char="§"/>
            </a:pPr>
            <a:r>
              <a:rPr lang="en-US" sz="2000" dirty="0"/>
              <a:t> In addition to the sick leave credit, for an employee who is unable to work because of a need to care for a child whose school or child care facility is unavailable due to the Coronavirus, eligible employers may receive a refundable child care leave credit.</a:t>
            </a:r>
          </a:p>
          <a:p>
            <a:pPr>
              <a:buFont typeface="Wingdings" panose="05000000000000000000" pitchFamily="2" charset="2"/>
              <a:buChar char="§"/>
            </a:pPr>
            <a:r>
              <a:rPr lang="en-US" sz="2000" dirty="0"/>
              <a:t> This credit is equal to two-thirds of the employee's regular pay, capped at $200 per day or $10,000 in the aggregate. Up to 10 weeks of qualifying leave can be counted towards the child care leave credit. Eligible employers are entitled to an additional tax credit determined based on costs to maintain health insurance coverage for the eligible employee during the leave period. </a:t>
            </a:r>
          </a:p>
          <a:p>
            <a:pPr>
              <a:buFont typeface="Wingdings" panose="05000000000000000000" pitchFamily="2" charset="2"/>
              <a:buChar char="§"/>
            </a:pPr>
            <a:r>
              <a:rPr lang="en-US" sz="2000" dirty="0"/>
              <a:t> Eligible employers who pay qualifying sick or child care leave will be able to retain an amount of the payroll taxes equal to the amount of qualifying sick and child care leave that they paid, rather than deposit them with the IRS.</a:t>
            </a:r>
          </a:p>
          <a:p>
            <a:pPr>
              <a:buFont typeface="Wingdings" panose="05000000000000000000" pitchFamily="2" charset="2"/>
              <a:buChar char="§"/>
            </a:pPr>
            <a:r>
              <a:rPr lang="en-US" sz="2000" dirty="0"/>
              <a:t> If there are not sufficient payroll taxes to cover the cost of qualified sick and child care leave paid, employers will be able file a request for an accelerated payment from the IRS. The IRS expects to process these requests in two weeks or less.</a:t>
            </a:r>
          </a:p>
        </p:txBody>
      </p:sp>
      <p:sp>
        <p:nvSpPr>
          <p:cNvPr id="4" name="Footer Placeholder 3">
            <a:extLst>
              <a:ext uri="{FF2B5EF4-FFF2-40B4-BE49-F238E27FC236}">
                <a16:creationId xmlns:a16="http://schemas.microsoft.com/office/drawing/2014/main" id="{542E64AB-0B9C-4D0E-B28F-9C87B5A9F1D1}"/>
              </a:ext>
            </a:extLst>
          </p:cNvPr>
          <p:cNvSpPr>
            <a:spLocks noGrp="1"/>
          </p:cNvSpPr>
          <p:nvPr>
            <p:ph type="ftr" sz="quarter" idx="11"/>
          </p:nvPr>
        </p:nvSpPr>
        <p:spPr/>
        <p:txBody>
          <a:bodyPr/>
          <a:lstStyle/>
          <a:p>
            <a:r>
              <a:rPr lang="en-US"/>
              <a:t>Mahesh Desai CPA  ● 5555 West loop south Suite 535, Bellaire, tx 77401 ● 281-236-8444 ● md@mdcpacfa.com </a:t>
            </a:r>
            <a:endParaRPr lang="en-US" dirty="0"/>
          </a:p>
        </p:txBody>
      </p:sp>
      <p:sp>
        <p:nvSpPr>
          <p:cNvPr id="5" name="Slide Number Placeholder 4">
            <a:extLst>
              <a:ext uri="{FF2B5EF4-FFF2-40B4-BE49-F238E27FC236}">
                <a16:creationId xmlns:a16="http://schemas.microsoft.com/office/drawing/2014/main" id="{63B382B9-9BF9-4C46-81EA-D4D3137D7A0A}"/>
              </a:ext>
            </a:extLst>
          </p:cNvPr>
          <p:cNvSpPr>
            <a:spLocks noGrp="1"/>
          </p:cNvSpPr>
          <p:nvPr>
            <p:ph type="sldNum" sz="quarter" idx="12"/>
          </p:nvPr>
        </p:nvSpPr>
        <p:spPr/>
        <p:txBody>
          <a:bodyPr/>
          <a:lstStyle/>
          <a:p>
            <a:fld id="{E2B0A469-4FE3-45ED-B7BD-28B66B289DB6}" type="slidenum">
              <a:rPr lang="en-US" smtClean="0"/>
              <a:t>44</a:t>
            </a:fld>
            <a:endParaRPr lang="en-US"/>
          </a:p>
        </p:txBody>
      </p:sp>
    </p:spTree>
    <p:extLst>
      <p:ext uri="{BB962C8B-B14F-4D97-AF65-F5344CB8AC3E}">
        <p14:creationId xmlns:p14="http://schemas.microsoft.com/office/powerpoint/2010/main" val="339747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04018-FB3E-4199-85E5-BF746D4ADB2B}"/>
              </a:ext>
            </a:extLst>
          </p:cNvPr>
          <p:cNvSpPr>
            <a:spLocks noGrp="1"/>
          </p:cNvSpPr>
          <p:nvPr>
            <p:ph type="title"/>
          </p:nvPr>
        </p:nvSpPr>
        <p:spPr/>
        <p:txBody>
          <a:bodyPr/>
          <a:lstStyle/>
          <a:p>
            <a:pPr algn="ctr"/>
            <a:r>
              <a:rPr lang="en-US" b="1" dirty="0"/>
              <a:t>PAYCHECK PROTECTION PROGRAM </a:t>
            </a:r>
          </a:p>
        </p:txBody>
      </p:sp>
      <p:sp>
        <p:nvSpPr>
          <p:cNvPr id="3" name="Content Placeholder 2">
            <a:extLst>
              <a:ext uri="{FF2B5EF4-FFF2-40B4-BE49-F238E27FC236}">
                <a16:creationId xmlns:a16="http://schemas.microsoft.com/office/drawing/2014/main" id="{0CAD41EB-DEE0-4774-9373-BFD013505C7E}"/>
              </a:ext>
            </a:extLst>
          </p:cNvPr>
          <p:cNvSpPr>
            <a:spLocks noGrp="1"/>
          </p:cNvSpPr>
          <p:nvPr>
            <p:ph idx="1"/>
          </p:nvPr>
        </p:nvSpPr>
        <p:spPr>
          <a:xfrm>
            <a:off x="1097280" y="1845734"/>
            <a:ext cx="10058400" cy="4478866"/>
          </a:xfrm>
        </p:spPr>
        <p:txBody>
          <a:bodyPr>
            <a:normAutofit fontScale="70000" lnSpcReduction="20000"/>
          </a:bodyPr>
          <a:lstStyle/>
          <a:p>
            <a:pPr>
              <a:buFont typeface="Wingdings" panose="05000000000000000000" pitchFamily="2" charset="2"/>
              <a:buChar char="§"/>
            </a:pPr>
            <a:r>
              <a:rPr lang="en-US" b="1" dirty="0"/>
              <a:t> </a:t>
            </a:r>
            <a:r>
              <a:rPr lang="en-US" sz="2900" b="1" dirty="0"/>
              <a:t>Eligibility - </a:t>
            </a:r>
            <a:r>
              <a:rPr lang="en-US" sz="2900" dirty="0"/>
              <a:t>Small business affected by COVID-19 with less than 500 employees including:</a:t>
            </a:r>
          </a:p>
          <a:p>
            <a:pPr lvl="1"/>
            <a:r>
              <a:rPr lang="en-US" sz="2900" dirty="0"/>
              <a:t>Sole proprietorships, independent contractors, self-employed persons.</a:t>
            </a:r>
          </a:p>
          <a:p>
            <a:pPr lvl="1"/>
            <a:r>
              <a:rPr lang="en-US" sz="2900" dirty="0"/>
              <a:t>Private non-profit organizations.</a:t>
            </a:r>
          </a:p>
          <a:p>
            <a:pPr lvl="1"/>
            <a:r>
              <a:rPr lang="en-US" sz="2900" dirty="0"/>
              <a:t>501(c)(19) veteran organizations.</a:t>
            </a:r>
          </a:p>
          <a:p>
            <a:pPr>
              <a:buFont typeface="Wingdings" panose="05000000000000000000" pitchFamily="2" charset="2"/>
              <a:buChar char="§"/>
            </a:pPr>
            <a:r>
              <a:rPr lang="en-US" sz="2900" dirty="0"/>
              <a:t> Hospitality and food industry businesses with more than one location:</a:t>
            </a:r>
          </a:p>
          <a:p>
            <a:pPr lvl="1">
              <a:buFont typeface="Wingdings" panose="05000000000000000000" pitchFamily="2" charset="2"/>
              <a:buChar char="§"/>
            </a:pPr>
            <a:r>
              <a:rPr lang="en-US" sz="2900" dirty="0"/>
              <a:t>Could be eligible at the store and location level if store employs less than 500 workers.</a:t>
            </a:r>
          </a:p>
          <a:p>
            <a:pPr lvl="1">
              <a:buFont typeface="Wingdings" panose="05000000000000000000" pitchFamily="2" charset="2"/>
              <a:buChar char="§"/>
            </a:pPr>
            <a:r>
              <a:rPr lang="en-US" sz="2900" dirty="0"/>
              <a:t>This means each store location could be eligible.</a:t>
            </a:r>
          </a:p>
          <a:p>
            <a:pPr>
              <a:buFont typeface="Wingdings" panose="05000000000000000000" pitchFamily="2" charset="2"/>
              <a:buChar char="§"/>
            </a:pPr>
            <a:r>
              <a:rPr lang="en-US" sz="2900" b="1" dirty="0"/>
              <a:t> Maximum Loan Amount </a:t>
            </a:r>
            <a:r>
              <a:rPr lang="en-US" sz="2900" dirty="0"/>
              <a:t>- Up to 2.5 times the borrower’s average monthly payroll costs, not to exceed $10 million.</a:t>
            </a:r>
          </a:p>
          <a:p>
            <a:pPr>
              <a:buFont typeface="Wingdings" panose="05000000000000000000" pitchFamily="2" charset="2"/>
              <a:buChar char="§"/>
            </a:pPr>
            <a:r>
              <a:rPr lang="en-US" sz="2900" dirty="0"/>
              <a:t> Maturity of 2 years; interest rate of 0.5%.</a:t>
            </a:r>
          </a:p>
          <a:p>
            <a:pPr>
              <a:buFont typeface="Wingdings" panose="05000000000000000000" pitchFamily="2" charset="2"/>
              <a:buChar char="§"/>
            </a:pPr>
            <a:r>
              <a:rPr lang="en-US" sz="2900" dirty="0"/>
              <a:t> Payments of principal, interest and fees will be deferred for at least 6 months, but not more than one year. </a:t>
            </a:r>
          </a:p>
          <a:p>
            <a:pPr>
              <a:buFont typeface="Wingdings" panose="05000000000000000000" pitchFamily="2" charset="2"/>
              <a:buChar char="§"/>
            </a:pPr>
            <a:r>
              <a:rPr lang="en-US" sz="2900" dirty="0"/>
              <a:t> No collateral or personal guarantees required.</a:t>
            </a:r>
          </a:p>
          <a:p>
            <a:pPr>
              <a:buFont typeface="Wingdings" panose="05000000000000000000" pitchFamily="2" charset="2"/>
              <a:buChar char="§"/>
            </a:pPr>
            <a:r>
              <a:rPr lang="en-US" sz="2900" dirty="0"/>
              <a:t> NO FEE charged by neither the Government nor lenders.</a:t>
            </a:r>
          </a:p>
        </p:txBody>
      </p:sp>
      <p:sp>
        <p:nvSpPr>
          <p:cNvPr id="4" name="Footer Placeholder 3">
            <a:extLst>
              <a:ext uri="{FF2B5EF4-FFF2-40B4-BE49-F238E27FC236}">
                <a16:creationId xmlns:a16="http://schemas.microsoft.com/office/drawing/2014/main" id="{1196E555-3ADE-40FD-BA02-08B8B0422F34}"/>
              </a:ext>
            </a:extLst>
          </p:cNvPr>
          <p:cNvSpPr>
            <a:spLocks noGrp="1"/>
          </p:cNvSpPr>
          <p:nvPr>
            <p:ph type="ftr" sz="quarter" idx="11"/>
          </p:nvPr>
        </p:nvSpPr>
        <p:spPr/>
        <p:txBody>
          <a:bodyPr/>
          <a:lstStyle/>
          <a:p>
            <a:r>
              <a:rPr lang="en-US"/>
              <a:t>Mahesh Desai CPA  ● 5555 West loop south Suite 535, Bellaire, tx 77401 ● 281-236-8444 ● md@mdcpacfa.com </a:t>
            </a:r>
            <a:endParaRPr lang="en-US" dirty="0"/>
          </a:p>
        </p:txBody>
      </p:sp>
      <p:sp>
        <p:nvSpPr>
          <p:cNvPr id="5" name="Slide Number Placeholder 4">
            <a:extLst>
              <a:ext uri="{FF2B5EF4-FFF2-40B4-BE49-F238E27FC236}">
                <a16:creationId xmlns:a16="http://schemas.microsoft.com/office/drawing/2014/main" id="{EC4EF310-5C50-49C6-8A59-17BC39193C5A}"/>
              </a:ext>
            </a:extLst>
          </p:cNvPr>
          <p:cNvSpPr>
            <a:spLocks noGrp="1"/>
          </p:cNvSpPr>
          <p:nvPr>
            <p:ph type="sldNum" sz="quarter" idx="12"/>
          </p:nvPr>
        </p:nvSpPr>
        <p:spPr/>
        <p:txBody>
          <a:bodyPr/>
          <a:lstStyle/>
          <a:p>
            <a:fld id="{E2B0A469-4FE3-45ED-B7BD-28B66B289DB6}" type="slidenum">
              <a:rPr lang="en-US" smtClean="0"/>
              <a:t>45</a:t>
            </a:fld>
            <a:endParaRPr lang="en-US"/>
          </a:p>
        </p:txBody>
      </p:sp>
    </p:spTree>
    <p:extLst>
      <p:ext uri="{BB962C8B-B14F-4D97-AF65-F5344CB8AC3E}">
        <p14:creationId xmlns:p14="http://schemas.microsoft.com/office/powerpoint/2010/main" val="922424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3EA6-1EDF-43DA-A36A-B9220EACDF4C}"/>
              </a:ext>
            </a:extLst>
          </p:cNvPr>
          <p:cNvSpPr>
            <a:spLocks noGrp="1"/>
          </p:cNvSpPr>
          <p:nvPr>
            <p:ph type="title"/>
          </p:nvPr>
        </p:nvSpPr>
        <p:spPr>
          <a:xfrm>
            <a:off x="1219939" y="320671"/>
            <a:ext cx="10515600" cy="1325563"/>
          </a:xfrm>
        </p:spPr>
        <p:txBody>
          <a:bodyPr/>
          <a:lstStyle/>
          <a:p>
            <a:pPr algn="ctr"/>
            <a:r>
              <a:rPr lang="en-US" b="1" dirty="0"/>
              <a:t>LENDERS’ REQUIREMENTS</a:t>
            </a:r>
          </a:p>
        </p:txBody>
      </p:sp>
      <p:sp>
        <p:nvSpPr>
          <p:cNvPr id="3" name="Content Placeholder 2">
            <a:extLst>
              <a:ext uri="{FF2B5EF4-FFF2-40B4-BE49-F238E27FC236}">
                <a16:creationId xmlns:a16="http://schemas.microsoft.com/office/drawing/2014/main" id="{53FC4F40-190B-4D6A-A982-84E2719E8516}"/>
              </a:ext>
            </a:extLst>
          </p:cNvPr>
          <p:cNvSpPr>
            <a:spLocks noGrp="1"/>
          </p:cNvSpPr>
          <p:nvPr>
            <p:ph idx="1"/>
          </p:nvPr>
        </p:nvSpPr>
        <p:spPr/>
        <p:txBody>
          <a:bodyPr>
            <a:normAutofit/>
          </a:bodyPr>
          <a:lstStyle/>
          <a:p>
            <a:r>
              <a:rPr lang="en-US" sz="2000" dirty="0"/>
              <a:t>Lenders will ask you for a </a:t>
            </a:r>
            <a:r>
              <a:rPr lang="en-US" sz="2000" b="1" dirty="0"/>
              <a:t>good faith certification </a:t>
            </a:r>
            <a:r>
              <a:rPr lang="en-US" sz="2000" dirty="0"/>
              <a:t>that:</a:t>
            </a:r>
          </a:p>
          <a:p>
            <a:r>
              <a:rPr lang="en-US" sz="2000" dirty="0"/>
              <a:t>1. The uncertainty of current economic conditions makes the loan request necessary to support ongoing operations.</a:t>
            </a:r>
          </a:p>
          <a:p>
            <a:r>
              <a:rPr lang="en-US" sz="2000" dirty="0"/>
              <a:t>2. Borrower will use the loan proceeds to retain workers and maintain payroll or make mortgage, lease, and utility payments.</a:t>
            </a:r>
          </a:p>
          <a:p>
            <a:r>
              <a:rPr lang="en-US" sz="2000" dirty="0"/>
              <a:t>3. No application pending for a loan duplicative of the purpose and amounts applied for here.</a:t>
            </a:r>
          </a:p>
          <a:p>
            <a:r>
              <a:rPr lang="en-US" sz="2000" dirty="0"/>
              <a:t>4. From Feb. 15, 2020 to Dec. 31, 2020, the borrower has not received a loan duplicative of the purpose and amounts applied for here.</a:t>
            </a:r>
          </a:p>
          <a:p>
            <a:pPr marL="0" indent="0">
              <a:buNone/>
            </a:pPr>
            <a:endParaRPr lang="en-US" dirty="0"/>
          </a:p>
        </p:txBody>
      </p:sp>
      <p:sp>
        <p:nvSpPr>
          <p:cNvPr id="4" name="Footer Placeholder 3">
            <a:extLst>
              <a:ext uri="{FF2B5EF4-FFF2-40B4-BE49-F238E27FC236}">
                <a16:creationId xmlns:a16="http://schemas.microsoft.com/office/drawing/2014/main" id="{1041DF2A-21DA-4784-9997-7628EA2263C0}"/>
              </a:ext>
            </a:extLst>
          </p:cNvPr>
          <p:cNvSpPr>
            <a:spLocks noGrp="1"/>
          </p:cNvSpPr>
          <p:nvPr>
            <p:ph type="ftr" sz="quarter" idx="11"/>
          </p:nvPr>
        </p:nvSpPr>
        <p:spPr/>
        <p:txBody>
          <a:bodyPr/>
          <a:lstStyle/>
          <a:p>
            <a:r>
              <a:rPr lang="en-US"/>
              <a:t>Mahesh Desai CPA  ● 5555 West loop south Suite 535, Bellaire, tx 77401 ● 281-236-8444 ● md@mdcpacfa.com </a:t>
            </a:r>
            <a:endParaRPr lang="en-US" dirty="0"/>
          </a:p>
        </p:txBody>
      </p:sp>
      <p:sp>
        <p:nvSpPr>
          <p:cNvPr id="5" name="Slide Number Placeholder 4">
            <a:extLst>
              <a:ext uri="{FF2B5EF4-FFF2-40B4-BE49-F238E27FC236}">
                <a16:creationId xmlns:a16="http://schemas.microsoft.com/office/drawing/2014/main" id="{74A3114A-5A29-457C-975A-1E24E2887B4E}"/>
              </a:ext>
            </a:extLst>
          </p:cNvPr>
          <p:cNvSpPr>
            <a:spLocks noGrp="1"/>
          </p:cNvSpPr>
          <p:nvPr>
            <p:ph type="sldNum" sz="quarter" idx="12"/>
          </p:nvPr>
        </p:nvSpPr>
        <p:spPr/>
        <p:txBody>
          <a:bodyPr/>
          <a:lstStyle/>
          <a:p>
            <a:fld id="{E2B0A469-4FE3-45ED-B7BD-28B66B289DB6}" type="slidenum">
              <a:rPr lang="en-US" smtClean="0"/>
              <a:t>46</a:t>
            </a:fld>
            <a:endParaRPr lang="en-US"/>
          </a:p>
        </p:txBody>
      </p:sp>
    </p:spTree>
    <p:extLst>
      <p:ext uri="{BB962C8B-B14F-4D97-AF65-F5344CB8AC3E}">
        <p14:creationId xmlns:p14="http://schemas.microsoft.com/office/powerpoint/2010/main" val="1492069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97AC1-23F1-42C1-B8E2-C4FB46FA2D27}"/>
              </a:ext>
            </a:extLst>
          </p:cNvPr>
          <p:cNvSpPr>
            <a:spLocks noGrp="1"/>
          </p:cNvSpPr>
          <p:nvPr>
            <p:ph type="title"/>
          </p:nvPr>
        </p:nvSpPr>
        <p:spPr/>
        <p:txBody>
          <a:bodyPr/>
          <a:lstStyle/>
          <a:p>
            <a:pPr algn="ctr"/>
            <a:r>
              <a:rPr lang="en-US" b="1" dirty="0"/>
              <a:t>LOAN FORGIVENESS</a:t>
            </a:r>
          </a:p>
        </p:txBody>
      </p:sp>
      <p:sp>
        <p:nvSpPr>
          <p:cNvPr id="3" name="Content Placeholder 2">
            <a:extLst>
              <a:ext uri="{FF2B5EF4-FFF2-40B4-BE49-F238E27FC236}">
                <a16:creationId xmlns:a16="http://schemas.microsoft.com/office/drawing/2014/main" id="{5CC82A43-B226-4CED-8ADD-D246DDA45FA0}"/>
              </a:ext>
            </a:extLst>
          </p:cNvPr>
          <p:cNvSpPr>
            <a:spLocks noGrp="1"/>
          </p:cNvSpPr>
          <p:nvPr>
            <p:ph idx="1"/>
          </p:nvPr>
        </p:nvSpPr>
        <p:spPr/>
        <p:txBody>
          <a:bodyPr>
            <a:noAutofit/>
          </a:bodyPr>
          <a:lstStyle/>
          <a:p>
            <a:r>
              <a:rPr lang="en-US" sz="2000" dirty="0"/>
              <a:t>A borrower is eligible for loan forgiveness equal to the amount the borrower spent on the following items during the eight-week period beginning on the date of the origination of the loan:</a:t>
            </a:r>
          </a:p>
          <a:p>
            <a:r>
              <a:rPr lang="en-US" sz="2000" dirty="0"/>
              <a:t>• Payroll costs (using the same definition of payroll costs used to determine loan eligibility).</a:t>
            </a:r>
          </a:p>
          <a:p>
            <a:r>
              <a:rPr lang="en-US" sz="2000" dirty="0"/>
              <a:t>• Interest on the mortgage obligation incurred in ordinary course of business.</a:t>
            </a:r>
          </a:p>
          <a:p>
            <a:r>
              <a:rPr lang="en-US" sz="2000" dirty="0"/>
              <a:t>• Rent on a leasing agreement.</a:t>
            </a:r>
          </a:p>
          <a:p>
            <a:r>
              <a:rPr lang="en-US" sz="2000" dirty="0"/>
              <a:t>• Payments on utilities (electricity, gas, water, transportation, telephone, or internet).</a:t>
            </a:r>
          </a:p>
          <a:p>
            <a:r>
              <a:rPr lang="en-US" sz="2000" dirty="0"/>
              <a:t>• For borrowers with tipped employees, additional wages paid to those employees.</a:t>
            </a:r>
          </a:p>
          <a:p>
            <a:r>
              <a:rPr lang="en-US" sz="2000" b="1" dirty="0">
                <a:solidFill>
                  <a:srgbClr val="FF0000"/>
                </a:solidFill>
              </a:rPr>
              <a:t>The loan forgiveness cannot exceed the principal. </a:t>
            </a:r>
            <a:endParaRPr lang="en-US" sz="2000" dirty="0">
              <a:solidFill>
                <a:srgbClr val="FF0000"/>
              </a:solidFill>
            </a:endParaRPr>
          </a:p>
          <a:p>
            <a:r>
              <a:rPr lang="en-US" sz="2000" b="1" dirty="0">
                <a:solidFill>
                  <a:srgbClr val="FF0000"/>
                </a:solidFill>
              </a:rPr>
              <a:t>The loan forgiveness will not be included in income.</a:t>
            </a:r>
            <a:endParaRPr lang="en-US" sz="2000" dirty="0">
              <a:solidFill>
                <a:srgbClr val="FF0000"/>
              </a:solidFill>
            </a:endParaRPr>
          </a:p>
          <a:p>
            <a:r>
              <a:rPr lang="en-US" sz="2000" dirty="0"/>
              <a:t>The maximum </a:t>
            </a:r>
            <a:r>
              <a:rPr lang="en-US" sz="2000" b="1" dirty="0"/>
              <a:t>Amount of Loan Forgiveness </a:t>
            </a:r>
            <a:r>
              <a:rPr lang="en-US" sz="2000" dirty="0"/>
              <a:t>will be reduced (but not increased) proportionally in accordance with any reduction in the number of employees or salaries during the Covered Period when compared to the prior calendar year. </a:t>
            </a:r>
          </a:p>
        </p:txBody>
      </p:sp>
      <p:sp>
        <p:nvSpPr>
          <p:cNvPr id="4" name="Footer Placeholder 3">
            <a:extLst>
              <a:ext uri="{FF2B5EF4-FFF2-40B4-BE49-F238E27FC236}">
                <a16:creationId xmlns:a16="http://schemas.microsoft.com/office/drawing/2014/main" id="{0D732F91-A660-44EC-9B89-70CC9B023E5C}"/>
              </a:ext>
            </a:extLst>
          </p:cNvPr>
          <p:cNvSpPr>
            <a:spLocks noGrp="1"/>
          </p:cNvSpPr>
          <p:nvPr>
            <p:ph type="ftr" sz="quarter" idx="11"/>
          </p:nvPr>
        </p:nvSpPr>
        <p:spPr/>
        <p:txBody>
          <a:bodyPr/>
          <a:lstStyle/>
          <a:p>
            <a:r>
              <a:rPr lang="en-US"/>
              <a:t>Mahesh Desai CPA  ● 5555 West loop south Suite 535, Bellaire, tx 77401 ● 281-236-8444 ● md@mdcpacfa.com </a:t>
            </a:r>
            <a:endParaRPr lang="en-US" dirty="0"/>
          </a:p>
        </p:txBody>
      </p:sp>
      <p:sp>
        <p:nvSpPr>
          <p:cNvPr id="5" name="Slide Number Placeholder 4">
            <a:extLst>
              <a:ext uri="{FF2B5EF4-FFF2-40B4-BE49-F238E27FC236}">
                <a16:creationId xmlns:a16="http://schemas.microsoft.com/office/drawing/2014/main" id="{161D4846-4494-403C-90B9-9FA66A9E9DA4}"/>
              </a:ext>
            </a:extLst>
          </p:cNvPr>
          <p:cNvSpPr>
            <a:spLocks noGrp="1"/>
          </p:cNvSpPr>
          <p:nvPr>
            <p:ph type="sldNum" sz="quarter" idx="12"/>
          </p:nvPr>
        </p:nvSpPr>
        <p:spPr/>
        <p:txBody>
          <a:bodyPr/>
          <a:lstStyle/>
          <a:p>
            <a:fld id="{E2B0A469-4FE3-45ED-B7BD-28B66B289DB6}" type="slidenum">
              <a:rPr lang="en-US" smtClean="0"/>
              <a:t>47</a:t>
            </a:fld>
            <a:endParaRPr lang="en-US"/>
          </a:p>
        </p:txBody>
      </p:sp>
    </p:spTree>
    <p:extLst>
      <p:ext uri="{BB962C8B-B14F-4D97-AF65-F5344CB8AC3E}">
        <p14:creationId xmlns:p14="http://schemas.microsoft.com/office/powerpoint/2010/main" val="632889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E47C-B7E8-4AC9-AEDB-2DEB1E9CE70F}"/>
              </a:ext>
            </a:extLst>
          </p:cNvPr>
          <p:cNvSpPr>
            <a:spLocks noGrp="1"/>
          </p:cNvSpPr>
          <p:nvPr>
            <p:ph type="title"/>
          </p:nvPr>
        </p:nvSpPr>
        <p:spPr/>
        <p:txBody>
          <a:bodyPr>
            <a:normAutofit/>
          </a:bodyPr>
          <a:lstStyle/>
          <a:p>
            <a:br>
              <a:rPr lang="en-US" b="1" dirty="0"/>
            </a:br>
            <a:endParaRPr lang="en-US" b="1" dirty="0"/>
          </a:p>
        </p:txBody>
      </p:sp>
      <p:pic>
        <p:nvPicPr>
          <p:cNvPr id="8" name="Picture 7" descr="A picture containing table, food&#10;&#10;Description automatically generated">
            <a:extLst>
              <a:ext uri="{FF2B5EF4-FFF2-40B4-BE49-F238E27FC236}">
                <a16:creationId xmlns:a16="http://schemas.microsoft.com/office/drawing/2014/main" id="{328E8800-4439-4DB6-9C07-4C26F1360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1" y="207309"/>
            <a:ext cx="1743075" cy="1372932"/>
          </a:xfrm>
          <a:prstGeom prst="rect">
            <a:avLst/>
          </a:prstGeom>
        </p:spPr>
      </p:pic>
      <p:pic>
        <p:nvPicPr>
          <p:cNvPr id="9" name="Content Placeholder 8" descr="A screenshot of a social media post&#10;&#10;Description automatically generated">
            <a:extLst>
              <a:ext uri="{FF2B5EF4-FFF2-40B4-BE49-F238E27FC236}">
                <a16:creationId xmlns:a16="http://schemas.microsoft.com/office/drawing/2014/main" id="{D9E5A4A0-F82D-447E-9801-424F8F9914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5874" y="1738061"/>
            <a:ext cx="9191625" cy="4995361"/>
          </a:xfrm>
        </p:spPr>
      </p:pic>
      <p:sp>
        <p:nvSpPr>
          <p:cNvPr id="10" name="TextBox 9">
            <a:extLst>
              <a:ext uri="{FF2B5EF4-FFF2-40B4-BE49-F238E27FC236}">
                <a16:creationId xmlns:a16="http://schemas.microsoft.com/office/drawing/2014/main" id="{C7EBEE2D-7EAF-42BE-A3A9-66A4522FD005}"/>
              </a:ext>
            </a:extLst>
          </p:cNvPr>
          <p:cNvSpPr txBox="1"/>
          <p:nvPr/>
        </p:nvSpPr>
        <p:spPr>
          <a:xfrm>
            <a:off x="3638550" y="942975"/>
            <a:ext cx="4829175" cy="369332"/>
          </a:xfrm>
          <a:prstGeom prst="rect">
            <a:avLst/>
          </a:prstGeom>
          <a:noFill/>
        </p:spPr>
        <p:txBody>
          <a:bodyPr wrap="square" rtlCol="0">
            <a:spAutoFit/>
          </a:bodyPr>
          <a:lstStyle/>
          <a:p>
            <a:pPr algn="ctr"/>
            <a:r>
              <a:rPr lang="en-US" b="1" dirty="0"/>
              <a:t>Upcoming Events:</a:t>
            </a:r>
          </a:p>
        </p:txBody>
      </p:sp>
    </p:spTree>
    <p:extLst>
      <p:ext uri="{BB962C8B-B14F-4D97-AF65-F5344CB8AC3E}">
        <p14:creationId xmlns:p14="http://schemas.microsoft.com/office/powerpoint/2010/main" val="25003722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E47C-B7E8-4AC9-AEDB-2DEB1E9CE70F}"/>
              </a:ext>
            </a:extLst>
          </p:cNvPr>
          <p:cNvSpPr>
            <a:spLocks noGrp="1"/>
          </p:cNvSpPr>
          <p:nvPr>
            <p:ph type="title"/>
          </p:nvPr>
        </p:nvSpPr>
        <p:spPr/>
        <p:txBody>
          <a:bodyPr>
            <a:normAutofit/>
          </a:bodyPr>
          <a:lstStyle/>
          <a:p>
            <a:br>
              <a:rPr lang="en-US" b="1" dirty="0"/>
            </a:br>
            <a:endParaRPr lang="en-US" b="1" dirty="0"/>
          </a:p>
        </p:txBody>
      </p:sp>
      <p:pic>
        <p:nvPicPr>
          <p:cNvPr id="8" name="Picture 7" descr="A picture containing table, food&#10;&#10;Description automatically generated">
            <a:extLst>
              <a:ext uri="{FF2B5EF4-FFF2-40B4-BE49-F238E27FC236}">
                <a16:creationId xmlns:a16="http://schemas.microsoft.com/office/drawing/2014/main" id="{328E8800-4439-4DB6-9C07-4C26F1360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1" y="207309"/>
            <a:ext cx="1743075" cy="1372932"/>
          </a:xfrm>
          <a:prstGeom prst="rect">
            <a:avLst/>
          </a:prstGeom>
        </p:spPr>
      </p:pic>
      <p:sp>
        <p:nvSpPr>
          <p:cNvPr id="5" name="TextBox 4">
            <a:extLst>
              <a:ext uri="{FF2B5EF4-FFF2-40B4-BE49-F238E27FC236}">
                <a16:creationId xmlns:a16="http://schemas.microsoft.com/office/drawing/2014/main" id="{0064B967-3A15-4C35-9AFC-0953D23E41DD}"/>
              </a:ext>
            </a:extLst>
          </p:cNvPr>
          <p:cNvSpPr txBox="1"/>
          <p:nvPr/>
        </p:nvSpPr>
        <p:spPr>
          <a:xfrm>
            <a:off x="3530403" y="1902032"/>
            <a:ext cx="6301755" cy="1323439"/>
          </a:xfrm>
          <a:prstGeom prst="rect">
            <a:avLst/>
          </a:prstGeom>
          <a:noFill/>
        </p:spPr>
        <p:txBody>
          <a:bodyPr wrap="square" rtlCol="0">
            <a:spAutoFit/>
          </a:bodyPr>
          <a:lstStyle/>
          <a:p>
            <a:r>
              <a:rPr lang="en-US" sz="4000" b="1" dirty="0">
                <a:solidFill>
                  <a:srgbClr val="FF0000"/>
                </a:solidFill>
                <a:latin typeface="Arial Narrow" panose="020B0606020202030204" pitchFamily="34" charset="0"/>
              </a:rPr>
              <a:t> </a:t>
            </a:r>
          </a:p>
          <a:p>
            <a:endParaRPr lang="en-US" sz="4000" b="1" dirty="0">
              <a:solidFill>
                <a:srgbClr val="FF0000"/>
              </a:solidFill>
              <a:latin typeface="Arial Narrow" panose="020B0606020202030204" pitchFamily="34" charset="0"/>
            </a:endParaRPr>
          </a:p>
        </p:txBody>
      </p:sp>
      <p:pic>
        <p:nvPicPr>
          <p:cNvPr id="4" name="Picture 3" descr="A close up of a sign&#10;&#10;Description automatically generated">
            <a:hlinkClick r:id="rId3"/>
            <a:extLst>
              <a:ext uri="{FF2B5EF4-FFF2-40B4-BE49-F238E27FC236}">
                <a16:creationId xmlns:a16="http://schemas.microsoft.com/office/drawing/2014/main" id="{8B343779-338C-4D48-AF05-FD818531C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1853" y="2760794"/>
            <a:ext cx="581025" cy="580669"/>
          </a:xfrm>
          <a:prstGeom prst="rect">
            <a:avLst/>
          </a:prstGeom>
        </p:spPr>
      </p:pic>
      <p:sp>
        <p:nvSpPr>
          <p:cNvPr id="7" name="Rectangle 6">
            <a:extLst>
              <a:ext uri="{FF2B5EF4-FFF2-40B4-BE49-F238E27FC236}">
                <a16:creationId xmlns:a16="http://schemas.microsoft.com/office/drawing/2014/main" id="{137853D7-0EA4-42B0-8D1E-1DA2BC76A23D}"/>
              </a:ext>
            </a:extLst>
          </p:cNvPr>
          <p:cNvSpPr/>
          <p:nvPr/>
        </p:nvSpPr>
        <p:spPr>
          <a:xfrm>
            <a:off x="3244024" y="3341464"/>
            <a:ext cx="4068293" cy="369332"/>
          </a:xfrm>
          <a:prstGeom prst="rect">
            <a:avLst/>
          </a:prstGeom>
        </p:spPr>
        <p:txBody>
          <a:bodyPr wrap="none">
            <a:spAutoFit/>
          </a:bodyPr>
          <a:lstStyle/>
          <a:p>
            <a:r>
              <a:rPr lang="en-US" dirty="0">
                <a:hlinkClick r:id="rId3"/>
              </a:rPr>
              <a:t>https://www.facebook.com/jagdip.iaccgh</a:t>
            </a:r>
            <a:endParaRPr lang="en-US" dirty="0"/>
          </a:p>
        </p:txBody>
      </p:sp>
      <p:pic>
        <p:nvPicPr>
          <p:cNvPr id="10" name="Picture 9" descr="A picture containing drawing&#10;&#10;Description automatically generated">
            <a:hlinkClick r:id="rId5"/>
            <a:extLst>
              <a:ext uri="{FF2B5EF4-FFF2-40B4-BE49-F238E27FC236}">
                <a16:creationId xmlns:a16="http://schemas.microsoft.com/office/drawing/2014/main" id="{F3EC3748-8D80-46C7-80DB-1D9C8EB5E2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0101" y="3826789"/>
            <a:ext cx="464639" cy="585216"/>
          </a:xfrm>
          <a:prstGeom prst="rect">
            <a:avLst/>
          </a:prstGeom>
        </p:spPr>
      </p:pic>
      <p:sp>
        <p:nvSpPr>
          <p:cNvPr id="11" name="Rectangle 10">
            <a:extLst>
              <a:ext uri="{FF2B5EF4-FFF2-40B4-BE49-F238E27FC236}">
                <a16:creationId xmlns:a16="http://schemas.microsoft.com/office/drawing/2014/main" id="{27E727FB-AA19-4828-937E-7D1E76D3769F}"/>
              </a:ext>
            </a:extLst>
          </p:cNvPr>
          <p:cNvSpPr/>
          <p:nvPr/>
        </p:nvSpPr>
        <p:spPr>
          <a:xfrm>
            <a:off x="3317341" y="4658916"/>
            <a:ext cx="6096000" cy="646331"/>
          </a:xfrm>
          <a:prstGeom prst="rect">
            <a:avLst/>
          </a:prstGeom>
        </p:spPr>
        <p:txBody>
          <a:bodyPr>
            <a:spAutoFit/>
          </a:bodyPr>
          <a:lstStyle/>
          <a:p>
            <a:r>
              <a:rPr lang="en-US" dirty="0">
                <a:hlinkClick r:id="rId5"/>
              </a:rPr>
              <a:t>https://www.linkedin.com/company/indo-american-chamber-of-commerce-of-greater-houston/</a:t>
            </a:r>
            <a:endParaRPr lang="en-US" dirty="0"/>
          </a:p>
        </p:txBody>
      </p:sp>
      <p:pic>
        <p:nvPicPr>
          <p:cNvPr id="13" name="Picture 12" descr="A picture containing ax, tool&#10;&#10;Description automatically generated">
            <a:hlinkClick r:id="rId7"/>
            <a:extLst>
              <a:ext uri="{FF2B5EF4-FFF2-40B4-BE49-F238E27FC236}">
                <a16:creationId xmlns:a16="http://schemas.microsoft.com/office/drawing/2014/main" id="{2CC9A8FF-96FD-40AB-81BB-1468D6B855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2635" y="5360125"/>
            <a:ext cx="585216" cy="448288"/>
          </a:xfrm>
          <a:prstGeom prst="rect">
            <a:avLst/>
          </a:prstGeom>
        </p:spPr>
      </p:pic>
      <p:sp>
        <p:nvSpPr>
          <p:cNvPr id="14" name="Rectangle 13">
            <a:extLst>
              <a:ext uri="{FF2B5EF4-FFF2-40B4-BE49-F238E27FC236}">
                <a16:creationId xmlns:a16="http://schemas.microsoft.com/office/drawing/2014/main" id="{2FAF5A4F-D6AD-4005-8093-CEF917DFC2B0}"/>
              </a:ext>
            </a:extLst>
          </p:cNvPr>
          <p:cNvSpPr/>
          <p:nvPr/>
        </p:nvSpPr>
        <p:spPr>
          <a:xfrm>
            <a:off x="3317341" y="5808413"/>
            <a:ext cx="3575209" cy="369332"/>
          </a:xfrm>
          <a:prstGeom prst="rect">
            <a:avLst/>
          </a:prstGeom>
        </p:spPr>
        <p:txBody>
          <a:bodyPr wrap="none">
            <a:spAutoFit/>
          </a:bodyPr>
          <a:lstStyle/>
          <a:p>
            <a:r>
              <a:rPr lang="en-US" dirty="0">
                <a:hlinkClick r:id="rId7"/>
              </a:rPr>
              <a:t>https://twitter.com/JagdipAhluwalia</a:t>
            </a:r>
            <a:endParaRPr lang="en-US" dirty="0"/>
          </a:p>
        </p:txBody>
      </p:sp>
      <p:sp>
        <p:nvSpPr>
          <p:cNvPr id="16" name="Content Placeholder 15">
            <a:extLst>
              <a:ext uri="{FF2B5EF4-FFF2-40B4-BE49-F238E27FC236}">
                <a16:creationId xmlns:a16="http://schemas.microsoft.com/office/drawing/2014/main" id="{7D857DEA-74ED-4022-A457-D8962AF0C939}"/>
              </a:ext>
            </a:extLst>
          </p:cNvPr>
          <p:cNvSpPr>
            <a:spLocks noGrp="1"/>
          </p:cNvSpPr>
          <p:nvPr>
            <p:ph idx="1"/>
          </p:nvPr>
        </p:nvSpPr>
        <p:spPr>
          <a:xfrm>
            <a:off x="838200" y="1552753"/>
            <a:ext cx="10515600" cy="4819518"/>
          </a:xfrm>
        </p:spPr>
        <p:txBody>
          <a:bodyPr/>
          <a:lstStyle/>
          <a:p>
            <a:pPr marL="0" indent="0" algn="ctr">
              <a:buNone/>
            </a:pPr>
            <a:r>
              <a:rPr lang="en-US" b="1" dirty="0"/>
              <a:t>Visit us at </a:t>
            </a:r>
            <a:r>
              <a:rPr lang="en-US" b="1" dirty="0">
                <a:hlinkClick r:id="rId9"/>
              </a:rPr>
              <a:t>www.iaccgh.com</a:t>
            </a:r>
            <a:endParaRPr lang="en-US" b="1" dirty="0"/>
          </a:p>
          <a:p>
            <a:pPr marL="0" indent="0" algn="ctr">
              <a:buNone/>
            </a:pPr>
            <a:r>
              <a:rPr lang="en-US" b="1" dirty="0"/>
              <a:t>Follow us on:</a:t>
            </a:r>
          </a:p>
        </p:txBody>
      </p:sp>
    </p:spTree>
    <p:extLst>
      <p:ext uri="{BB962C8B-B14F-4D97-AF65-F5344CB8AC3E}">
        <p14:creationId xmlns:p14="http://schemas.microsoft.com/office/powerpoint/2010/main" val="396343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E47C-B7E8-4AC9-AEDB-2DEB1E9CE70F}"/>
              </a:ext>
            </a:extLst>
          </p:cNvPr>
          <p:cNvSpPr>
            <a:spLocks noGrp="1"/>
          </p:cNvSpPr>
          <p:nvPr>
            <p:ph type="title"/>
          </p:nvPr>
        </p:nvSpPr>
        <p:spPr/>
        <p:txBody>
          <a:bodyPr>
            <a:normAutofit/>
          </a:bodyPr>
          <a:lstStyle/>
          <a:p>
            <a:br>
              <a:rPr lang="en-US" b="1" dirty="0"/>
            </a:br>
            <a:endParaRPr lang="en-US" b="1" dirty="0"/>
          </a:p>
        </p:txBody>
      </p:sp>
      <p:pic>
        <p:nvPicPr>
          <p:cNvPr id="8" name="Picture 7" descr="A picture containing table, food&#10;&#10;Description automatically generated">
            <a:extLst>
              <a:ext uri="{FF2B5EF4-FFF2-40B4-BE49-F238E27FC236}">
                <a16:creationId xmlns:a16="http://schemas.microsoft.com/office/drawing/2014/main" id="{328E8800-4439-4DB6-9C07-4C26F1360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1" y="207309"/>
            <a:ext cx="1743075" cy="1372932"/>
          </a:xfrm>
          <a:prstGeom prst="rect">
            <a:avLst/>
          </a:prstGeom>
        </p:spPr>
      </p:pic>
      <p:sp>
        <p:nvSpPr>
          <p:cNvPr id="5" name="TextBox 4">
            <a:extLst>
              <a:ext uri="{FF2B5EF4-FFF2-40B4-BE49-F238E27FC236}">
                <a16:creationId xmlns:a16="http://schemas.microsoft.com/office/drawing/2014/main" id="{0064B967-3A15-4C35-9AFC-0953D23E41DD}"/>
              </a:ext>
            </a:extLst>
          </p:cNvPr>
          <p:cNvSpPr txBox="1"/>
          <p:nvPr/>
        </p:nvSpPr>
        <p:spPr>
          <a:xfrm>
            <a:off x="3530403" y="1902032"/>
            <a:ext cx="6301755" cy="1323439"/>
          </a:xfrm>
          <a:prstGeom prst="rect">
            <a:avLst/>
          </a:prstGeom>
          <a:noFill/>
        </p:spPr>
        <p:txBody>
          <a:bodyPr wrap="square" rtlCol="0">
            <a:spAutoFit/>
          </a:bodyPr>
          <a:lstStyle/>
          <a:p>
            <a:r>
              <a:rPr lang="en-US" sz="4000" b="1" dirty="0">
                <a:solidFill>
                  <a:srgbClr val="FF0000"/>
                </a:solidFill>
                <a:latin typeface="Arial Narrow" panose="020B0606020202030204" pitchFamily="34" charset="0"/>
              </a:rPr>
              <a:t> </a:t>
            </a:r>
          </a:p>
          <a:p>
            <a:endParaRPr lang="en-US" sz="4000" b="1" dirty="0">
              <a:solidFill>
                <a:srgbClr val="FF0000"/>
              </a:solidFill>
              <a:latin typeface="Arial Narrow" panose="020B0606020202030204" pitchFamily="34" charset="0"/>
            </a:endParaRPr>
          </a:p>
        </p:txBody>
      </p:sp>
      <p:pic>
        <p:nvPicPr>
          <p:cNvPr id="4" name="Picture 3" descr="A close up of a sign&#10;&#10;Description automatically generated">
            <a:hlinkClick r:id="rId3"/>
            <a:extLst>
              <a:ext uri="{FF2B5EF4-FFF2-40B4-BE49-F238E27FC236}">
                <a16:creationId xmlns:a16="http://schemas.microsoft.com/office/drawing/2014/main" id="{8B343779-338C-4D48-AF05-FD818531C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1853" y="2760794"/>
            <a:ext cx="581025" cy="580669"/>
          </a:xfrm>
          <a:prstGeom prst="rect">
            <a:avLst/>
          </a:prstGeom>
        </p:spPr>
      </p:pic>
      <p:sp>
        <p:nvSpPr>
          <p:cNvPr id="7" name="Rectangle 6">
            <a:extLst>
              <a:ext uri="{FF2B5EF4-FFF2-40B4-BE49-F238E27FC236}">
                <a16:creationId xmlns:a16="http://schemas.microsoft.com/office/drawing/2014/main" id="{137853D7-0EA4-42B0-8D1E-1DA2BC76A23D}"/>
              </a:ext>
            </a:extLst>
          </p:cNvPr>
          <p:cNvSpPr/>
          <p:nvPr/>
        </p:nvSpPr>
        <p:spPr>
          <a:xfrm>
            <a:off x="3244024" y="3341464"/>
            <a:ext cx="4068293" cy="369332"/>
          </a:xfrm>
          <a:prstGeom prst="rect">
            <a:avLst/>
          </a:prstGeom>
        </p:spPr>
        <p:txBody>
          <a:bodyPr wrap="none">
            <a:spAutoFit/>
          </a:bodyPr>
          <a:lstStyle/>
          <a:p>
            <a:r>
              <a:rPr lang="en-US" dirty="0">
                <a:hlinkClick r:id="rId3"/>
              </a:rPr>
              <a:t>https://www.facebook.com/jagdip.iaccgh</a:t>
            </a:r>
            <a:endParaRPr lang="en-US" dirty="0"/>
          </a:p>
        </p:txBody>
      </p:sp>
      <p:pic>
        <p:nvPicPr>
          <p:cNvPr id="10" name="Picture 9" descr="A picture containing drawing&#10;&#10;Description automatically generated">
            <a:hlinkClick r:id="rId5"/>
            <a:extLst>
              <a:ext uri="{FF2B5EF4-FFF2-40B4-BE49-F238E27FC236}">
                <a16:creationId xmlns:a16="http://schemas.microsoft.com/office/drawing/2014/main" id="{F3EC3748-8D80-46C7-80DB-1D9C8EB5E2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0101" y="3826789"/>
            <a:ext cx="464639" cy="585216"/>
          </a:xfrm>
          <a:prstGeom prst="rect">
            <a:avLst/>
          </a:prstGeom>
        </p:spPr>
      </p:pic>
      <p:sp>
        <p:nvSpPr>
          <p:cNvPr id="11" name="Rectangle 10">
            <a:extLst>
              <a:ext uri="{FF2B5EF4-FFF2-40B4-BE49-F238E27FC236}">
                <a16:creationId xmlns:a16="http://schemas.microsoft.com/office/drawing/2014/main" id="{27E727FB-AA19-4828-937E-7D1E76D3769F}"/>
              </a:ext>
            </a:extLst>
          </p:cNvPr>
          <p:cNvSpPr/>
          <p:nvPr/>
        </p:nvSpPr>
        <p:spPr>
          <a:xfrm>
            <a:off x="3317341" y="4658916"/>
            <a:ext cx="6096000" cy="646331"/>
          </a:xfrm>
          <a:prstGeom prst="rect">
            <a:avLst/>
          </a:prstGeom>
        </p:spPr>
        <p:txBody>
          <a:bodyPr>
            <a:spAutoFit/>
          </a:bodyPr>
          <a:lstStyle/>
          <a:p>
            <a:r>
              <a:rPr lang="en-US" dirty="0">
                <a:hlinkClick r:id="rId5"/>
              </a:rPr>
              <a:t>https://www.linkedin.com/company/indo-american-chamber-of-commerce-of-greater-houston/</a:t>
            </a:r>
            <a:endParaRPr lang="en-US" dirty="0"/>
          </a:p>
        </p:txBody>
      </p:sp>
      <p:pic>
        <p:nvPicPr>
          <p:cNvPr id="13" name="Picture 12" descr="A picture containing ax, tool&#10;&#10;Description automatically generated">
            <a:hlinkClick r:id="rId7"/>
            <a:extLst>
              <a:ext uri="{FF2B5EF4-FFF2-40B4-BE49-F238E27FC236}">
                <a16:creationId xmlns:a16="http://schemas.microsoft.com/office/drawing/2014/main" id="{2CC9A8FF-96FD-40AB-81BB-1468D6B855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2635" y="5360125"/>
            <a:ext cx="585216" cy="448288"/>
          </a:xfrm>
          <a:prstGeom prst="rect">
            <a:avLst/>
          </a:prstGeom>
        </p:spPr>
      </p:pic>
      <p:sp>
        <p:nvSpPr>
          <p:cNvPr id="14" name="Rectangle 13">
            <a:extLst>
              <a:ext uri="{FF2B5EF4-FFF2-40B4-BE49-F238E27FC236}">
                <a16:creationId xmlns:a16="http://schemas.microsoft.com/office/drawing/2014/main" id="{2FAF5A4F-D6AD-4005-8093-CEF917DFC2B0}"/>
              </a:ext>
            </a:extLst>
          </p:cNvPr>
          <p:cNvSpPr/>
          <p:nvPr/>
        </p:nvSpPr>
        <p:spPr>
          <a:xfrm>
            <a:off x="3317341" y="5808413"/>
            <a:ext cx="3575209" cy="369332"/>
          </a:xfrm>
          <a:prstGeom prst="rect">
            <a:avLst/>
          </a:prstGeom>
        </p:spPr>
        <p:txBody>
          <a:bodyPr wrap="none">
            <a:spAutoFit/>
          </a:bodyPr>
          <a:lstStyle/>
          <a:p>
            <a:r>
              <a:rPr lang="en-US" dirty="0">
                <a:hlinkClick r:id="rId7"/>
              </a:rPr>
              <a:t>https://twitter.com/JagdipAhluwalia</a:t>
            </a:r>
            <a:endParaRPr lang="en-US" dirty="0"/>
          </a:p>
        </p:txBody>
      </p:sp>
      <p:sp>
        <p:nvSpPr>
          <p:cNvPr id="16" name="Content Placeholder 15">
            <a:extLst>
              <a:ext uri="{FF2B5EF4-FFF2-40B4-BE49-F238E27FC236}">
                <a16:creationId xmlns:a16="http://schemas.microsoft.com/office/drawing/2014/main" id="{7D857DEA-74ED-4022-A457-D8962AF0C939}"/>
              </a:ext>
            </a:extLst>
          </p:cNvPr>
          <p:cNvSpPr>
            <a:spLocks noGrp="1"/>
          </p:cNvSpPr>
          <p:nvPr>
            <p:ph idx="1"/>
          </p:nvPr>
        </p:nvSpPr>
        <p:spPr>
          <a:xfrm>
            <a:off x="838200" y="1552753"/>
            <a:ext cx="10515600" cy="4819518"/>
          </a:xfrm>
        </p:spPr>
        <p:txBody>
          <a:bodyPr/>
          <a:lstStyle/>
          <a:p>
            <a:pPr marL="0" indent="0" algn="ctr">
              <a:buNone/>
            </a:pPr>
            <a:r>
              <a:rPr lang="en-US" b="1" dirty="0"/>
              <a:t>Visit us at </a:t>
            </a:r>
            <a:r>
              <a:rPr lang="en-US" b="1" dirty="0">
                <a:hlinkClick r:id="rId9"/>
              </a:rPr>
              <a:t>www.iaccgh.com</a:t>
            </a:r>
            <a:endParaRPr lang="en-US" b="1" dirty="0"/>
          </a:p>
          <a:p>
            <a:pPr marL="0" indent="0" algn="ctr">
              <a:buNone/>
            </a:pPr>
            <a:r>
              <a:rPr lang="en-US" b="1" dirty="0"/>
              <a:t>Follow us on:</a:t>
            </a:r>
          </a:p>
        </p:txBody>
      </p:sp>
    </p:spTree>
    <p:extLst>
      <p:ext uri="{BB962C8B-B14F-4D97-AF65-F5344CB8AC3E}">
        <p14:creationId xmlns:p14="http://schemas.microsoft.com/office/powerpoint/2010/main" val="277744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E47C-B7E8-4AC9-AEDB-2DEB1E9CE70F}"/>
              </a:ext>
            </a:extLst>
          </p:cNvPr>
          <p:cNvSpPr>
            <a:spLocks noGrp="1"/>
          </p:cNvSpPr>
          <p:nvPr>
            <p:ph type="title"/>
          </p:nvPr>
        </p:nvSpPr>
        <p:spPr/>
        <p:txBody>
          <a:bodyPr>
            <a:normAutofit/>
          </a:bodyPr>
          <a:lstStyle/>
          <a:p>
            <a:br>
              <a:rPr lang="en-US" b="1" dirty="0"/>
            </a:br>
            <a:endParaRPr lang="en-US" b="1" dirty="0"/>
          </a:p>
        </p:txBody>
      </p:sp>
      <p:pic>
        <p:nvPicPr>
          <p:cNvPr id="8" name="Picture 7" descr="A picture containing table, food&#10;&#10;Description automatically generated">
            <a:extLst>
              <a:ext uri="{FF2B5EF4-FFF2-40B4-BE49-F238E27FC236}">
                <a16:creationId xmlns:a16="http://schemas.microsoft.com/office/drawing/2014/main" id="{328E8800-4439-4DB6-9C07-4C26F1360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1" y="207309"/>
            <a:ext cx="1743075" cy="1372932"/>
          </a:xfrm>
          <a:prstGeom prst="rect">
            <a:avLst/>
          </a:prstGeom>
        </p:spPr>
      </p:pic>
      <p:sp>
        <p:nvSpPr>
          <p:cNvPr id="5" name="TextBox 4">
            <a:extLst>
              <a:ext uri="{FF2B5EF4-FFF2-40B4-BE49-F238E27FC236}">
                <a16:creationId xmlns:a16="http://schemas.microsoft.com/office/drawing/2014/main" id="{0064B967-3A15-4C35-9AFC-0953D23E41DD}"/>
              </a:ext>
            </a:extLst>
          </p:cNvPr>
          <p:cNvSpPr txBox="1"/>
          <p:nvPr/>
        </p:nvSpPr>
        <p:spPr>
          <a:xfrm>
            <a:off x="3222065" y="1958475"/>
            <a:ext cx="4819651" cy="1323439"/>
          </a:xfrm>
          <a:prstGeom prst="rect">
            <a:avLst/>
          </a:prstGeom>
          <a:noFill/>
        </p:spPr>
        <p:txBody>
          <a:bodyPr wrap="square" rtlCol="0">
            <a:spAutoFit/>
          </a:bodyPr>
          <a:lstStyle/>
          <a:p>
            <a:r>
              <a:rPr lang="en-US" sz="4000" b="1" dirty="0" err="1">
                <a:solidFill>
                  <a:srgbClr val="FF0000"/>
                </a:solidFill>
              </a:rPr>
              <a:t>Tarush</a:t>
            </a:r>
            <a:r>
              <a:rPr lang="en-US" sz="4000" b="1" dirty="0">
                <a:solidFill>
                  <a:srgbClr val="FF0000"/>
                </a:solidFill>
              </a:rPr>
              <a:t> Anand</a:t>
            </a:r>
          </a:p>
          <a:p>
            <a:r>
              <a:rPr lang="en-US" sz="4000" b="1" dirty="0">
                <a:solidFill>
                  <a:schemeClr val="accent1">
                    <a:lumMod val="75000"/>
                  </a:schemeClr>
                </a:solidFill>
              </a:rPr>
              <a:t>President, IACCGH</a:t>
            </a:r>
          </a:p>
        </p:txBody>
      </p:sp>
      <p:pic>
        <p:nvPicPr>
          <p:cNvPr id="1026" name="Picture 2" descr="Photo of  Tarush R. Anand ">
            <a:extLst>
              <a:ext uri="{FF2B5EF4-FFF2-40B4-BE49-F238E27FC236}">
                <a16:creationId xmlns:a16="http://schemas.microsoft.com/office/drawing/2014/main" id="{FE28252A-7CB7-4B2D-BC13-5BEF1355CC2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786" y="1958474"/>
            <a:ext cx="2389607" cy="294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53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E47C-B7E8-4AC9-AEDB-2DEB1E9CE70F}"/>
              </a:ext>
            </a:extLst>
          </p:cNvPr>
          <p:cNvSpPr>
            <a:spLocks noGrp="1"/>
          </p:cNvSpPr>
          <p:nvPr>
            <p:ph type="title"/>
          </p:nvPr>
        </p:nvSpPr>
        <p:spPr/>
        <p:txBody>
          <a:bodyPr>
            <a:normAutofit/>
          </a:bodyPr>
          <a:lstStyle/>
          <a:p>
            <a:br>
              <a:rPr lang="en-US" b="1" dirty="0"/>
            </a:br>
            <a:endParaRPr lang="en-US" b="1" dirty="0"/>
          </a:p>
        </p:txBody>
      </p:sp>
      <p:pic>
        <p:nvPicPr>
          <p:cNvPr id="8" name="Picture 7" descr="A picture containing table, food&#10;&#10;Description automatically generated">
            <a:extLst>
              <a:ext uri="{FF2B5EF4-FFF2-40B4-BE49-F238E27FC236}">
                <a16:creationId xmlns:a16="http://schemas.microsoft.com/office/drawing/2014/main" id="{328E8800-4439-4DB6-9C07-4C26F1360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1" y="207309"/>
            <a:ext cx="1743075" cy="1372932"/>
          </a:xfrm>
          <a:prstGeom prst="rect">
            <a:avLst/>
          </a:prstGeom>
        </p:spPr>
      </p:pic>
      <p:sp>
        <p:nvSpPr>
          <p:cNvPr id="5" name="TextBox 4">
            <a:extLst>
              <a:ext uri="{FF2B5EF4-FFF2-40B4-BE49-F238E27FC236}">
                <a16:creationId xmlns:a16="http://schemas.microsoft.com/office/drawing/2014/main" id="{0064B967-3A15-4C35-9AFC-0953D23E41DD}"/>
              </a:ext>
            </a:extLst>
          </p:cNvPr>
          <p:cNvSpPr txBox="1"/>
          <p:nvPr/>
        </p:nvSpPr>
        <p:spPr>
          <a:xfrm>
            <a:off x="3783942" y="2009775"/>
            <a:ext cx="6628947" cy="2554545"/>
          </a:xfrm>
          <a:prstGeom prst="rect">
            <a:avLst/>
          </a:prstGeom>
          <a:noFill/>
        </p:spPr>
        <p:txBody>
          <a:bodyPr wrap="square" rtlCol="0">
            <a:spAutoFit/>
          </a:bodyPr>
          <a:lstStyle/>
          <a:p>
            <a:r>
              <a:rPr lang="en-US" sz="4000" b="1" dirty="0">
                <a:solidFill>
                  <a:srgbClr val="FF0000"/>
                </a:solidFill>
              </a:rPr>
              <a:t>Swapan </a:t>
            </a:r>
            <a:r>
              <a:rPr lang="en-US" sz="4000" b="1" dirty="0" err="1">
                <a:solidFill>
                  <a:srgbClr val="FF0000"/>
                </a:solidFill>
              </a:rPr>
              <a:t>Dhairyawan</a:t>
            </a:r>
            <a:endParaRPr lang="en-US" sz="4000" b="1" dirty="0">
              <a:solidFill>
                <a:srgbClr val="FF0000"/>
              </a:solidFill>
            </a:endParaRPr>
          </a:p>
          <a:p>
            <a:r>
              <a:rPr lang="en-US" sz="4000" b="1" dirty="0">
                <a:solidFill>
                  <a:schemeClr val="accent1">
                    <a:lumMod val="75000"/>
                  </a:schemeClr>
                </a:solidFill>
              </a:rPr>
              <a:t>CPA</a:t>
            </a:r>
          </a:p>
          <a:p>
            <a:r>
              <a:rPr lang="en-US" sz="4000" b="1" dirty="0">
                <a:solidFill>
                  <a:schemeClr val="accent1">
                    <a:lumMod val="75000"/>
                  </a:schemeClr>
                </a:solidFill>
              </a:rPr>
              <a:t>MD &amp; Associates LLP</a:t>
            </a:r>
          </a:p>
          <a:p>
            <a:r>
              <a:rPr lang="en-US" sz="2000" b="1" dirty="0">
                <a:solidFill>
                  <a:schemeClr val="accent1">
                    <a:lumMod val="75000"/>
                  </a:schemeClr>
                </a:solidFill>
              </a:rPr>
              <a:t>713-774-6533 Ext 104</a:t>
            </a:r>
          </a:p>
          <a:p>
            <a:r>
              <a:rPr lang="en-US" sz="2000" b="1" dirty="0">
                <a:solidFill>
                  <a:schemeClr val="accent1">
                    <a:lumMod val="75000"/>
                  </a:schemeClr>
                </a:solidFill>
              </a:rPr>
              <a:t>www. mdassociates.com</a:t>
            </a:r>
          </a:p>
        </p:txBody>
      </p:sp>
      <p:pic>
        <p:nvPicPr>
          <p:cNvPr id="9" name="Content Placeholder 8" descr="A person wearing a suit and tie&#10;&#10;Description automatically generated">
            <a:extLst>
              <a:ext uri="{FF2B5EF4-FFF2-40B4-BE49-F238E27FC236}">
                <a16:creationId xmlns:a16="http://schemas.microsoft.com/office/drawing/2014/main" id="{98BACAEF-23F8-4F10-8748-099A5D00BE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353" y="1848512"/>
            <a:ext cx="2906470" cy="4351338"/>
          </a:xfrm>
        </p:spPr>
      </p:pic>
    </p:spTree>
    <p:extLst>
      <p:ext uri="{BB962C8B-B14F-4D97-AF65-F5344CB8AC3E}">
        <p14:creationId xmlns:p14="http://schemas.microsoft.com/office/powerpoint/2010/main" val="249685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E47C-B7E8-4AC9-AEDB-2DEB1E9CE70F}"/>
              </a:ext>
            </a:extLst>
          </p:cNvPr>
          <p:cNvSpPr>
            <a:spLocks noGrp="1"/>
          </p:cNvSpPr>
          <p:nvPr>
            <p:ph type="title"/>
          </p:nvPr>
        </p:nvSpPr>
        <p:spPr/>
        <p:txBody>
          <a:bodyPr>
            <a:normAutofit/>
          </a:bodyPr>
          <a:lstStyle/>
          <a:p>
            <a:br>
              <a:rPr lang="en-US" b="1" dirty="0"/>
            </a:br>
            <a:endParaRPr lang="en-US" b="1" dirty="0"/>
          </a:p>
        </p:txBody>
      </p:sp>
      <p:pic>
        <p:nvPicPr>
          <p:cNvPr id="8" name="Picture 7" descr="A picture containing table, food&#10;&#10;Description automatically generated">
            <a:extLst>
              <a:ext uri="{FF2B5EF4-FFF2-40B4-BE49-F238E27FC236}">
                <a16:creationId xmlns:a16="http://schemas.microsoft.com/office/drawing/2014/main" id="{328E8800-4439-4DB6-9C07-4C26F1360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1" y="207309"/>
            <a:ext cx="1743075" cy="1372932"/>
          </a:xfrm>
          <a:prstGeom prst="rect">
            <a:avLst/>
          </a:prstGeom>
        </p:spPr>
      </p:pic>
      <p:sp>
        <p:nvSpPr>
          <p:cNvPr id="5" name="TextBox 4">
            <a:extLst>
              <a:ext uri="{FF2B5EF4-FFF2-40B4-BE49-F238E27FC236}">
                <a16:creationId xmlns:a16="http://schemas.microsoft.com/office/drawing/2014/main" id="{0064B967-3A15-4C35-9AFC-0953D23E41DD}"/>
              </a:ext>
            </a:extLst>
          </p:cNvPr>
          <p:cNvSpPr txBox="1"/>
          <p:nvPr/>
        </p:nvSpPr>
        <p:spPr>
          <a:xfrm>
            <a:off x="3783942" y="2459504"/>
            <a:ext cx="6628947" cy="3170099"/>
          </a:xfrm>
          <a:prstGeom prst="rect">
            <a:avLst/>
          </a:prstGeom>
          <a:noFill/>
        </p:spPr>
        <p:txBody>
          <a:bodyPr wrap="square" rtlCol="0">
            <a:spAutoFit/>
          </a:bodyPr>
          <a:lstStyle/>
          <a:p>
            <a:r>
              <a:rPr lang="en-US" sz="4000" b="1" dirty="0">
                <a:solidFill>
                  <a:srgbClr val="FF0000"/>
                </a:solidFill>
              </a:rPr>
              <a:t>Mahesh Desai</a:t>
            </a:r>
          </a:p>
          <a:p>
            <a:r>
              <a:rPr lang="en-US" sz="4000" b="1" dirty="0">
                <a:solidFill>
                  <a:schemeClr val="accent1">
                    <a:lumMod val="75000"/>
                  </a:schemeClr>
                </a:solidFill>
              </a:rPr>
              <a:t>CPA</a:t>
            </a:r>
          </a:p>
          <a:p>
            <a:r>
              <a:rPr lang="en-US" sz="4000" b="1" dirty="0">
                <a:solidFill>
                  <a:schemeClr val="accent1">
                    <a:lumMod val="75000"/>
                  </a:schemeClr>
                </a:solidFill>
              </a:rPr>
              <a:t>CPA &amp; Financial Advisor</a:t>
            </a:r>
          </a:p>
          <a:p>
            <a:r>
              <a:rPr lang="en-US" sz="4000" b="1" dirty="0">
                <a:solidFill>
                  <a:schemeClr val="accent1">
                    <a:lumMod val="75000"/>
                  </a:schemeClr>
                </a:solidFill>
              </a:rPr>
              <a:t>Sage Point Financial Inc</a:t>
            </a:r>
          </a:p>
          <a:p>
            <a:r>
              <a:rPr lang="en-US" sz="2000" b="1" dirty="0">
                <a:solidFill>
                  <a:schemeClr val="accent1">
                    <a:lumMod val="75000"/>
                  </a:schemeClr>
                </a:solidFill>
              </a:rPr>
              <a:t>281-236-8444</a:t>
            </a:r>
          </a:p>
          <a:p>
            <a:r>
              <a:rPr lang="en-US" sz="2000" b="1" dirty="0">
                <a:solidFill>
                  <a:schemeClr val="accent1">
                    <a:lumMod val="75000"/>
                  </a:schemeClr>
                </a:solidFill>
              </a:rPr>
              <a:t>md@mdcpacfa.com</a:t>
            </a:r>
          </a:p>
        </p:txBody>
      </p:sp>
      <p:pic>
        <p:nvPicPr>
          <p:cNvPr id="9" name="Content Placeholder 8" descr="A person wearing a suit and tie smiling at the camera&#10;&#10;Description automatically generated">
            <a:extLst>
              <a:ext uri="{FF2B5EF4-FFF2-40B4-BE49-F238E27FC236}">
                <a16:creationId xmlns:a16="http://schemas.microsoft.com/office/drawing/2014/main" id="{C9E3C2C9-2BB6-4E32-8A74-ED9BFEB44E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073" y="2095501"/>
            <a:ext cx="2907792" cy="3763762"/>
          </a:xfrm>
        </p:spPr>
      </p:pic>
    </p:spTree>
    <p:extLst>
      <p:ext uri="{BB962C8B-B14F-4D97-AF65-F5344CB8AC3E}">
        <p14:creationId xmlns:p14="http://schemas.microsoft.com/office/powerpoint/2010/main" val="405980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E47C-B7E8-4AC9-AEDB-2DEB1E9CE70F}"/>
              </a:ext>
            </a:extLst>
          </p:cNvPr>
          <p:cNvSpPr>
            <a:spLocks noGrp="1"/>
          </p:cNvSpPr>
          <p:nvPr>
            <p:ph type="title"/>
          </p:nvPr>
        </p:nvSpPr>
        <p:spPr/>
        <p:txBody>
          <a:bodyPr>
            <a:normAutofit/>
          </a:bodyPr>
          <a:lstStyle/>
          <a:p>
            <a:br>
              <a:rPr lang="en-US" b="1" dirty="0"/>
            </a:br>
            <a:endParaRPr lang="en-US" b="1" dirty="0"/>
          </a:p>
        </p:txBody>
      </p:sp>
      <p:pic>
        <p:nvPicPr>
          <p:cNvPr id="8" name="Picture 7" descr="A picture containing table, food&#10;&#10;Description automatically generated">
            <a:extLst>
              <a:ext uri="{FF2B5EF4-FFF2-40B4-BE49-F238E27FC236}">
                <a16:creationId xmlns:a16="http://schemas.microsoft.com/office/drawing/2014/main" id="{328E8800-4439-4DB6-9C07-4C26F1360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1" y="207309"/>
            <a:ext cx="1743075" cy="1372932"/>
          </a:xfrm>
          <a:prstGeom prst="rect">
            <a:avLst/>
          </a:prstGeom>
        </p:spPr>
      </p:pic>
      <p:sp>
        <p:nvSpPr>
          <p:cNvPr id="5" name="TextBox 4">
            <a:extLst>
              <a:ext uri="{FF2B5EF4-FFF2-40B4-BE49-F238E27FC236}">
                <a16:creationId xmlns:a16="http://schemas.microsoft.com/office/drawing/2014/main" id="{0064B967-3A15-4C35-9AFC-0953D23E41DD}"/>
              </a:ext>
            </a:extLst>
          </p:cNvPr>
          <p:cNvSpPr txBox="1"/>
          <p:nvPr/>
        </p:nvSpPr>
        <p:spPr>
          <a:xfrm>
            <a:off x="3721798" y="2009775"/>
            <a:ext cx="6628947" cy="3170099"/>
          </a:xfrm>
          <a:prstGeom prst="rect">
            <a:avLst/>
          </a:prstGeom>
          <a:noFill/>
        </p:spPr>
        <p:txBody>
          <a:bodyPr wrap="square" rtlCol="0">
            <a:spAutoFit/>
          </a:bodyPr>
          <a:lstStyle/>
          <a:p>
            <a:r>
              <a:rPr lang="en-US" sz="4000" b="1" dirty="0">
                <a:solidFill>
                  <a:srgbClr val="FF0000"/>
                </a:solidFill>
              </a:rPr>
              <a:t>Swapan </a:t>
            </a:r>
            <a:r>
              <a:rPr lang="en-US" sz="4000" b="1" dirty="0" err="1">
                <a:solidFill>
                  <a:srgbClr val="FF0000"/>
                </a:solidFill>
              </a:rPr>
              <a:t>Dhairyawan</a:t>
            </a:r>
            <a:endParaRPr lang="en-US" sz="4000" b="1" dirty="0">
              <a:solidFill>
                <a:srgbClr val="FF0000"/>
              </a:solidFill>
            </a:endParaRPr>
          </a:p>
          <a:p>
            <a:r>
              <a:rPr lang="en-US" sz="4000" b="1" dirty="0">
                <a:solidFill>
                  <a:schemeClr val="accent1">
                    <a:lumMod val="75000"/>
                  </a:schemeClr>
                </a:solidFill>
              </a:rPr>
              <a:t>CPA</a:t>
            </a:r>
          </a:p>
          <a:p>
            <a:r>
              <a:rPr lang="en-US" sz="4000" b="1" dirty="0">
                <a:solidFill>
                  <a:schemeClr val="accent1">
                    <a:lumMod val="75000"/>
                  </a:schemeClr>
                </a:solidFill>
              </a:rPr>
              <a:t>MD &amp; Associates</a:t>
            </a:r>
          </a:p>
          <a:p>
            <a:r>
              <a:rPr lang="en-US" sz="2000" b="1" dirty="0">
                <a:solidFill>
                  <a:schemeClr val="accent1">
                    <a:lumMod val="75000"/>
                  </a:schemeClr>
                </a:solidFill>
              </a:rPr>
              <a:t>713-774-6533 Ext 104</a:t>
            </a:r>
          </a:p>
          <a:p>
            <a:r>
              <a:rPr lang="en-US" sz="2000" b="1" dirty="0">
                <a:solidFill>
                  <a:schemeClr val="accent1">
                    <a:lumMod val="75000"/>
                  </a:schemeClr>
                </a:solidFill>
              </a:rPr>
              <a:t>www. mdassociates.com</a:t>
            </a:r>
          </a:p>
          <a:p>
            <a:endParaRPr lang="en-US" sz="4000" b="1" dirty="0">
              <a:solidFill>
                <a:schemeClr val="accent1">
                  <a:lumMod val="75000"/>
                </a:schemeClr>
              </a:solidFill>
              <a:latin typeface="Arial Narrow" panose="020B0606020202030204" pitchFamily="34" charset="0"/>
            </a:endParaRPr>
          </a:p>
        </p:txBody>
      </p:sp>
      <p:pic>
        <p:nvPicPr>
          <p:cNvPr id="9" name="Content Placeholder 8" descr="A person wearing a suit and tie&#10;&#10;Description automatically generated">
            <a:extLst>
              <a:ext uri="{FF2B5EF4-FFF2-40B4-BE49-F238E27FC236}">
                <a16:creationId xmlns:a16="http://schemas.microsoft.com/office/drawing/2014/main" id="{98BACAEF-23F8-4F10-8748-099A5D00BE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353" y="1848512"/>
            <a:ext cx="2906470" cy="4351338"/>
          </a:xfrm>
        </p:spPr>
      </p:pic>
    </p:spTree>
    <p:extLst>
      <p:ext uri="{BB962C8B-B14F-4D97-AF65-F5344CB8AC3E}">
        <p14:creationId xmlns:p14="http://schemas.microsoft.com/office/powerpoint/2010/main" val="1021602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4509</Words>
  <Application>Microsoft Office PowerPoint</Application>
  <PresentationFormat>Widescreen</PresentationFormat>
  <Paragraphs>399</Paragraphs>
  <Slides>49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Arial Narrow</vt:lpstr>
      <vt:lpstr>Britannic Bold</vt:lpstr>
      <vt:lpstr>Calibri</vt:lpstr>
      <vt:lpstr>Calibri Light</vt:lpstr>
      <vt:lpstr>Century Gothic</vt:lpstr>
      <vt:lpstr>Wingdings</vt:lpstr>
      <vt:lpstr>Office Theme</vt:lpstr>
      <vt:lpstr>PowerPoint Presentation</vt:lpstr>
      <vt:lpstr> </vt:lpstr>
      <vt:lpstr> </vt:lpstr>
      <vt:lpstr> </vt:lpstr>
      <vt:lpstr> </vt:lpstr>
      <vt:lpstr> </vt:lpstr>
      <vt:lpstr> </vt:lpstr>
      <vt:lpstr> </vt:lpstr>
      <vt:lpstr> </vt:lpstr>
      <vt:lpstr>COVID- 19 Series CARES Act Tax Stimulus Package-Webinar</vt:lpstr>
      <vt:lpstr>Families First Coronavirus Response Act</vt:lpstr>
      <vt:lpstr>Families First Coronavirus Response Act</vt:lpstr>
      <vt:lpstr>Families First Coronavirus Response Act</vt:lpstr>
      <vt:lpstr>CARES Act 2020 Coronavirus Aid, Relief and Economic Security Act</vt:lpstr>
      <vt:lpstr>CARES Act 2020 Coronavirus Aid, Relief and Economic Security Act</vt:lpstr>
      <vt:lpstr>CARES Act 2020  Coronavirus Aid, Relief and Economic Security Act</vt:lpstr>
      <vt:lpstr>CARES Act 2020  Coronavirus Aid, Relief and Economic Security Act</vt:lpstr>
      <vt:lpstr>CARES Act 2020  Coronavirus Aid, Relief and Economic Security Act</vt:lpstr>
      <vt:lpstr>EIDL Economic Injury Disaster Loan Emergency Advance</vt:lpstr>
      <vt:lpstr>PPP Paycheck Protection Program</vt:lpstr>
      <vt:lpstr>PPP Paycheck Protection Program</vt:lpstr>
      <vt:lpstr>Cautions: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Contact Information</vt:lpstr>
      <vt:lpstr> </vt:lpstr>
      <vt:lpstr>   Mahesh Desai,  CPA, CFP, CFA  CPA &amp; Financial Advisor</vt:lpstr>
      <vt:lpstr>GENERAL TAX-FILING RELIEF</vt:lpstr>
      <vt:lpstr>RELIEF FOR INDIVIDUALS: RECOVERY REBATES</vt:lpstr>
      <vt:lpstr>RELIEF FOR INDIVIDUALS: RETIREMENT</vt:lpstr>
      <vt:lpstr>EMPLOYEE RETENTION CREDIT</vt:lpstr>
      <vt:lpstr>EMPLOYEE RETENTION CREDIT (CONT.)</vt:lpstr>
      <vt:lpstr>DELAY OF EMPLOYER PAYROLL TAXES</vt:lpstr>
      <vt:lpstr>NOL/EXCESS BUSINESS LOSS CHANGES</vt:lpstr>
      <vt:lpstr>QUALIFIED IMPROVEMENT PROPERTY</vt:lpstr>
      <vt:lpstr>PAID SICK LEAVE </vt:lpstr>
      <vt:lpstr>REFUNDABLE TAX CREDIT FOR PAID LEAVE</vt:lpstr>
      <vt:lpstr>CHILD CARE LEAVE CREDIT</vt:lpstr>
      <vt:lpstr>PAYCHECK PROTECTION PROGRAM </vt:lpstr>
      <vt:lpstr>LENDERS’ REQUIREMENTS</vt:lpstr>
      <vt:lpstr>LOAN FORGIVENESS</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bhavna kalyan</dc:creator>
  <cp:lastModifiedBy>bhavna kalyan</cp:lastModifiedBy>
  <cp:revision>13</cp:revision>
  <dcterms:created xsi:type="dcterms:W3CDTF">2020-01-15T00:12:41Z</dcterms:created>
  <dcterms:modified xsi:type="dcterms:W3CDTF">2020-04-07T17:49:20Z</dcterms:modified>
</cp:coreProperties>
</file>