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266" r:id="rId13"/>
    <p:sldId id="267" r:id="rId14"/>
    <p:sldId id="268" r:id="rId15"/>
    <p:sldId id="278" r:id="rId16"/>
    <p:sldId id="269" r:id="rId17"/>
    <p:sldId id="270" r:id="rId18"/>
    <p:sldId id="271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4" Type="http://schemas.openxmlformats.org/officeDocument/2006/relationships/image" Target="../media/image38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4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4" Type="http://schemas.openxmlformats.org/officeDocument/2006/relationships/image" Target="../media/image38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4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BDA6F3-EDB2-441D-A1C8-1E36D0B063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2D4FFEF-F66F-42F5-B0BA-CF705B69A004}">
      <dgm:prSet/>
      <dgm:spPr/>
      <dgm:t>
        <a:bodyPr/>
        <a:lstStyle/>
        <a:p>
          <a:r>
            <a:rPr lang="en-US" baseline="0"/>
            <a:t>Borrowers can apply as early as, at the end of 8 weeks or 24 weeks following the date of disbursement.</a:t>
          </a:r>
          <a:endParaRPr lang="en-US"/>
        </a:p>
      </dgm:t>
    </dgm:pt>
    <dgm:pt modelId="{98E5CA0E-6D08-4AE1-9275-193F3AC2B5DC}" type="parTrans" cxnId="{9D8AFCBE-E5AF-4DA3-B38A-E221FC8406DB}">
      <dgm:prSet/>
      <dgm:spPr/>
      <dgm:t>
        <a:bodyPr/>
        <a:lstStyle/>
        <a:p>
          <a:endParaRPr lang="en-US"/>
        </a:p>
      </dgm:t>
    </dgm:pt>
    <dgm:pt modelId="{BAD33909-34BD-4484-8B14-507091EE3A99}" type="sibTrans" cxnId="{9D8AFCBE-E5AF-4DA3-B38A-E221FC8406DB}">
      <dgm:prSet/>
      <dgm:spPr/>
      <dgm:t>
        <a:bodyPr/>
        <a:lstStyle/>
        <a:p>
          <a:endParaRPr lang="en-US"/>
        </a:p>
      </dgm:t>
    </dgm:pt>
    <dgm:pt modelId="{651D0993-B4A3-4B8B-818A-5E41E9F06664}">
      <dgm:prSet/>
      <dgm:spPr/>
      <dgm:t>
        <a:bodyPr/>
        <a:lstStyle/>
        <a:p>
          <a:r>
            <a:rPr lang="en-US" baseline="0"/>
            <a:t>Borrowers should determine, what covered period to use, 8-weeks or 24-weeks</a:t>
          </a:r>
          <a:endParaRPr lang="en-US"/>
        </a:p>
      </dgm:t>
    </dgm:pt>
    <dgm:pt modelId="{49E00304-B62C-48A3-B4BB-F9107216BD47}" type="parTrans" cxnId="{7E9AAADE-831B-4607-A586-21BA5CA40277}">
      <dgm:prSet/>
      <dgm:spPr/>
      <dgm:t>
        <a:bodyPr/>
        <a:lstStyle/>
        <a:p>
          <a:endParaRPr lang="en-US"/>
        </a:p>
      </dgm:t>
    </dgm:pt>
    <dgm:pt modelId="{5C650A74-0094-4611-B382-502ECC43C371}" type="sibTrans" cxnId="{7E9AAADE-831B-4607-A586-21BA5CA40277}">
      <dgm:prSet/>
      <dgm:spPr/>
      <dgm:t>
        <a:bodyPr/>
        <a:lstStyle/>
        <a:p>
          <a:endParaRPr lang="en-US"/>
        </a:p>
      </dgm:t>
    </dgm:pt>
    <dgm:pt modelId="{BE63D4F0-2714-4B42-A366-3EF72F046096}">
      <dgm:prSet/>
      <dgm:spPr/>
      <dgm:t>
        <a:bodyPr/>
        <a:lstStyle/>
        <a:p>
          <a:r>
            <a:rPr lang="en-US" baseline="0"/>
            <a:t>Borrowers who received loans prior to June 5, have the option of an 8-week or 24-week covered period</a:t>
          </a:r>
          <a:endParaRPr lang="en-US"/>
        </a:p>
      </dgm:t>
    </dgm:pt>
    <dgm:pt modelId="{8452ECC0-DADA-4688-A382-DB5B33E31D00}" type="parTrans" cxnId="{EDF49CCE-836A-4223-8C53-2A942CF5DD47}">
      <dgm:prSet/>
      <dgm:spPr/>
      <dgm:t>
        <a:bodyPr/>
        <a:lstStyle/>
        <a:p>
          <a:endParaRPr lang="en-US"/>
        </a:p>
      </dgm:t>
    </dgm:pt>
    <dgm:pt modelId="{97E51176-61C8-4F5A-AB1F-2B3D2A2ACD8B}" type="sibTrans" cxnId="{EDF49CCE-836A-4223-8C53-2A942CF5DD47}">
      <dgm:prSet/>
      <dgm:spPr/>
      <dgm:t>
        <a:bodyPr/>
        <a:lstStyle/>
        <a:p>
          <a:endParaRPr lang="en-US"/>
        </a:p>
      </dgm:t>
    </dgm:pt>
    <dgm:pt modelId="{B243E76A-D83B-455C-80C2-53C333B4DC73}">
      <dgm:prSet/>
      <dgm:spPr/>
      <dgm:t>
        <a:bodyPr/>
        <a:lstStyle/>
        <a:p>
          <a:r>
            <a:rPr lang="en-US" baseline="0"/>
            <a:t>Not all businesses will benefit with extended period</a:t>
          </a:r>
          <a:endParaRPr lang="en-US"/>
        </a:p>
      </dgm:t>
    </dgm:pt>
    <dgm:pt modelId="{55E9B26E-9BF3-4BC2-9F30-606A2F1AF378}" type="parTrans" cxnId="{3976200E-72D0-47F3-B15C-42E850C36270}">
      <dgm:prSet/>
      <dgm:spPr/>
      <dgm:t>
        <a:bodyPr/>
        <a:lstStyle/>
        <a:p>
          <a:endParaRPr lang="en-US"/>
        </a:p>
      </dgm:t>
    </dgm:pt>
    <dgm:pt modelId="{CB42C906-5C2A-4CDE-B58C-6D1B71DBC970}" type="sibTrans" cxnId="{3976200E-72D0-47F3-B15C-42E850C36270}">
      <dgm:prSet/>
      <dgm:spPr/>
      <dgm:t>
        <a:bodyPr/>
        <a:lstStyle/>
        <a:p>
          <a:endParaRPr lang="en-US"/>
        </a:p>
      </dgm:t>
    </dgm:pt>
    <dgm:pt modelId="{77F8C4DE-77F5-4806-ABFB-880CBBC730CF}" type="pres">
      <dgm:prSet presAssocID="{26BDA6F3-EDB2-441D-A1C8-1E36D0B0632A}" presName="root" presStyleCnt="0">
        <dgm:presLayoutVars>
          <dgm:dir/>
          <dgm:resizeHandles val="exact"/>
        </dgm:presLayoutVars>
      </dgm:prSet>
      <dgm:spPr/>
    </dgm:pt>
    <dgm:pt modelId="{DF06F803-D632-474D-B4EB-616EB2098FCC}" type="pres">
      <dgm:prSet presAssocID="{E2D4FFEF-F66F-42F5-B0BA-CF705B69A004}" presName="compNode" presStyleCnt="0"/>
      <dgm:spPr/>
    </dgm:pt>
    <dgm:pt modelId="{7F2BD8FC-CF85-42D1-889D-F4D69A774388}" type="pres">
      <dgm:prSet presAssocID="{E2D4FFEF-F66F-42F5-B0BA-CF705B69A004}" presName="bgRect" presStyleLbl="bgShp" presStyleIdx="0" presStyleCnt="4"/>
      <dgm:spPr/>
    </dgm:pt>
    <dgm:pt modelId="{B5BE3B01-3C77-4D1F-B36E-F6D23013B644}" type="pres">
      <dgm:prSet presAssocID="{E2D4FFEF-F66F-42F5-B0BA-CF705B69A00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B9861925-A2D2-464F-8E85-D001C50180B7}" type="pres">
      <dgm:prSet presAssocID="{E2D4FFEF-F66F-42F5-B0BA-CF705B69A004}" presName="spaceRect" presStyleCnt="0"/>
      <dgm:spPr/>
    </dgm:pt>
    <dgm:pt modelId="{5BA67A69-7A9E-4D03-929B-2BE5418E7080}" type="pres">
      <dgm:prSet presAssocID="{E2D4FFEF-F66F-42F5-B0BA-CF705B69A004}" presName="parTx" presStyleLbl="revTx" presStyleIdx="0" presStyleCnt="4">
        <dgm:presLayoutVars>
          <dgm:chMax val="0"/>
          <dgm:chPref val="0"/>
        </dgm:presLayoutVars>
      </dgm:prSet>
      <dgm:spPr/>
    </dgm:pt>
    <dgm:pt modelId="{EE3F27E6-B710-4A15-A66C-217C9D864F05}" type="pres">
      <dgm:prSet presAssocID="{BAD33909-34BD-4484-8B14-507091EE3A99}" presName="sibTrans" presStyleCnt="0"/>
      <dgm:spPr/>
    </dgm:pt>
    <dgm:pt modelId="{8EEDAD5C-DF14-44A5-A65C-2D79327B9CBC}" type="pres">
      <dgm:prSet presAssocID="{651D0993-B4A3-4B8B-818A-5E41E9F06664}" presName="compNode" presStyleCnt="0"/>
      <dgm:spPr/>
    </dgm:pt>
    <dgm:pt modelId="{4AF33F30-DAAE-4D78-80C0-4523E8C9E14C}" type="pres">
      <dgm:prSet presAssocID="{651D0993-B4A3-4B8B-818A-5E41E9F06664}" presName="bgRect" presStyleLbl="bgShp" presStyleIdx="1" presStyleCnt="4"/>
      <dgm:spPr/>
    </dgm:pt>
    <dgm:pt modelId="{D2F63617-E690-4D79-B4DA-A1A0884E6BD1}" type="pres">
      <dgm:prSet presAssocID="{651D0993-B4A3-4B8B-818A-5E41E9F0666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FD759962-F8B4-4157-9C4E-4F320811EE49}" type="pres">
      <dgm:prSet presAssocID="{651D0993-B4A3-4B8B-818A-5E41E9F06664}" presName="spaceRect" presStyleCnt="0"/>
      <dgm:spPr/>
    </dgm:pt>
    <dgm:pt modelId="{B816DAD5-46E6-4E8D-B9CA-CA0F406556CF}" type="pres">
      <dgm:prSet presAssocID="{651D0993-B4A3-4B8B-818A-5E41E9F06664}" presName="parTx" presStyleLbl="revTx" presStyleIdx="1" presStyleCnt="4">
        <dgm:presLayoutVars>
          <dgm:chMax val="0"/>
          <dgm:chPref val="0"/>
        </dgm:presLayoutVars>
      </dgm:prSet>
      <dgm:spPr/>
    </dgm:pt>
    <dgm:pt modelId="{2EB4F8A2-294B-4DFE-BBB7-DE2BFAA34F7E}" type="pres">
      <dgm:prSet presAssocID="{5C650A74-0094-4611-B382-502ECC43C371}" presName="sibTrans" presStyleCnt="0"/>
      <dgm:spPr/>
    </dgm:pt>
    <dgm:pt modelId="{A9D7745C-37D7-45B3-A674-FFA3D254AA53}" type="pres">
      <dgm:prSet presAssocID="{BE63D4F0-2714-4B42-A366-3EF72F046096}" presName="compNode" presStyleCnt="0"/>
      <dgm:spPr/>
    </dgm:pt>
    <dgm:pt modelId="{95C13F1A-AB1F-429E-9D71-B71BCE3F1A88}" type="pres">
      <dgm:prSet presAssocID="{BE63D4F0-2714-4B42-A366-3EF72F046096}" presName="bgRect" presStyleLbl="bgShp" presStyleIdx="2" presStyleCnt="4"/>
      <dgm:spPr/>
    </dgm:pt>
    <dgm:pt modelId="{CDE50C37-565D-4785-B5A5-F36FB839D721}" type="pres">
      <dgm:prSet presAssocID="{BE63D4F0-2714-4B42-A366-3EF72F04609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C56B784A-F16B-452B-AD01-3F7B3E6CEDD1}" type="pres">
      <dgm:prSet presAssocID="{BE63D4F0-2714-4B42-A366-3EF72F046096}" presName="spaceRect" presStyleCnt="0"/>
      <dgm:spPr/>
    </dgm:pt>
    <dgm:pt modelId="{BEDB935B-005A-4779-9D39-2EBF2F73D03D}" type="pres">
      <dgm:prSet presAssocID="{BE63D4F0-2714-4B42-A366-3EF72F046096}" presName="parTx" presStyleLbl="revTx" presStyleIdx="2" presStyleCnt="4">
        <dgm:presLayoutVars>
          <dgm:chMax val="0"/>
          <dgm:chPref val="0"/>
        </dgm:presLayoutVars>
      </dgm:prSet>
      <dgm:spPr/>
    </dgm:pt>
    <dgm:pt modelId="{C5026674-09CA-47B3-ABBE-059DA91D118F}" type="pres">
      <dgm:prSet presAssocID="{97E51176-61C8-4F5A-AB1F-2B3D2A2ACD8B}" presName="sibTrans" presStyleCnt="0"/>
      <dgm:spPr/>
    </dgm:pt>
    <dgm:pt modelId="{F20A17FF-E94E-4BCF-80B7-DE4E946F3479}" type="pres">
      <dgm:prSet presAssocID="{B243E76A-D83B-455C-80C2-53C333B4DC73}" presName="compNode" presStyleCnt="0"/>
      <dgm:spPr/>
    </dgm:pt>
    <dgm:pt modelId="{19CC7EBB-6DB4-450A-8411-0B55AA7470CE}" type="pres">
      <dgm:prSet presAssocID="{B243E76A-D83B-455C-80C2-53C333B4DC73}" presName="bgRect" presStyleLbl="bgShp" presStyleIdx="3" presStyleCnt="4"/>
      <dgm:spPr/>
    </dgm:pt>
    <dgm:pt modelId="{9BBB2C9A-FC79-4BDB-B353-513FF372281D}" type="pres">
      <dgm:prSet presAssocID="{B243E76A-D83B-455C-80C2-53C333B4DC7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0169193-3C74-4DA4-8086-13CA14A631EC}" type="pres">
      <dgm:prSet presAssocID="{B243E76A-D83B-455C-80C2-53C333B4DC73}" presName="spaceRect" presStyleCnt="0"/>
      <dgm:spPr/>
    </dgm:pt>
    <dgm:pt modelId="{95A6BE32-FE05-4D31-B4AA-91BFA38E31D2}" type="pres">
      <dgm:prSet presAssocID="{B243E76A-D83B-455C-80C2-53C333B4DC7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976200E-72D0-47F3-B15C-42E850C36270}" srcId="{26BDA6F3-EDB2-441D-A1C8-1E36D0B0632A}" destId="{B243E76A-D83B-455C-80C2-53C333B4DC73}" srcOrd="3" destOrd="0" parTransId="{55E9B26E-9BF3-4BC2-9F30-606A2F1AF378}" sibTransId="{CB42C906-5C2A-4CDE-B58C-6D1B71DBC970}"/>
    <dgm:cxn modelId="{E71A0521-4E77-4DC1-883E-A45AEABCE4D6}" type="presOf" srcId="{E2D4FFEF-F66F-42F5-B0BA-CF705B69A004}" destId="{5BA67A69-7A9E-4D03-929B-2BE5418E7080}" srcOrd="0" destOrd="0" presId="urn:microsoft.com/office/officeart/2018/2/layout/IconVerticalSolidList"/>
    <dgm:cxn modelId="{BFA7C255-77EC-46F7-91BD-2EFB88BA2D0F}" type="presOf" srcId="{651D0993-B4A3-4B8B-818A-5E41E9F06664}" destId="{B816DAD5-46E6-4E8D-B9CA-CA0F406556CF}" srcOrd="0" destOrd="0" presId="urn:microsoft.com/office/officeart/2018/2/layout/IconVerticalSolidList"/>
    <dgm:cxn modelId="{86A13291-5DF2-41F3-BFAE-8241644C4C91}" type="presOf" srcId="{BE63D4F0-2714-4B42-A366-3EF72F046096}" destId="{BEDB935B-005A-4779-9D39-2EBF2F73D03D}" srcOrd="0" destOrd="0" presId="urn:microsoft.com/office/officeart/2018/2/layout/IconVerticalSolidList"/>
    <dgm:cxn modelId="{9D8AFCBE-E5AF-4DA3-B38A-E221FC8406DB}" srcId="{26BDA6F3-EDB2-441D-A1C8-1E36D0B0632A}" destId="{E2D4FFEF-F66F-42F5-B0BA-CF705B69A004}" srcOrd="0" destOrd="0" parTransId="{98E5CA0E-6D08-4AE1-9275-193F3AC2B5DC}" sibTransId="{BAD33909-34BD-4484-8B14-507091EE3A99}"/>
    <dgm:cxn modelId="{25B56FC5-3BBB-47DA-A25B-112319063BD6}" type="presOf" srcId="{B243E76A-D83B-455C-80C2-53C333B4DC73}" destId="{95A6BE32-FE05-4D31-B4AA-91BFA38E31D2}" srcOrd="0" destOrd="0" presId="urn:microsoft.com/office/officeart/2018/2/layout/IconVerticalSolidList"/>
    <dgm:cxn modelId="{EDF49CCE-836A-4223-8C53-2A942CF5DD47}" srcId="{26BDA6F3-EDB2-441D-A1C8-1E36D0B0632A}" destId="{BE63D4F0-2714-4B42-A366-3EF72F046096}" srcOrd="2" destOrd="0" parTransId="{8452ECC0-DADA-4688-A382-DB5B33E31D00}" sibTransId="{97E51176-61C8-4F5A-AB1F-2B3D2A2ACD8B}"/>
    <dgm:cxn modelId="{E20054D6-353B-424A-A7AA-5215819776C2}" type="presOf" srcId="{26BDA6F3-EDB2-441D-A1C8-1E36D0B0632A}" destId="{77F8C4DE-77F5-4806-ABFB-880CBBC730CF}" srcOrd="0" destOrd="0" presId="urn:microsoft.com/office/officeart/2018/2/layout/IconVerticalSolidList"/>
    <dgm:cxn modelId="{7E9AAADE-831B-4607-A586-21BA5CA40277}" srcId="{26BDA6F3-EDB2-441D-A1C8-1E36D0B0632A}" destId="{651D0993-B4A3-4B8B-818A-5E41E9F06664}" srcOrd="1" destOrd="0" parTransId="{49E00304-B62C-48A3-B4BB-F9107216BD47}" sibTransId="{5C650A74-0094-4611-B382-502ECC43C371}"/>
    <dgm:cxn modelId="{65A3CCC5-18A3-4F5A-B61D-866220AB81C4}" type="presParOf" srcId="{77F8C4DE-77F5-4806-ABFB-880CBBC730CF}" destId="{DF06F803-D632-474D-B4EB-616EB2098FCC}" srcOrd="0" destOrd="0" presId="urn:microsoft.com/office/officeart/2018/2/layout/IconVerticalSolidList"/>
    <dgm:cxn modelId="{DDCDE4E6-54E0-4AE7-80AE-67E8E4BD470A}" type="presParOf" srcId="{DF06F803-D632-474D-B4EB-616EB2098FCC}" destId="{7F2BD8FC-CF85-42D1-889D-F4D69A774388}" srcOrd="0" destOrd="0" presId="urn:microsoft.com/office/officeart/2018/2/layout/IconVerticalSolidList"/>
    <dgm:cxn modelId="{71F0CD3B-7E09-4F36-9808-77A258B7B510}" type="presParOf" srcId="{DF06F803-D632-474D-B4EB-616EB2098FCC}" destId="{B5BE3B01-3C77-4D1F-B36E-F6D23013B644}" srcOrd="1" destOrd="0" presId="urn:microsoft.com/office/officeart/2018/2/layout/IconVerticalSolidList"/>
    <dgm:cxn modelId="{A14FEC7A-2D4F-4B08-AB3A-9B7E9AE4C430}" type="presParOf" srcId="{DF06F803-D632-474D-B4EB-616EB2098FCC}" destId="{B9861925-A2D2-464F-8E85-D001C50180B7}" srcOrd="2" destOrd="0" presId="urn:microsoft.com/office/officeart/2018/2/layout/IconVerticalSolidList"/>
    <dgm:cxn modelId="{7398F41F-09CB-49B6-AA01-9491D9FBCA57}" type="presParOf" srcId="{DF06F803-D632-474D-B4EB-616EB2098FCC}" destId="{5BA67A69-7A9E-4D03-929B-2BE5418E7080}" srcOrd="3" destOrd="0" presId="urn:microsoft.com/office/officeart/2018/2/layout/IconVerticalSolidList"/>
    <dgm:cxn modelId="{7EAC2087-88D6-4624-A872-0483194B466A}" type="presParOf" srcId="{77F8C4DE-77F5-4806-ABFB-880CBBC730CF}" destId="{EE3F27E6-B710-4A15-A66C-217C9D864F05}" srcOrd="1" destOrd="0" presId="urn:microsoft.com/office/officeart/2018/2/layout/IconVerticalSolidList"/>
    <dgm:cxn modelId="{DD22805D-CF1F-4FBE-9C0F-589C31E5C935}" type="presParOf" srcId="{77F8C4DE-77F5-4806-ABFB-880CBBC730CF}" destId="{8EEDAD5C-DF14-44A5-A65C-2D79327B9CBC}" srcOrd="2" destOrd="0" presId="urn:microsoft.com/office/officeart/2018/2/layout/IconVerticalSolidList"/>
    <dgm:cxn modelId="{FBE8044F-4518-4CFA-8D9E-E98453198160}" type="presParOf" srcId="{8EEDAD5C-DF14-44A5-A65C-2D79327B9CBC}" destId="{4AF33F30-DAAE-4D78-80C0-4523E8C9E14C}" srcOrd="0" destOrd="0" presId="urn:microsoft.com/office/officeart/2018/2/layout/IconVerticalSolidList"/>
    <dgm:cxn modelId="{5F6BDB7F-C682-43C9-885E-26EAA0E74A9C}" type="presParOf" srcId="{8EEDAD5C-DF14-44A5-A65C-2D79327B9CBC}" destId="{D2F63617-E690-4D79-B4DA-A1A0884E6BD1}" srcOrd="1" destOrd="0" presId="urn:microsoft.com/office/officeart/2018/2/layout/IconVerticalSolidList"/>
    <dgm:cxn modelId="{437D2704-61F8-4089-8F74-26CCF0BA2035}" type="presParOf" srcId="{8EEDAD5C-DF14-44A5-A65C-2D79327B9CBC}" destId="{FD759962-F8B4-4157-9C4E-4F320811EE49}" srcOrd="2" destOrd="0" presId="urn:microsoft.com/office/officeart/2018/2/layout/IconVerticalSolidList"/>
    <dgm:cxn modelId="{FE8990AB-2735-431A-AB49-8F16E29CE267}" type="presParOf" srcId="{8EEDAD5C-DF14-44A5-A65C-2D79327B9CBC}" destId="{B816DAD5-46E6-4E8D-B9CA-CA0F406556CF}" srcOrd="3" destOrd="0" presId="urn:microsoft.com/office/officeart/2018/2/layout/IconVerticalSolidList"/>
    <dgm:cxn modelId="{27E0AE3E-F1C8-43F9-9BC4-E613B2C35EDB}" type="presParOf" srcId="{77F8C4DE-77F5-4806-ABFB-880CBBC730CF}" destId="{2EB4F8A2-294B-4DFE-BBB7-DE2BFAA34F7E}" srcOrd="3" destOrd="0" presId="urn:microsoft.com/office/officeart/2018/2/layout/IconVerticalSolidList"/>
    <dgm:cxn modelId="{A63ADDEE-22E6-4827-BBDC-30A99CFAEFC3}" type="presParOf" srcId="{77F8C4DE-77F5-4806-ABFB-880CBBC730CF}" destId="{A9D7745C-37D7-45B3-A674-FFA3D254AA53}" srcOrd="4" destOrd="0" presId="urn:microsoft.com/office/officeart/2018/2/layout/IconVerticalSolidList"/>
    <dgm:cxn modelId="{04ED7C39-902D-4DAE-B406-5B828E99A8FA}" type="presParOf" srcId="{A9D7745C-37D7-45B3-A674-FFA3D254AA53}" destId="{95C13F1A-AB1F-429E-9D71-B71BCE3F1A88}" srcOrd="0" destOrd="0" presId="urn:microsoft.com/office/officeart/2018/2/layout/IconVerticalSolidList"/>
    <dgm:cxn modelId="{39311E68-3549-4D0A-9DED-6398F73B2E89}" type="presParOf" srcId="{A9D7745C-37D7-45B3-A674-FFA3D254AA53}" destId="{CDE50C37-565D-4785-B5A5-F36FB839D721}" srcOrd="1" destOrd="0" presId="urn:microsoft.com/office/officeart/2018/2/layout/IconVerticalSolidList"/>
    <dgm:cxn modelId="{17368FA2-9C0C-4400-9036-A2E5CBA52C7E}" type="presParOf" srcId="{A9D7745C-37D7-45B3-A674-FFA3D254AA53}" destId="{C56B784A-F16B-452B-AD01-3F7B3E6CEDD1}" srcOrd="2" destOrd="0" presId="urn:microsoft.com/office/officeart/2018/2/layout/IconVerticalSolidList"/>
    <dgm:cxn modelId="{842ACF8F-2AB0-4BCF-9C2C-AFEAEE1A8BDC}" type="presParOf" srcId="{A9D7745C-37D7-45B3-A674-FFA3D254AA53}" destId="{BEDB935B-005A-4779-9D39-2EBF2F73D03D}" srcOrd="3" destOrd="0" presId="urn:microsoft.com/office/officeart/2018/2/layout/IconVerticalSolidList"/>
    <dgm:cxn modelId="{BB04F698-1B05-4BC4-8FBC-C74C817B3314}" type="presParOf" srcId="{77F8C4DE-77F5-4806-ABFB-880CBBC730CF}" destId="{C5026674-09CA-47B3-ABBE-059DA91D118F}" srcOrd="5" destOrd="0" presId="urn:microsoft.com/office/officeart/2018/2/layout/IconVerticalSolidList"/>
    <dgm:cxn modelId="{680CCDC5-2471-4885-8870-EB1115FB53E8}" type="presParOf" srcId="{77F8C4DE-77F5-4806-ABFB-880CBBC730CF}" destId="{F20A17FF-E94E-4BCF-80B7-DE4E946F3479}" srcOrd="6" destOrd="0" presId="urn:microsoft.com/office/officeart/2018/2/layout/IconVerticalSolidList"/>
    <dgm:cxn modelId="{B7E5BAD1-E9CB-4439-A3AA-E416A939081F}" type="presParOf" srcId="{F20A17FF-E94E-4BCF-80B7-DE4E946F3479}" destId="{19CC7EBB-6DB4-450A-8411-0B55AA7470CE}" srcOrd="0" destOrd="0" presId="urn:microsoft.com/office/officeart/2018/2/layout/IconVerticalSolidList"/>
    <dgm:cxn modelId="{F03DD643-71CF-4DFE-93BA-F33F47546474}" type="presParOf" srcId="{F20A17FF-E94E-4BCF-80B7-DE4E946F3479}" destId="{9BBB2C9A-FC79-4BDB-B353-513FF372281D}" srcOrd="1" destOrd="0" presId="urn:microsoft.com/office/officeart/2018/2/layout/IconVerticalSolidList"/>
    <dgm:cxn modelId="{EFFAA43E-6341-476E-A804-1D884F332042}" type="presParOf" srcId="{F20A17FF-E94E-4BCF-80B7-DE4E946F3479}" destId="{D0169193-3C74-4DA4-8086-13CA14A631EC}" srcOrd="2" destOrd="0" presId="urn:microsoft.com/office/officeart/2018/2/layout/IconVerticalSolidList"/>
    <dgm:cxn modelId="{69C56634-E746-4FFC-ADD3-F605D79B499A}" type="presParOf" srcId="{F20A17FF-E94E-4BCF-80B7-DE4E946F3479}" destId="{95A6BE32-FE05-4D31-B4AA-91BFA38E31D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CA0B39-5E95-4481-9C6F-F66363FCD1F8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D11DB67-FB55-4B0F-97D2-6337C54E3637}">
      <dgm:prSet/>
      <dgm:spPr/>
      <dgm:t>
        <a:bodyPr/>
        <a:lstStyle/>
        <a:p>
          <a:r>
            <a:rPr lang="en-US" baseline="0"/>
            <a:t>By now most of the borrowers who applied for the EIDL advance must have received their EIDL loan offer.</a:t>
          </a:r>
          <a:endParaRPr lang="en-US"/>
        </a:p>
      </dgm:t>
    </dgm:pt>
    <dgm:pt modelId="{B0CB097D-4020-43D1-B5BE-248D6C8E5227}" type="parTrans" cxnId="{A565B7AD-C00C-4E68-92A2-081B44148F23}">
      <dgm:prSet/>
      <dgm:spPr/>
      <dgm:t>
        <a:bodyPr/>
        <a:lstStyle/>
        <a:p>
          <a:endParaRPr lang="en-US"/>
        </a:p>
      </dgm:t>
    </dgm:pt>
    <dgm:pt modelId="{E2DB9DF5-1A4D-4F2D-A738-04829B2576F4}" type="sibTrans" cxnId="{A565B7AD-C00C-4E68-92A2-081B44148F23}">
      <dgm:prSet/>
      <dgm:spPr/>
      <dgm:t>
        <a:bodyPr/>
        <a:lstStyle/>
        <a:p>
          <a:endParaRPr lang="en-US"/>
        </a:p>
      </dgm:t>
    </dgm:pt>
    <dgm:pt modelId="{5CF6D8DB-2649-4764-A4EF-9EA4D23D243F}">
      <dgm:prSet/>
      <dgm:spPr/>
      <dgm:t>
        <a:bodyPr/>
        <a:lstStyle/>
        <a:p>
          <a:r>
            <a:rPr lang="en-US" baseline="0"/>
            <a:t>This loan may be used to pay fixed debts, accounts payable and other bills that can't be paid because of the disaster's impact. </a:t>
          </a:r>
          <a:endParaRPr lang="en-US"/>
        </a:p>
      </dgm:t>
    </dgm:pt>
    <dgm:pt modelId="{FDFF9F99-AD12-4372-A8DC-100477EBCB8A}" type="parTrans" cxnId="{163D37B2-B941-4EB6-8798-CDFE6DB45A73}">
      <dgm:prSet/>
      <dgm:spPr/>
      <dgm:t>
        <a:bodyPr/>
        <a:lstStyle/>
        <a:p>
          <a:endParaRPr lang="en-US"/>
        </a:p>
      </dgm:t>
    </dgm:pt>
    <dgm:pt modelId="{9EF0C904-1926-42C3-A165-E9BD598FF678}" type="sibTrans" cxnId="{163D37B2-B941-4EB6-8798-CDFE6DB45A73}">
      <dgm:prSet/>
      <dgm:spPr/>
      <dgm:t>
        <a:bodyPr/>
        <a:lstStyle/>
        <a:p>
          <a:endParaRPr lang="en-US"/>
        </a:p>
      </dgm:t>
    </dgm:pt>
    <dgm:pt modelId="{85D51B19-C29A-4CD4-9B1A-889AA6528FE8}">
      <dgm:prSet/>
      <dgm:spPr/>
      <dgm:t>
        <a:bodyPr/>
        <a:lstStyle/>
        <a:p>
          <a:r>
            <a:rPr lang="en-US" baseline="0"/>
            <a:t>Interest rate is 3.75% for small businesses</a:t>
          </a:r>
          <a:endParaRPr lang="en-US"/>
        </a:p>
      </dgm:t>
    </dgm:pt>
    <dgm:pt modelId="{3B26A9D3-7279-4575-83E3-A28171551B48}" type="parTrans" cxnId="{A449761A-ABAD-4887-998F-5169187D8F2F}">
      <dgm:prSet/>
      <dgm:spPr/>
      <dgm:t>
        <a:bodyPr/>
        <a:lstStyle/>
        <a:p>
          <a:endParaRPr lang="en-US"/>
        </a:p>
      </dgm:t>
    </dgm:pt>
    <dgm:pt modelId="{9813532C-2F1F-460B-BBB5-75C8AEB4FE08}" type="sibTrans" cxnId="{A449761A-ABAD-4887-998F-5169187D8F2F}">
      <dgm:prSet/>
      <dgm:spPr/>
      <dgm:t>
        <a:bodyPr/>
        <a:lstStyle/>
        <a:p>
          <a:endParaRPr lang="en-US"/>
        </a:p>
      </dgm:t>
    </dgm:pt>
    <dgm:pt modelId="{4ACD2775-65D3-44C5-AC37-F730BA8999C7}">
      <dgm:prSet/>
      <dgm:spPr/>
      <dgm:t>
        <a:bodyPr/>
        <a:lstStyle/>
        <a:p>
          <a:r>
            <a:rPr lang="en-US" baseline="0"/>
            <a:t>Borrower's EIDL loan advance will be deducted from the PPP forgiveness amount. </a:t>
          </a:r>
          <a:endParaRPr lang="en-US"/>
        </a:p>
      </dgm:t>
    </dgm:pt>
    <dgm:pt modelId="{EAC020EA-11ED-47C7-8E8E-79D5DA6C886D}" type="parTrans" cxnId="{606D11E9-97E5-4234-BD21-DDA5986E48DC}">
      <dgm:prSet/>
      <dgm:spPr/>
      <dgm:t>
        <a:bodyPr/>
        <a:lstStyle/>
        <a:p>
          <a:endParaRPr lang="en-US"/>
        </a:p>
      </dgm:t>
    </dgm:pt>
    <dgm:pt modelId="{B2654FE4-A6D6-4A1B-B4E7-0DC5ADDCF780}" type="sibTrans" cxnId="{606D11E9-97E5-4234-BD21-DDA5986E48DC}">
      <dgm:prSet/>
      <dgm:spPr/>
      <dgm:t>
        <a:bodyPr/>
        <a:lstStyle/>
        <a:p>
          <a:endParaRPr lang="en-US"/>
        </a:p>
      </dgm:t>
    </dgm:pt>
    <dgm:pt modelId="{5633F13F-3584-4DBD-AC92-D871BBE23DC5}" type="pres">
      <dgm:prSet presAssocID="{EDCA0B39-5E95-4481-9C6F-F66363FCD1F8}" presName="outerComposite" presStyleCnt="0">
        <dgm:presLayoutVars>
          <dgm:chMax val="5"/>
          <dgm:dir/>
          <dgm:resizeHandles val="exact"/>
        </dgm:presLayoutVars>
      </dgm:prSet>
      <dgm:spPr/>
    </dgm:pt>
    <dgm:pt modelId="{B295DC18-A69E-4F21-9813-872D0D096740}" type="pres">
      <dgm:prSet presAssocID="{EDCA0B39-5E95-4481-9C6F-F66363FCD1F8}" presName="dummyMaxCanvas" presStyleCnt="0">
        <dgm:presLayoutVars/>
      </dgm:prSet>
      <dgm:spPr/>
    </dgm:pt>
    <dgm:pt modelId="{D6AB6D83-6AD7-4FE3-B87A-355982AED6C5}" type="pres">
      <dgm:prSet presAssocID="{EDCA0B39-5E95-4481-9C6F-F66363FCD1F8}" presName="FourNodes_1" presStyleLbl="node1" presStyleIdx="0" presStyleCnt="4">
        <dgm:presLayoutVars>
          <dgm:bulletEnabled val="1"/>
        </dgm:presLayoutVars>
      </dgm:prSet>
      <dgm:spPr/>
    </dgm:pt>
    <dgm:pt modelId="{06DB47FC-5B20-4ECF-8464-64A4A238250F}" type="pres">
      <dgm:prSet presAssocID="{EDCA0B39-5E95-4481-9C6F-F66363FCD1F8}" presName="FourNodes_2" presStyleLbl="node1" presStyleIdx="1" presStyleCnt="4">
        <dgm:presLayoutVars>
          <dgm:bulletEnabled val="1"/>
        </dgm:presLayoutVars>
      </dgm:prSet>
      <dgm:spPr/>
    </dgm:pt>
    <dgm:pt modelId="{CDE35D91-8311-468E-8D3A-24B2AB761D88}" type="pres">
      <dgm:prSet presAssocID="{EDCA0B39-5E95-4481-9C6F-F66363FCD1F8}" presName="FourNodes_3" presStyleLbl="node1" presStyleIdx="2" presStyleCnt="4">
        <dgm:presLayoutVars>
          <dgm:bulletEnabled val="1"/>
        </dgm:presLayoutVars>
      </dgm:prSet>
      <dgm:spPr/>
    </dgm:pt>
    <dgm:pt modelId="{2C319194-5842-4FF5-8A64-9F1D17A8A1B1}" type="pres">
      <dgm:prSet presAssocID="{EDCA0B39-5E95-4481-9C6F-F66363FCD1F8}" presName="FourNodes_4" presStyleLbl="node1" presStyleIdx="3" presStyleCnt="4">
        <dgm:presLayoutVars>
          <dgm:bulletEnabled val="1"/>
        </dgm:presLayoutVars>
      </dgm:prSet>
      <dgm:spPr/>
    </dgm:pt>
    <dgm:pt modelId="{5EFB2F6A-C09B-4B32-9A24-8190641E16F1}" type="pres">
      <dgm:prSet presAssocID="{EDCA0B39-5E95-4481-9C6F-F66363FCD1F8}" presName="FourConn_1-2" presStyleLbl="fgAccFollowNode1" presStyleIdx="0" presStyleCnt="3">
        <dgm:presLayoutVars>
          <dgm:bulletEnabled val="1"/>
        </dgm:presLayoutVars>
      </dgm:prSet>
      <dgm:spPr/>
    </dgm:pt>
    <dgm:pt modelId="{E3EB47AE-155E-48A3-B8F4-17C2EA0E81D9}" type="pres">
      <dgm:prSet presAssocID="{EDCA0B39-5E95-4481-9C6F-F66363FCD1F8}" presName="FourConn_2-3" presStyleLbl="fgAccFollowNode1" presStyleIdx="1" presStyleCnt="3">
        <dgm:presLayoutVars>
          <dgm:bulletEnabled val="1"/>
        </dgm:presLayoutVars>
      </dgm:prSet>
      <dgm:spPr/>
    </dgm:pt>
    <dgm:pt modelId="{6252AF74-4237-4DB6-9D41-8674983B2883}" type="pres">
      <dgm:prSet presAssocID="{EDCA0B39-5E95-4481-9C6F-F66363FCD1F8}" presName="FourConn_3-4" presStyleLbl="fgAccFollowNode1" presStyleIdx="2" presStyleCnt="3">
        <dgm:presLayoutVars>
          <dgm:bulletEnabled val="1"/>
        </dgm:presLayoutVars>
      </dgm:prSet>
      <dgm:spPr/>
    </dgm:pt>
    <dgm:pt modelId="{4CB91D46-ECA4-4730-8442-B0973E29F068}" type="pres">
      <dgm:prSet presAssocID="{EDCA0B39-5E95-4481-9C6F-F66363FCD1F8}" presName="FourNodes_1_text" presStyleLbl="node1" presStyleIdx="3" presStyleCnt="4">
        <dgm:presLayoutVars>
          <dgm:bulletEnabled val="1"/>
        </dgm:presLayoutVars>
      </dgm:prSet>
      <dgm:spPr/>
    </dgm:pt>
    <dgm:pt modelId="{FBDC7835-970F-4075-A507-68B8E7A1735C}" type="pres">
      <dgm:prSet presAssocID="{EDCA0B39-5E95-4481-9C6F-F66363FCD1F8}" presName="FourNodes_2_text" presStyleLbl="node1" presStyleIdx="3" presStyleCnt="4">
        <dgm:presLayoutVars>
          <dgm:bulletEnabled val="1"/>
        </dgm:presLayoutVars>
      </dgm:prSet>
      <dgm:spPr/>
    </dgm:pt>
    <dgm:pt modelId="{2784DD07-311D-475C-A2AA-2E3E67051080}" type="pres">
      <dgm:prSet presAssocID="{EDCA0B39-5E95-4481-9C6F-F66363FCD1F8}" presName="FourNodes_3_text" presStyleLbl="node1" presStyleIdx="3" presStyleCnt="4">
        <dgm:presLayoutVars>
          <dgm:bulletEnabled val="1"/>
        </dgm:presLayoutVars>
      </dgm:prSet>
      <dgm:spPr/>
    </dgm:pt>
    <dgm:pt modelId="{4EE5998C-5380-46F0-8EB5-570A8812DCC2}" type="pres">
      <dgm:prSet presAssocID="{EDCA0B39-5E95-4481-9C6F-F66363FCD1F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449761A-ABAD-4887-998F-5169187D8F2F}" srcId="{EDCA0B39-5E95-4481-9C6F-F66363FCD1F8}" destId="{85D51B19-C29A-4CD4-9B1A-889AA6528FE8}" srcOrd="2" destOrd="0" parTransId="{3B26A9D3-7279-4575-83E3-A28171551B48}" sibTransId="{9813532C-2F1F-460B-BBB5-75C8AEB4FE08}"/>
    <dgm:cxn modelId="{747B2F36-9513-4AF4-B8B0-E063D9D9FD06}" type="presOf" srcId="{5CF6D8DB-2649-4764-A4EF-9EA4D23D243F}" destId="{FBDC7835-970F-4075-A507-68B8E7A1735C}" srcOrd="1" destOrd="0" presId="urn:microsoft.com/office/officeart/2005/8/layout/vProcess5"/>
    <dgm:cxn modelId="{46E17B6E-8FBA-437D-94A3-A9E82E825D94}" type="presOf" srcId="{85D51B19-C29A-4CD4-9B1A-889AA6528FE8}" destId="{CDE35D91-8311-468E-8D3A-24B2AB761D88}" srcOrd="0" destOrd="0" presId="urn:microsoft.com/office/officeart/2005/8/layout/vProcess5"/>
    <dgm:cxn modelId="{37CE8575-5B2E-425E-859F-8954BA335898}" type="presOf" srcId="{E2DB9DF5-1A4D-4F2D-A738-04829B2576F4}" destId="{5EFB2F6A-C09B-4B32-9A24-8190641E16F1}" srcOrd="0" destOrd="0" presId="urn:microsoft.com/office/officeart/2005/8/layout/vProcess5"/>
    <dgm:cxn modelId="{789CBD78-AE4E-48D4-8C05-BA92F5DF0207}" type="presOf" srcId="{9EF0C904-1926-42C3-A165-E9BD598FF678}" destId="{E3EB47AE-155E-48A3-B8F4-17C2EA0E81D9}" srcOrd="0" destOrd="0" presId="urn:microsoft.com/office/officeart/2005/8/layout/vProcess5"/>
    <dgm:cxn modelId="{CB7E1C7F-6F16-4D3C-A18F-F2A76E87543C}" type="presOf" srcId="{CD11DB67-FB55-4B0F-97D2-6337C54E3637}" destId="{D6AB6D83-6AD7-4FE3-B87A-355982AED6C5}" srcOrd="0" destOrd="0" presId="urn:microsoft.com/office/officeart/2005/8/layout/vProcess5"/>
    <dgm:cxn modelId="{88E32B84-E795-45D8-80F2-B69976DD76F5}" type="presOf" srcId="{9813532C-2F1F-460B-BBB5-75C8AEB4FE08}" destId="{6252AF74-4237-4DB6-9D41-8674983B2883}" srcOrd="0" destOrd="0" presId="urn:microsoft.com/office/officeart/2005/8/layout/vProcess5"/>
    <dgm:cxn modelId="{2F051C87-2E7E-4140-A696-FA1794E5A621}" type="presOf" srcId="{4ACD2775-65D3-44C5-AC37-F730BA8999C7}" destId="{2C319194-5842-4FF5-8A64-9F1D17A8A1B1}" srcOrd="0" destOrd="0" presId="urn:microsoft.com/office/officeart/2005/8/layout/vProcess5"/>
    <dgm:cxn modelId="{74358795-B0F6-4CEB-8F0F-18592D7B95B5}" type="presOf" srcId="{5CF6D8DB-2649-4764-A4EF-9EA4D23D243F}" destId="{06DB47FC-5B20-4ECF-8464-64A4A238250F}" srcOrd="0" destOrd="0" presId="urn:microsoft.com/office/officeart/2005/8/layout/vProcess5"/>
    <dgm:cxn modelId="{ADF23F9D-2A78-4360-960E-05FB3E24E76C}" type="presOf" srcId="{4ACD2775-65D3-44C5-AC37-F730BA8999C7}" destId="{4EE5998C-5380-46F0-8EB5-570A8812DCC2}" srcOrd="1" destOrd="0" presId="urn:microsoft.com/office/officeart/2005/8/layout/vProcess5"/>
    <dgm:cxn modelId="{1A1501A8-5DD6-46BC-AEE4-D8896E414252}" type="presOf" srcId="{85D51B19-C29A-4CD4-9B1A-889AA6528FE8}" destId="{2784DD07-311D-475C-A2AA-2E3E67051080}" srcOrd="1" destOrd="0" presId="urn:microsoft.com/office/officeart/2005/8/layout/vProcess5"/>
    <dgm:cxn modelId="{A565B7AD-C00C-4E68-92A2-081B44148F23}" srcId="{EDCA0B39-5E95-4481-9C6F-F66363FCD1F8}" destId="{CD11DB67-FB55-4B0F-97D2-6337C54E3637}" srcOrd="0" destOrd="0" parTransId="{B0CB097D-4020-43D1-B5BE-248D6C8E5227}" sibTransId="{E2DB9DF5-1A4D-4F2D-A738-04829B2576F4}"/>
    <dgm:cxn modelId="{163D37B2-B941-4EB6-8798-CDFE6DB45A73}" srcId="{EDCA0B39-5E95-4481-9C6F-F66363FCD1F8}" destId="{5CF6D8DB-2649-4764-A4EF-9EA4D23D243F}" srcOrd="1" destOrd="0" parTransId="{FDFF9F99-AD12-4372-A8DC-100477EBCB8A}" sibTransId="{9EF0C904-1926-42C3-A165-E9BD598FF678}"/>
    <dgm:cxn modelId="{F295DBD4-63A5-4750-AEC0-A596CC4D83F1}" type="presOf" srcId="{CD11DB67-FB55-4B0F-97D2-6337C54E3637}" destId="{4CB91D46-ECA4-4730-8442-B0973E29F068}" srcOrd="1" destOrd="0" presId="urn:microsoft.com/office/officeart/2005/8/layout/vProcess5"/>
    <dgm:cxn modelId="{C05922DD-E552-445C-AD72-3D6549D70D95}" type="presOf" srcId="{EDCA0B39-5E95-4481-9C6F-F66363FCD1F8}" destId="{5633F13F-3584-4DBD-AC92-D871BBE23DC5}" srcOrd="0" destOrd="0" presId="urn:microsoft.com/office/officeart/2005/8/layout/vProcess5"/>
    <dgm:cxn modelId="{606D11E9-97E5-4234-BD21-DDA5986E48DC}" srcId="{EDCA0B39-5E95-4481-9C6F-F66363FCD1F8}" destId="{4ACD2775-65D3-44C5-AC37-F730BA8999C7}" srcOrd="3" destOrd="0" parTransId="{EAC020EA-11ED-47C7-8E8E-79D5DA6C886D}" sibTransId="{B2654FE4-A6D6-4A1B-B4E7-0DC5ADDCF780}"/>
    <dgm:cxn modelId="{CA7CA665-AC1E-4083-9A18-F1D128F8CB45}" type="presParOf" srcId="{5633F13F-3584-4DBD-AC92-D871BBE23DC5}" destId="{B295DC18-A69E-4F21-9813-872D0D096740}" srcOrd="0" destOrd="0" presId="urn:microsoft.com/office/officeart/2005/8/layout/vProcess5"/>
    <dgm:cxn modelId="{6D713966-F5D9-4425-94D4-A418BA0939C7}" type="presParOf" srcId="{5633F13F-3584-4DBD-AC92-D871BBE23DC5}" destId="{D6AB6D83-6AD7-4FE3-B87A-355982AED6C5}" srcOrd="1" destOrd="0" presId="urn:microsoft.com/office/officeart/2005/8/layout/vProcess5"/>
    <dgm:cxn modelId="{C090F601-9FBD-44A2-8A0A-02492098861D}" type="presParOf" srcId="{5633F13F-3584-4DBD-AC92-D871BBE23DC5}" destId="{06DB47FC-5B20-4ECF-8464-64A4A238250F}" srcOrd="2" destOrd="0" presId="urn:microsoft.com/office/officeart/2005/8/layout/vProcess5"/>
    <dgm:cxn modelId="{26FBFE50-C6E1-4F0E-8E58-6E3CB0889139}" type="presParOf" srcId="{5633F13F-3584-4DBD-AC92-D871BBE23DC5}" destId="{CDE35D91-8311-468E-8D3A-24B2AB761D88}" srcOrd="3" destOrd="0" presId="urn:microsoft.com/office/officeart/2005/8/layout/vProcess5"/>
    <dgm:cxn modelId="{6E699E59-476C-45BA-9893-DBAAEA82DC0F}" type="presParOf" srcId="{5633F13F-3584-4DBD-AC92-D871BBE23DC5}" destId="{2C319194-5842-4FF5-8A64-9F1D17A8A1B1}" srcOrd="4" destOrd="0" presId="urn:microsoft.com/office/officeart/2005/8/layout/vProcess5"/>
    <dgm:cxn modelId="{C9CC7853-3E85-4E62-8459-F3B0139A4AF6}" type="presParOf" srcId="{5633F13F-3584-4DBD-AC92-D871BBE23DC5}" destId="{5EFB2F6A-C09B-4B32-9A24-8190641E16F1}" srcOrd="5" destOrd="0" presId="urn:microsoft.com/office/officeart/2005/8/layout/vProcess5"/>
    <dgm:cxn modelId="{D973013D-240B-4F4C-A05A-E5274D38D203}" type="presParOf" srcId="{5633F13F-3584-4DBD-AC92-D871BBE23DC5}" destId="{E3EB47AE-155E-48A3-B8F4-17C2EA0E81D9}" srcOrd="6" destOrd="0" presId="urn:microsoft.com/office/officeart/2005/8/layout/vProcess5"/>
    <dgm:cxn modelId="{380E68EC-3DCB-4E7A-9040-B266BC80F0D5}" type="presParOf" srcId="{5633F13F-3584-4DBD-AC92-D871BBE23DC5}" destId="{6252AF74-4237-4DB6-9D41-8674983B2883}" srcOrd="7" destOrd="0" presId="urn:microsoft.com/office/officeart/2005/8/layout/vProcess5"/>
    <dgm:cxn modelId="{B2EE1CE1-E76D-486D-BAD8-705F442F3AD8}" type="presParOf" srcId="{5633F13F-3584-4DBD-AC92-D871BBE23DC5}" destId="{4CB91D46-ECA4-4730-8442-B0973E29F068}" srcOrd="8" destOrd="0" presId="urn:microsoft.com/office/officeart/2005/8/layout/vProcess5"/>
    <dgm:cxn modelId="{F236FD91-2B53-4E12-8F0D-CDC53CADADC3}" type="presParOf" srcId="{5633F13F-3584-4DBD-AC92-D871BBE23DC5}" destId="{FBDC7835-970F-4075-A507-68B8E7A1735C}" srcOrd="9" destOrd="0" presId="urn:microsoft.com/office/officeart/2005/8/layout/vProcess5"/>
    <dgm:cxn modelId="{5F872C0D-BE7E-46EA-A2B8-7428D2A58ECF}" type="presParOf" srcId="{5633F13F-3584-4DBD-AC92-D871BBE23DC5}" destId="{2784DD07-311D-475C-A2AA-2E3E67051080}" srcOrd="10" destOrd="0" presId="urn:microsoft.com/office/officeart/2005/8/layout/vProcess5"/>
    <dgm:cxn modelId="{B3DB2F75-A460-4D31-88F7-CF0B24446622}" type="presParOf" srcId="{5633F13F-3584-4DBD-AC92-D871BBE23DC5}" destId="{4EE5998C-5380-46F0-8EB5-570A8812DCC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CC6C77-0226-4EDF-B4C8-6F407202BEE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2A7C0A62-C3BA-4147-A870-E9E0F307C4E9}">
      <dgm:prSet/>
      <dgm:spPr/>
      <dgm:t>
        <a:bodyPr/>
        <a:lstStyle/>
        <a:p>
          <a:r>
            <a:rPr lang="en-US" baseline="0"/>
            <a:t>June 30, 2020 - Last day for approval of PPP loans</a:t>
          </a:r>
          <a:endParaRPr lang="en-US"/>
        </a:p>
      </dgm:t>
    </dgm:pt>
    <dgm:pt modelId="{BF754938-7001-4BB2-9F63-71E046C1D3A5}" type="parTrans" cxnId="{586D6260-BA8A-44FA-8120-178FBAB9DB50}">
      <dgm:prSet/>
      <dgm:spPr/>
      <dgm:t>
        <a:bodyPr/>
        <a:lstStyle/>
        <a:p>
          <a:endParaRPr lang="en-US"/>
        </a:p>
      </dgm:t>
    </dgm:pt>
    <dgm:pt modelId="{9C6CB2ED-18F2-474E-9954-34BB16AC5387}" type="sibTrans" cxnId="{586D6260-BA8A-44FA-8120-178FBAB9DB50}">
      <dgm:prSet/>
      <dgm:spPr/>
      <dgm:t>
        <a:bodyPr/>
        <a:lstStyle/>
        <a:p>
          <a:endParaRPr lang="en-US"/>
        </a:p>
      </dgm:t>
    </dgm:pt>
    <dgm:pt modelId="{04C5C544-42E3-410E-8864-F0D91D459894}">
      <dgm:prSet/>
      <dgm:spPr/>
      <dgm:t>
        <a:bodyPr/>
        <a:lstStyle/>
        <a:p>
          <a:r>
            <a:rPr lang="en-US" baseline="0"/>
            <a:t>24 Weeks - Covered Period</a:t>
          </a:r>
          <a:endParaRPr lang="en-US"/>
        </a:p>
      </dgm:t>
    </dgm:pt>
    <dgm:pt modelId="{36B00C5B-A7C8-45F3-BB5A-86758346B88D}" type="parTrans" cxnId="{B4A806E8-9C16-406D-8E64-287C46FF5AC0}">
      <dgm:prSet/>
      <dgm:spPr/>
      <dgm:t>
        <a:bodyPr/>
        <a:lstStyle/>
        <a:p>
          <a:endParaRPr lang="en-US"/>
        </a:p>
      </dgm:t>
    </dgm:pt>
    <dgm:pt modelId="{013165B2-1E41-421A-B2E3-A6CF0F9D20D3}" type="sibTrans" cxnId="{B4A806E8-9C16-406D-8E64-287C46FF5AC0}">
      <dgm:prSet/>
      <dgm:spPr/>
      <dgm:t>
        <a:bodyPr/>
        <a:lstStyle/>
        <a:p>
          <a:endParaRPr lang="en-US"/>
        </a:p>
      </dgm:t>
    </dgm:pt>
    <dgm:pt modelId="{5CA46B91-6D9A-4FC9-9C4D-1827F04CBDCA}">
      <dgm:prSet/>
      <dgm:spPr/>
      <dgm:t>
        <a:bodyPr/>
        <a:lstStyle/>
        <a:p>
          <a:r>
            <a:rPr lang="en-US" baseline="0"/>
            <a:t>10 Months - To apply for forgiveness</a:t>
          </a:r>
          <a:endParaRPr lang="en-US"/>
        </a:p>
      </dgm:t>
    </dgm:pt>
    <dgm:pt modelId="{4D8821C8-38BC-46B3-9A18-CBA84A5BA9EB}" type="parTrans" cxnId="{ED39E0AC-0C85-4051-B281-D7228FA06299}">
      <dgm:prSet/>
      <dgm:spPr/>
      <dgm:t>
        <a:bodyPr/>
        <a:lstStyle/>
        <a:p>
          <a:endParaRPr lang="en-US"/>
        </a:p>
      </dgm:t>
    </dgm:pt>
    <dgm:pt modelId="{605FA580-FAEA-4F1C-BFD1-E0A9BF9914E0}" type="sibTrans" cxnId="{ED39E0AC-0C85-4051-B281-D7228FA06299}">
      <dgm:prSet/>
      <dgm:spPr/>
      <dgm:t>
        <a:bodyPr/>
        <a:lstStyle/>
        <a:p>
          <a:endParaRPr lang="en-US"/>
        </a:p>
      </dgm:t>
    </dgm:pt>
    <dgm:pt modelId="{203EA600-B695-4CA3-AFC6-C378B610BA2A}">
      <dgm:prSet/>
      <dgm:spPr/>
      <dgm:t>
        <a:bodyPr/>
        <a:lstStyle/>
        <a:p>
          <a:r>
            <a:rPr lang="en-US" baseline="0"/>
            <a:t>60 Days - Lender to review and approve the loan</a:t>
          </a:r>
          <a:endParaRPr lang="en-US"/>
        </a:p>
      </dgm:t>
    </dgm:pt>
    <dgm:pt modelId="{C7109F82-CC2D-4F2B-941C-308136A70AC7}" type="parTrans" cxnId="{1DBEF2D9-9064-4D24-A57D-53902922857E}">
      <dgm:prSet/>
      <dgm:spPr/>
      <dgm:t>
        <a:bodyPr/>
        <a:lstStyle/>
        <a:p>
          <a:endParaRPr lang="en-US"/>
        </a:p>
      </dgm:t>
    </dgm:pt>
    <dgm:pt modelId="{AB3CF956-7A0A-4988-A896-67C96072C0BA}" type="sibTrans" cxnId="{1DBEF2D9-9064-4D24-A57D-53902922857E}">
      <dgm:prSet/>
      <dgm:spPr/>
      <dgm:t>
        <a:bodyPr/>
        <a:lstStyle/>
        <a:p>
          <a:endParaRPr lang="en-US"/>
        </a:p>
      </dgm:t>
    </dgm:pt>
    <dgm:pt modelId="{8EA1A8B9-993D-41DA-ADD5-3C63185C5A62}">
      <dgm:prSet/>
      <dgm:spPr/>
      <dgm:t>
        <a:bodyPr/>
        <a:lstStyle/>
        <a:p>
          <a:r>
            <a:rPr lang="en-US" baseline="0"/>
            <a:t>90 days - SBA review and approval</a:t>
          </a:r>
          <a:endParaRPr lang="en-US"/>
        </a:p>
      </dgm:t>
    </dgm:pt>
    <dgm:pt modelId="{39159950-4843-4654-BC48-DBE57DEA5219}" type="parTrans" cxnId="{C8DADA44-3947-4618-9B7C-890142CB4C97}">
      <dgm:prSet/>
      <dgm:spPr/>
      <dgm:t>
        <a:bodyPr/>
        <a:lstStyle/>
        <a:p>
          <a:endParaRPr lang="en-US"/>
        </a:p>
      </dgm:t>
    </dgm:pt>
    <dgm:pt modelId="{43781F78-7D8D-477E-8527-85FA39489055}" type="sibTrans" cxnId="{C8DADA44-3947-4618-9B7C-890142CB4C97}">
      <dgm:prSet/>
      <dgm:spPr/>
      <dgm:t>
        <a:bodyPr/>
        <a:lstStyle/>
        <a:p>
          <a:endParaRPr lang="en-US"/>
        </a:p>
      </dgm:t>
    </dgm:pt>
    <dgm:pt modelId="{719A691D-C342-4002-9667-DA4EF5E2E105}" type="pres">
      <dgm:prSet presAssocID="{B3CC6C77-0226-4EDF-B4C8-6F407202BEEE}" presName="root" presStyleCnt="0">
        <dgm:presLayoutVars>
          <dgm:dir/>
          <dgm:resizeHandles val="exact"/>
        </dgm:presLayoutVars>
      </dgm:prSet>
      <dgm:spPr/>
    </dgm:pt>
    <dgm:pt modelId="{3A1E2531-4070-414B-AAA6-D47DE48D3ECB}" type="pres">
      <dgm:prSet presAssocID="{2A7C0A62-C3BA-4147-A870-E9E0F307C4E9}" presName="compNode" presStyleCnt="0"/>
      <dgm:spPr/>
    </dgm:pt>
    <dgm:pt modelId="{FF06813F-CC9D-4A1D-8E33-DD67BA88C795}" type="pres">
      <dgm:prSet presAssocID="{2A7C0A62-C3BA-4147-A870-E9E0F307C4E9}" presName="bgRect" presStyleLbl="bgShp" presStyleIdx="0" presStyleCnt="5"/>
      <dgm:spPr/>
    </dgm:pt>
    <dgm:pt modelId="{206DF44F-B729-43BE-A101-D332F7068EA4}" type="pres">
      <dgm:prSet presAssocID="{2A7C0A62-C3BA-4147-A870-E9E0F307C4E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 Secure"/>
        </a:ext>
      </dgm:extLst>
    </dgm:pt>
    <dgm:pt modelId="{CC8589B8-A0F1-4F35-AAEF-847E52F3C416}" type="pres">
      <dgm:prSet presAssocID="{2A7C0A62-C3BA-4147-A870-E9E0F307C4E9}" presName="spaceRect" presStyleCnt="0"/>
      <dgm:spPr/>
    </dgm:pt>
    <dgm:pt modelId="{98E55489-261D-4AC0-9368-44EB6AB52F01}" type="pres">
      <dgm:prSet presAssocID="{2A7C0A62-C3BA-4147-A870-E9E0F307C4E9}" presName="parTx" presStyleLbl="revTx" presStyleIdx="0" presStyleCnt="5">
        <dgm:presLayoutVars>
          <dgm:chMax val="0"/>
          <dgm:chPref val="0"/>
        </dgm:presLayoutVars>
      </dgm:prSet>
      <dgm:spPr/>
    </dgm:pt>
    <dgm:pt modelId="{8C9A745C-9EB3-438C-9398-D003DA105386}" type="pres">
      <dgm:prSet presAssocID="{9C6CB2ED-18F2-474E-9954-34BB16AC5387}" presName="sibTrans" presStyleCnt="0"/>
      <dgm:spPr/>
    </dgm:pt>
    <dgm:pt modelId="{EC68B0FC-C124-4A99-91D9-4C4041E2BB9C}" type="pres">
      <dgm:prSet presAssocID="{04C5C544-42E3-410E-8864-F0D91D459894}" presName="compNode" presStyleCnt="0"/>
      <dgm:spPr/>
    </dgm:pt>
    <dgm:pt modelId="{F5388D4F-C4E9-42E2-98F9-F5393D89005B}" type="pres">
      <dgm:prSet presAssocID="{04C5C544-42E3-410E-8864-F0D91D459894}" presName="bgRect" presStyleLbl="bgShp" presStyleIdx="1" presStyleCnt="5"/>
      <dgm:spPr/>
    </dgm:pt>
    <dgm:pt modelId="{FA502338-8E85-4ED6-B4D1-2A17A2827A46}" type="pres">
      <dgm:prSet presAssocID="{04C5C544-42E3-410E-8864-F0D91D45989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 First Aid"/>
        </a:ext>
      </dgm:extLst>
    </dgm:pt>
    <dgm:pt modelId="{B9E68FE0-45A3-4189-AC8D-37BC84FBF4F3}" type="pres">
      <dgm:prSet presAssocID="{04C5C544-42E3-410E-8864-F0D91D459894}" presName="spaceRect" presStyleCnt="0"/>
      <dgm:spPr/>
    </dgm:pt>
    <dgm:pt modelId="{98773C1D-E1A5-4941-A55A-1467A6B10852}" type="pres">
      <dgm:prSet presAssocID="{04C5C544-42E3-410E-8864-F0D91D459894}" presName="parTx" presStyleLbl="revTx" presStyleIdx="1" presStyleCnt="5">
        <dgm:presLayoutVars>
          <dgm:chMax val="0"/>
          <dgm:chPref val="0"/>
        </dgm:presLayoutVars>
      </dgm:prSet>
      <dgm:spPr/>
    </dgm:pt>
    <dgm:pt modelId="{90D6220F-1061-49C0-9DEE-877D00589FD0}" type="pres">
      <dgm:prSet presAssocID="{013165B2-1E41-421A-B2E3-A6CF0F9D20D3}" presName="sibTrans" presStyleCnt="0"/>
      <dgm:spPr/>
    </dgm:pt>
    <dgm:pt modelId="{549E4FA1-7668-4A33-AE32-FC1DB7EB546F}" type="pres">
      <dgm:prSet presAssocID="{5CA46B91-6D9A-4FC9-9C4D-1827F04CBDCA}" presName="compNode" presStyleCnt="0"/>
      <dgm:spPr/>
    </dgm:pt>
    <dgm:pt modelId="{2899BB3B-BB1C-4FB0-B416-02D6DE1AC915}" type="pres">
      <dgm:prSet presAssocID="{5CA46B91-6D9A-4FC9-9C4D-1827F04CBDCA}" presName="bgRect" presStyleLbl="bgShp" presStyleIdx="2" presStyleCnt="5"/>
      <dgm:spPr/>
    </dgm:pt>
    <dgm:pt modelId="{B2E4C8A3-770F-4CC8-817C-1236F62AD214}" type="pres">
      <dgm:prSet presAssocID="{5CA46B91-6D9A-4FC9-9C4D-1827F04CBDC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ccept"/>
        </a:ext>
      </dgm:extLst>
    </dgm:pt>
    <dgm:pt modelId="{C4AD6852-BBB0-41D1-B267-191FC40B85CC}" type="pres">
      <dgm:prSet presAssocID="{5CA46B91-6D9A-4FC9-9C4D-1827F04CBDCA}" presName="spaceRect" presStyleCnt="0"/>
      <dgm:spPr/>
    </dgm:pt>
    <dgm:pt modelId="{3D6EE0EC-E6A5-4AEC-A711-05B391B2E52D}" type="pres">
      <dgm:prSet presAssocID="{5CA46B91-6D9A-4FC9-9C4D-1827F04CBDCA}" presName="parTx" presStyleLbl="revTx" presStyleIdx="2" presStyleCnt="5">
        <dgm:presLayoutVars>
          <dgm:chMax val="0"/>
          <dgm:chPref val="0"/>
        </dgm:presLayoutVars>
      </dgm:prSet>
      <dgm:spPr/>
    </dgm:pt>
    <dgm:pt modelId="{7D8A7DD1-0097-41C7-BB31-A2660896245F}" type="pres">
      <dgm:prSet presAssocID="{605FA580-FAEA-4F1C-BFD1-E0A9BF9914E0}" presName="sibTrans" presStyleCnt="0"/>
      <dgm:spPr/>
    </dgm:pt>
    <dgm:pt modelId="{B6F7F154-3563-4136-B646-E33E7BE21048}" type="pres">
      <dgm:prSet presAssocID="{203EA600-B695-4CA3-AFC6-C378B610BA2A}" presName="compNode" presStyleCnt="0"/>
      <dgm:spPr/>
    </dgm:pt>
    <dgm:pt modelId="{55F28258-3CAA-47F5-87EC-B0B2A3EDAB30}" type="pres">
      <dgm:prSet presAssocID="{203EA600-B695-4CA3-AFC6-C378B610BA2A}" presName="bgRect" presStyleLbl="bgShp" presStyleIdx="3" presStyleCnt="5"/>
      <dgm:spPr/>
    </dgm:pt>
    <dgm:pt modelId="{5E696408-BD11-4714-BBBD-7F78828871F9}" type="pres">
      <dgm:prSet presAssocID="{203EA600-B695-4CA3-AFC6-C378B610BA2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1648F62E-29D5-4C0F-B456-DFC8B16585E6}" type="pres">
      <dgm:prSet presAssocID="{203EA600-B695-4CA3-AFC6-C378B610BA2A}" presName="spaceRect" presStyleCnt="0"/>
      <dgm:spPr/>
    </dgm:pt>
    <dgm:pt modelId="{6D293107-D3C8-489D-816E-34899108C9FE}" type="pres">
      <dgm:prSet presAssocID="{203EA600-B695-4CA3-AFC6-C378B610BA2A}" presName="parTx" presStyleLbl="revTx" presStyleIdx="3" presStyleCnt="5">
        <dgm:presLayoutVars>
          <dgm:chMax val="0"/>
          <dgm:chPref val="0"/>
        </dgm:presLayoutVars>
      </dgm:prSet>
      <dgm:spPr/>
    </dgm:pt>
    <dgm:pt modelId="{D2088A41-A79C-4BCB-B544-F287F39F43F0}" type="pres">
      <dgm:prSet presAssocID="{AB3CF956-7A0A-4988-A896-67C96072C0BA}" presName="sibTrans" presStyleCnt="0"/>
      <dgm:spPr/>
    </dgm:pt>
    <dgm:pt modelId="{B43EAF4C-A54A-4021-AD1C-698CC31B294E}" type="pres">
      <dgm:prSet presAssocID="{8EA1A8B9-993D-41DA-ADD5-3C63185C5A62}" presName="compNode" presStyleCnt="0"/>
      <dgm:spPr/>
    </dgm:pt>
    <dgm:pt modelId="{5A232279-2C1D-47AA-B76D-2235DC096E59}" type="pres">
      <dgm:prSet presAssocID="{8EA1A8B9-993D-41DA-ADD5-3C63185C5A62}" presName="bgRect" presStyleLbl="bgShp" presStyleIdx="4" presStyleCnt="5"/>
      <dgm:spPr/>
    </dgm:pt>
    <dgm:pt modelId="{3840D248-BE9F-477A-8AB1-4E6E00CA61AD}" type="pres">
      <dgm:prSet presAssocID="{8EA1A8B9-993D-41DA-ADD5-3C63185C5A6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rror"/>
        </a:ext>
      </dgm:extLst>
    </dgm:pt>
    <dgm:pt modelId="{4987C0ED-047F-439B-8D0C-54787E3C0CD7}" type="pres">
      <dgm:prSet presAssocID="{8EA1A8B9-993D-41DA-ADD5-3C63185C5A62}" presName="spaceRect" presStyleCnt="0"/>
      <dgm:spPr/>
    </dgm:pt>
    <dgm:pt modelId="{14D5A819-6656-4ADC-B1B8-9597255EF408}" type="pres">
      <dgm:prSet presAssocID="{8EA1A8B9-993D-41DA-ADD5-3C63185C5A6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EEEAA05-BCE0-4C98-AB01-E47DE87CB89D}" type="presOf" srcId="{04C5C544-42E3-410E-8864-F0D91D459894}" destId="{98773C1D-E1A5-4941-A55A-1467A6B10852}" srcOrd="0" destOrd="0" presId="urn:microsoft.com/office/officeart/2018/2/layout/IconVerticalSolidList"/>
    <dgm:cxn modelId="{4CC6CF26-E584-4591-8058-9E400519220F}" type="presOf" srcId="{5CA46B91-6D9A-4FC9-9C4D-1827F04CBDCA}" destId="{3D6EE0EC-E6A5-4AEC-A711-05B391B2E52D}" srcOrd="0" destOrd="0" presId="urn:microsoft.com/office/officeart/2018/2/layout/IconVerticalSolidList"/>
    <dgm:cxn modelId="{586D6260-BA8A-44FA-8120-178FBAB9DB50}" srcId="{B3CC6C77-0226-4EDF-B4C8-6F407202BEEE}" destId="{2A7C0A62-C3BA-4147-A870-E9E0F307C4E9}" srcOrd="0" destOrd="0" parTransId="{BF754938-7001-4BB2-9F63-71E046C1D3A5}" sibTransId="{9C6CB2ED-18F2-474E-9954-34BB16AC5387}"/>
    <dgm:cxn modelId="{0CDCF642-B85D-4889-8E9E-3ABF163B05F4}" type="presOf" srcId="{2A7C0A62-C3BA-4147-A870-E9E0F307C4E9}" destId="{98E55489-261D-4AC0-9368-44EB6AB52F01}" srcOrd="0" destOrd="0" presId="urn:microsoft.com/office/officeart/2018/2/layout/IconVerticalSolidList"/>
    <dgm:cxn modelId="{C8DADA44-3947-4618-9B7C-890142CB4C97}" srcId="{B3CC6C77-0226-4EDF-B4C8-6F407202BEEE}" destId="{8EA1A8B9-993D-41DA-ADD5-3C63185C5A62}" srcOrd="4" destOrd="0" parTransId="{39159950-4843-4654-BC48-DBE57DEA5219}" sibTransId="{43781F78-7D8D-477E-8527-85FA39489055}"/>
    <dgm:cxn modelId="{ADB6DA4E-4A8B-4037-9E9B-64AE3D29E1BC}" type="presOf" srcId="{B3CC6C77-0226-4EDF-B4C8-6F407202BEEE}" destId="{719A691D-C342-4002-9667-DA4EF5E2E105}" srcOrd="0" destOrd="0" presId="urn:microsoft.com/office/officeart/2018/2/layout/IconVerticalSolidList"/>
    <dgm:cxn modelId="{96C90256-1A97-4FCC-ACB2-88EEF010447A}" type="presOf" srcId="{8EA1A8B9-993D-41DA-ADD5-3C63185C5A62}" destId="{14D5A819-6656-4ADC-B1B8-9597255EF408}" srcOrd="0" destOrd="0" presId="urn:microsoft.com/office/officeart/2018/2/layout/IconVerticalSolidList"/>
    <dgm:cxn modelId="{ED39E0AC-0C85-4051-B281-D7228FA06299}" srcId="{B3CC6C77-0226-4EDF-B4C8-6F407202BEEE}" destId="{5CA46B91-6D9A-4FC9-9C4D-1827F04CBDCA}" srcOrd="2" destOrd="0" parTransId="{4D8821C8-38BC-46B3-9A18-CBA84A5BA9EB}" sibTransId="{605FA580-FAEA-4F1C-BFD1-E0A9BF9914E0}"/>
    <dgm:cxn modelId="{1DBEF2D9-9064-4D24-A57D-53902922857E}" srcId="{B3CC6C77-0226-4EDF-B4C8-6F407202BEEE}" destId="{203EA600-B695-4CA3-AFC6-C378B610BA2A}" srcOrd="3" destOrd="0" parTransId="{C7109F82-CC2D-4F2B-941C-308136A70AC7}" sibTransId="{AB3CF956-7A0A-4988-A896-67C96072C0BA}"/>
    <dgm:cxn modelId="{B4A806E8-9C16-406D-8E64-287C46FF5AC0}" srcId="{B3CC6C77-0226-4EDF-B4C8-6F407202BEEE}" destId="{04C5C544-42E3-410E-8864-F0D91D459894}" srcOrd="1" destOrd="0" parTransId="{36B00C5B-A7C8-45F3-BB5A-86758346B88D}" sibTransId="{013165B2-1E41-421A-B2E3-A6CF0F9D20D3}"/>
    <dgm:cxn modelId="{36123DEC-1FAA-435A-9640-B1479BD64CA8}" type="presOf" srcId="{203EA600-B695-4CA3-AFC6-C378B610BA2A}" destId="{6D293107-D3C8-489D-816E-34899108C9FE}" srcOrd="0" destOrd="0" presId="urn:microsoft.com/office/officeart/2018/2/layout/IconVerticalSolidList"/>
    <dgm:cxn modelId="{8A143629-50DC-4FC0-9C85-EC861E6E91FE}" type="presParOf" srcId="{719A691D-C342-4002-9667-DA4EF5E2E105}" destId="{3A1E2531-4070-414B-AAA6-D47DE48D3ECB}" srcOrd="0" destOrd="0" presId="urn:microsoft.com/office/officeart/2018/2/layout/IconVerticalSolidList"/>
    <dgm:cxn modelId="{F6B85343-7ADC-4149-B23B-F5148591989A}" type="presParOf" srcId="{3A1E2531-4070-414B-AAA6-D47DE48D3ECB}" destId="{FF06813F-CC9D-4A1D-8E33-DD67BA88C795}" srcOrd="0" destOrd="0" presId="urn:microsoft.com/office/officeart/2018/2/layout/IconVerticalSolidList"/>
    <dgm:cxn modelId="{9F0B4787-49D4-4D69-B346-AFA8626F349D}" type="presParOf" srcId="{3A1E2531-4070-414B-AAA6-D47DE48D3ECB}" destId="{206DF44F-B729-43BE-A101-D332F7068EA4}" srcOrd="1" destOrd="0" presId="urn:microsoft.com/office/officeart/2018/2/layout/IconVerticalSolidList"/>
    <dgm:cxn modelId="{36526B4B-047F-42B0-BF52-44D24BA7165B}" type="presParOf" srcId="{3A1E2531-4070-414B-AAA6-D47DE48D3ECB}" destId="{CC8589B8-A0F1-4F35-AAEF-847E52F3C416}" srcOrd="2" destOrd="0" presId="urn:microsoft.com/office/officeart/2018/2/layout/IconVerticalSolidList"/>
    <dgm:cxn modelId="{C9657855-74B4-44C4-994A-3BBE25DF2CD7}" type="presParOf" srcId="{3A1E2531-4070-414B-AAA6-D47DE48D3ECB}" destId="{98E55489-261D-4AC0-9368-44EB6AB52F01}" srcOrd="3" destOrd="0" presId="urn:microsoft.com/office/officeart/2018/2/layout/IconVerticalSolidList"/>
    <dgm:cxn modelId="{AAAE8C03-1D63-48C8-948C-81E3532E4DE9}" type="presParOf" srcId="{719A691D-C342-4002-9667-DA4EF5E2E105}" destId="{8C9A745C-9EB3-438C-9398-D003DA105386}" srcOrd="1" destOrd="0" presId="urn:microsoft.com/office/officeart/2018/2/layout/IconVerticalSolidList"/>
    <dgm:cxn modelId="{C59A3138-AC63-40D4-8DD7-2D2C042808D9}" type="presParOf" srcId="{719A691D-C342-4002-9667-DA4EF5E2E105}" destId="{EC68B0FC-C124-4A99-91D9-4C4041E2BB9C}" srcOrd="2" destOrd="0" presId="urn:microsoft.com/office/officeart/2018/2/layout/IconVerticalSolidList"/>
    <dgm:cxn modelId="{7EFE5C9B-CD3F-49FE-BB52-CBD091C420D2}" type="presParOf" srcId="{EC68B0FC-C124-4A99-91D9-4C4041E2BB9C}" destId="{F5388D4F-C4E9-42E2-98F9-F5393D89005B}" srcOrd="0" destOrd="0" presId="urn:microsoft.com/office/officeart/2018/2/layout/IconVerticalSolidList"/>
    <dgm:cxn modelId="{5EC2BC28-6055-4037-AC46-AB1FCD2A0AAD}" type="presParOf" srcId="{EC68B0FC-C124-4A99-91D9-4C4041E2BB9C}" destId="{FA502338-8E85-4ED6-B4D1-2A17A2827A46}" srcOrd="1" destOrd="0" presId="urn:microsoft.com/office/officeart/2018/2/layout/IconVerticalSolidList"/>
    <dgm:cxn modelId="{1C35177A-EE96-4E43-BF16-6DC15FE5589B}" type="presParOf" srcId="{EC68B0FC-C124-4A99-91D9-4C4041E2BB9C}" destId="{B9E68FE0-45A3-4189-AC8D-37BC84FBF4F3}" srcOrd="2" destOrd="0" presId="urn:microsoft.com/office/officeart/2018/2/layout/IconVerticalSolidList"/>
    <dgm:cxn modelId="{922E1B58-D495-44FD-9268-F8229C069C7A}" type="presParOf" srcId="{EC68B0FC-C124-4A99-91D9-4C4041E2BB9C}" destId="{98773C1D-E1A5-4941-A55A-1467A6B10852}" srcOrd="3" destOrd="0" presId="urn:microsoft.com/office/officeart/2018/2/layout/IconVerticalSolidList"/>
    <dgm:cxn modelId="{134CB663-3B64-461B-BC69-C8055AC57270}" type="presParOf" srcId="{719A691D-C342-4002-9667-DA4EF5E2E105}" destId="{90D6220F-1061-49C0-9DEE-877D00589FD0}" srcOrd="3" destOrd="0" presId="urn:microsoft.com/office/officeart/2018/2/layout/IconVerticalSolidList"/>
    <dgm:cxn modelId="{A880B1A0-A672-4359-B877-07AFB1CA0B26}" type="presParOf" srcId="{719A691D-C342-4002-9667-DA4EF5E2E105}" destId="{549E4FA1-7668-4A33-AE32-FC1DB7EB546F}" srcOrd="4" destOrd="0" presId="urn:microsoft.com/office/officeart/2018/2/layout/IconVerticalSolidList"/>
    <dgm:cxn modelId="{8815E203-3A3B-4277-9520-38B11CD96C3A}" type="presParOf" srcId="{549E4FA1-7668-4A33-AE32-FC1DB7EB546F}" destId="{2899BB3B-BB1C-4FB0-B416-02D6DE1AC915}" srcOrd="0" destOrd="0" presId="urn:microsoft.com/office/officeart/2018/2/layout/IconVerticalSolidList"/>
    <dgm:cxn modelId="{0D45E50A-73A3-424C-89F8-D3A92742264B}" type="presParOf" srcId="{549E4FA1-7668-4A33-AE32-FC1DB7EB546F}" destId="{B2E4C8A3-770F-4CC8-817C-1236F62AD214}" srcOrd="1" destOrd="0" presId="urn:microsoft.com/office/officeart/2018/2/layout/IconVerticalSolidList"/>
    <dgm:cxn modelId="{1F74B81F-5C2C-4F9B-8389-86773AF383D6}" type="presParOf" srcId="{549E4FA1-7668-4A33-AE32-FC1DB7EB546F}" destId="{C4AD6852-BBB0-41D1-B267-191FC40B85CC}" srcOrd="2" destOrd="0" presId="urn:microsoft.com/office/officeart/2018/2/layout/IconVerticalSolidList"/>
    <dgm:cxn modelId="{E8A1D3ED-0BC8-4E02-8367-8EFF0B17A595}" type="presParOf" srcId="{549E4FA1-7668-4A33-AE32-FC1DB7EB546F}" destId="{3D6EE0EC-E6A5-4AEC-A711-05B391B2E52D}" srcOrd="3" destOrd="0" presId="urn:microsoft.com/office/officeart/2018/2/layout/IconVerticalSolidList"/>
    <dgm:cxn modelId="{78BD9226-4500-4598-991D-9E120C890597}" type="presParOf" srcId="{719A691D-C342-4002-9667-DA4EF5E2E105}" destId="{7D8A7DD1-0097-41C7-BB31-A2660896245F}" srcOrd="5" destOrd="0" presId="urn:microsoft.com/office/officeart/2018/2/layout/IconVerticalSolidList"/>
    <dgm:cxn modelId="{54819DB8-665C-4FCF-BA99-E667CDF12D34}" type="presParOf" srcId="{719A691D-C342-4002-9667-DA4EF5E2E105}" destId="{B6F7F154-3563-4136-B646-E33E7BE21048}" srcOrd="6" destOrd="0" presId="urn:microsoft.com/office/officeart/2018/2/layout/IconVerticalSolidList"/>
    <dgm:cxn modelId="{727BF154-ADB8-4ADB-A4DC-A7E412FC1FA3}" type="presParOf" srcId="{B6F7F154-3563-4136-B646-E33E7BE21048}" destId="{55F28258-3CAA-47F5-87EC-B0B2A3EDAB30}" srcOrd="0" destOrd="0" presId="urn:microsoft.com/office/officeart/2018/2/layout/IconVerticalSolidList"/>
    <dgm:cxn modelId="{26351B07-38B1-4F33-8BBB-0977B4BE5DC9}" type="presParOf" srcId="{B6F7F154-3563-4136-B646-E33E7BE21048}" destId="{5E696408-BD11-4714-BBBD-7F78828871F9}" srcOrd="1" destOrd="0" presId="urn:microsoft.com/office/officeart/2018/2/layout/IconVerticalSolidList"/>
    <dgm:cxn modelId="{911DE21F-7441-4FFD-A3A2-F869C6EE1DEC}" type="presParOf" srcId="{B6F7F154-3563-4136-B646-E33E7BE21048}" destId="{1648F62E-29D5-4C0F-B456-DFC8B16585E6}" srcOrd="2" destOrd="0" presId="urn:microsoft.com/office/officeart/2018/2/layout/IconVerticalSolidList"/>
    <dgm:cxn modelId="{2FCD31B2-083C-4D4A-A3D5-0F7D812B5249}" type="presParOf" srcId="{B6F7F154-3563-4136-B646-E33E7BE21048}" destId="{6D293107-D3C8-489D-816E-34899108C9FE}" srcOrd="3" destOrd="0" presId="urn:microsoft.com/office/officeart/2018/2/layout/IconVerticalSolidList"/>
    <dgm:cxn modelId="{D93F5B6D-BCE3-4922-8A41-62D70CBFF64D}" type="presParOf" srcId="{719A691D-C342-4002-9667-DA4EF5E2E105}" destId="{D2088A41-A79C-4BCB-B544-F287F39F43F0}" srcOrd="7" destOrd="0" presId="urn:microsoft.com/office/officeart/2018/2/layout/IconVerticalSolidList"/>
    <dgm:cxn modelId="{70A4FE27-1AD7-40CB-9936-BB88F1CB97F1}" type="presParOf" srcId="{719A691D-C342-4002-9667-DA4EF5E2E105}" destId="{B43EAF4C-A54A-4021-AD1C-698CC31B294E}" srcOrd="8" destOrd="0" presId="urn:microsoft.com/office/officeart/2018/2/layout/IconVerticalSolidList"/>
    <dgm:cxn modelId="{3ACCFDF2-2BE3-4ACA-958B-2AB2287B99E5}" type="presParOf" srcId="{B43EAF4C-A54A-4021-AD1C-698CC31B294E}" destId="{5A232279-2C1D-47AA-B76D-2235DC096E59}" srcOrd="0" destOrd="0" presId="urn:microsoft.com/office/officeart/2018/2/layout/IconVerticalSolidList"/>
    <dgm:cxn modelId="{277C59D5-D2FC-41A6-A226-273F4AA8F7F4}" type="presParOf" srcId="{B43EAF4C-A54A-4021-AD1C-698CC31B294E}" destId="{3840D248-BE9F-477A-8AB1-4E6E00CA61AD}" srcOrd="1" destOrd="0" presId="urn:microsoft.com/office/officeart/2018/2/layout/IconVerticalSolidList"/>
    <dgm:cxn modelId="{EFB65251-9129-47A1-9E72-216F5BAF904D}" type="presParOf" srcId="{B43EAF4C-A54A-4021-AD1C-698CC31B294E}" destId="{4987C0ED-047F-439B-8D0C-54787E3C0CD7}" srcOrd="2" destOrd="0" presId="urn:microsoft.com/office/officeart/2018/2/layout/IconVerticalSolidList"/>
    <dgm:cxn modelId="{90D70285-1968-4E9D-A02D-DEEB47B795BF}" type="presParOf" srcId="{B43EAF4C-A54A-4021-AD1C-698CC31B294E}" destId="{14D5A819-6656-4ADC-B1B8-9597255EF40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D66706-3224-4467-99B1-B707974CEB8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EA6E9D4-0541-4EB6-8392-9254B49D32FA}">
      <dgm:prSet/>
      <dgm:spPr/>
      <dgm:t>
        <a:bodyPr/>
        <a:lstStyle/>
        <a:p>
          <a:r>
            <a:rPr lang="en-US" baseline="0"/>
            <a:t>Let's take an example of a fitness center with 25 employees. </a:t>
          </a:r>
          <a:endParaRPr lang="en-US"/>
        </a:p>
      </dgm:t>
    </dgm:pt>
    <dgm:pt modelId="{183356A4-5BE4-4734-8D63-405AFD813423}" type="parTrans" cxnId="{59E7DA1F-5476-4079-B786-75CAEE085AEE}">
      <dgm:prSet/>
      <dgm:spPr/>
      <dgm:t>
        <a:bodyPr/>
        <a:lstStyle/>
        <a:p>
          <a:endParaRPr lang="en-US"/>
        </a:p>
      </dgm:t>
    </dgm:pt>
    <dgm:pt modelId="{230340E4-965A-43F8-A200-B73F21EB9FC3}" type="sibTrans" cxnId="{59E7DA1F-5476-4079-B786-75CAEE085AEE}">
      <dgm:prSet/>
      <dgm:spPr/>
      <dgm:t>
        <a:bodyPr/>
        <a:lstStyle/>
        <a:p>
          <a:endParaRPr lang="en-US"/>
        </a:p>
      </dgm:t>
    </dgm:pt>
    <dgm:pt modelId="{DC9C1120-83D1-4CB6-97F7-F14A4DA2D184}">
      <dgm:prSet/>
      <dgm:spPr/>
      <dgm:t>
        <a:bodyPr/>
        <a:lstStyle/>
        <a:p>
          <a:r>
            <a:rPr lang="en-US" baseline="0"/>
            <a:t>2019 payroll amount was $750,000 about $57,692 per month</a:t>
          </a:r>
          <a:endParaRPr lang="en-US"/>
        </a:p>
      </dgm:t>
    </dgm:pt>
    <dgm:pt modelId="{FE770F53-9C97-4CCF-B714-05DE19DE3009}" type="parTrans" cxnId="{06BC81A3-D02B-46A7-8474-82C66D46032C}">
      <dgm:prSet/>
      <dgm:spPr/>
      <dgm:t>
        <a:bodyPr/>
        <a:lstStyle/>
        <a:p>
          <a:endParaRPr lang="en-US"/>
        </a:p>
      </dgm:t>
    </dgm:pt>
    <dgm:pt modelId="{C3E47C5F-8BA6-4540-9D8B-C9CC3CD6E1AA}" type="sibTrans" cxnId="{06BC81A3-D02B-46A7-8474-82C66D46032C}">
      <dgm:prSet/>
      <dgm:spPr/>
      <dgm:t>
        <a:bodyPr/>
        <a:lstStyle/>
        <a:p>
          <a:endParaRPr lang="en-US"/>
        </a:p>
      </dgm:t>
    </dgm:pt>
    <dgm:pt modelId="{1D8CA5CE-4CB7-4AA1-9AE9-8658C7DE0185}">
      <dgm:prSet/>
      <dgm:spPr/>
      <dgm:t>
        <a:bodyPr/>
        <a:lstStyle/>
        <a:p>
          <a:r>
            <a:rPr lang="en-US" baseline="0"/>
            <a:t>Borrowed 2.5 X 57,692 = $144,230</a:t>
          </a:r>
          <a:endParaRPr lang="en-US"/>
        </a:p>
      </dgm:t>
    </dgm:pt>
    <dgm:pt modelId="{C1EC9751-43C7-4419-B967-30F6E6244450}" type="parTrans" cxnId="{D1062E75-3E48-495F-9987-15E58C7D27E6}">
      <dgm:prSet/>
      <dgm:spPr/>
      <dgm:t>
        <a:bodyPr/>
        <a:lstStyle/>
        <a:p>
          <a:endParaRPr lang="en-US"/>
        </a:p>
      </dgm:t>
    </dgm:pt>
    <dgm:pt modelId="{BB78335E-F0D3-491D-9B23-FE88821045B8}" type="sibTrans" cxnId="{D1062E75-3E48-495F-9987-15E58C7D27E6}">
      <dgm:prSet/>
      <dgm:spPr/>
      <dgm:t>
        <a:bodyPr/>
        <a:lstStyle/>
        <a:p>
          <a:endParaRPr lang="en-US"/>
        </a:p>
      </dgm:t>
    </dgm:pt>
    <dgm:pt modelId="{6CCDEA90-7FDA-40BC-A912-9AD80BCE6516}">
      <dgm:prSet/>
      <dgm:spPr/>
      <dgm:t>
        <a:bodyPr/>
        <a:lstStyle/>
        <a:p>
          <a:r>
            <a:rPr lang="en-US" baseline="0"/>
            <a:t>None of the employee's wages was over $100,000</a:t>
          </a:r>
          <a:endParaRPr lang="en-US"/>
        </a:p>
      </dgm:t>
    </dgm:pt>
    <dgm:pt modelId="{84E43C2D-2961-46B5-95EE-C74F52FE4DCC}" type="parTrans" cxnId="{CE0AF137-2066-4CD5-8FA4-A58383CA10DE}">
      <dgm:prSet/>
      <dgm:spPr/>
      <dgm:t>
        <a:bodyPr/>
        <a:lstStyle/>
        <a:p>
          <a:endParaRPr lang="en-US"/>
        </a:p>
      </dgm:t>
    </dgm:pt>
    <dgm:pt modelId="{E2AE7602-28B6-4FDA-95D1-005FA52E053A}" type="sibTrans" cxnId="{CE0AF137-2066-4CD5-8FA4-A58383CA10DE}">
      <dgm:prSet/>
      <dgm:spPr/>
      <dgm:t>
        <a:bodyPr/>
        <a:lstStyle/>
        <a:p>
          <a:endParaRPr lang="en-US"/>
        </a:p>
      </dgm:t>
    </dgm:pt>
    <dgm:pt modelId="{024F5DDD-2CA0-4E2A-AB69-7CC65278E355}">
      <dgm:prSet/>
      <dgm:spPr/>
      <dgm:t>
        <a:bodyPr/>
        <a:lstStyle/>
        <a:p>
          <a:r>
            <a:rPr lang="en-US" baseline="0" dirty="0"/>
            <a:t>Fitness center only kept 20 employees and laid off the rest</a:t>
          </a:r>
          <a:endParaRPr lang="en-US" dirty="0"/>
        </a:p>
      </dgm:t>
    </dgm:pt>
    <dgm:pt modelId="{795E6E4B-053B-45C2-B7E0-B414786821F5}" type="parTrans" cxnId="{37D71EC3-7012-4328-B759-C2966D2CB60E}">
      <dgm:prSet/>
      <dgm:spPr/>
      <dgm:t>
        <a:bodyPr/>
        <a:lstStyle/>
        <a:p>
          <a:endParaRPr lang="en-US"/>
        </a:p>
      </dgm:t>
    </dgm:pt>
    <dgm:pt modelId="{72CE2B2E-A015-4EC3-A085-4EAE6A7D27BE}" type="sibTrans" cxnId="{37D71EC3-7012-4328-B759-C2966D2CB60E}">
      <dgm:prSet/>
      <dgm:spPr/>
      <dgm:t>
        <a:bodyPr/>
        <a:lstStyle/>
        <a:p>
          <a:endParaRPr lang="en-US"/>
        </a:p>
      </dgm:t>
    </dgm:pt>
    <dgm:pt modelId="{B337EAF9-678B-4C2E-AB46-A7E68D6643E3}" type="pres">
      <dgm:prSet presAssocID="{92D66706-3224-4467-99B1-B707974CEB8E}" presName="root" presStyleCnt="0">
        <dgm:presLayoutVars>
          <dgm:dir/>
          <dgm:resizeHandles val="exact"/>
        </dgm:presLayoutVars>
      </dgm:prSet>
      <dgm:spPr/>
    </dgm:pt>
    <dgm:pt modelId="{9C7E4325-873E-4FA6-9E1E-C6E697BAAAF3}" type="pres">
      <dgm:prSet presAssocID="{BEA6E9D4-0541-4EB6-8392-9254B49D32FA}" presName="compNode" presStyleCnt="0"/>
      <dgm:spPr/>
    </dgm:pt>
    <dgm:pt modelId="{1CDB85E4-18FE-4DDF-AE06-D7837848E2CC}" type="pres">
      <dgm:prSet presAssocID="{BEA6E9D4-0541-4EB6-8392-9254B49D32FA}" presName="bgRect" presStyleLbl="bgShp" presStyleIdx="0" presStyleCnt="5"/>
      <dgm:spPr/>
    </dgm:pt>
    <dgm:pt modelId="{2ABBCA66-E532-4135-AC9D-8A12FA1406D9}" type="pres">
      <dgm:prSet presAssocID="{BEA6E9D4-0541-4EB6-8392-9254B49D32F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boarding"/>
        </a:ext>
      </dgm:extLst>
    </dgm:pt>
    <dgm:pt modelId="{2FFC5F16-3055-4796-B69C-15A4CB7BC4B4}" type="pres">
      <dgm:prSet presAssocID="{BEA6E9D4-0541-4EB6-8392-9254B49D32FA}" presName="spaceRect" presStyleCnt="0"/>
      <dgm:spPr/>
    </dgm:pt>
    <dgm:pt modelId="{C1EA0CC1-C305-4C56-966D-D63F6A0CCFD2}" type="pres">
      <dgm:prSet presAssocID="{BEA6E9D4-0541-4EB6-8392-9254B49D32FA}" presName="parTx" presStyleLbl="revTx" presStyleIdx="0" presStyleCnt="5">
        <dgm:presLayoutVars>
          <dgm:chMax val="0"/>
          <dgm:chPref val="0"/>
        </dgm:presLayoutVars>
      </dgm:prSet>
      <dgm:spPr/>
    </dgm:pt>
    <dgm:pt modelId="{8369B9EA-60FB-425A-AC03-67A249987FAE}" type="pres">
      <dgm:prSet presAssocID="{230340E4-965A-43F8-A200-B73F21EB9FC3}" presName="sibTrans" presStyleCnt="0"/>
      <dgm:spPr/>
    </dgm:pt>
    <dgm:pt modelId="{42F42B39-B0BD-4D13-ADE2-057EB88CCB4E}" type="pres">
      <dgm:prSet presAssocID="{DC9C1120-83D1-4CB6-97F7-F14A4DA2D184}" presName="compNode" presStyleCnt="0"/>
      <dgm:spPr/>
    </dgm:pt>
    <dgm:pt modelId="{19509420-569D-4E58-8AD4-3D1C8344EDC5}" type="pres">
      <dgm:prSet presAssocID="{DC9C1120-83D1-4CB6-97F7-F14A4DA2D184}" presName="bgRect" presStyleLbl="bgShp" presStyleIdx="1" presStyleCnt="5"/>
      <dgm:spPr/>
    </dgm:pt>
    <dgm:pt modelId="{5B7E1E46-2704-4D63-A511-0D17DA816D14}" type="pres">
      <dgm:prSet presAssocID="{DC9C1120-83D1-4CB6-97F7-F14A4DA2D18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11A87250-A2F3-4DED-A5A9-794E63164868}" type="pres">
      <dgm:prSet presAssocID="{DC9C1120-83D1-4CB6-97F7-F14A4DA2D184}" presName="spaceRect" presStyleCnt="0"/>
      <dgm:spPr/>
    </dgm:pt>
    <dgm:pt modelId="{4BC03E27-540B-4A7D-BF43-DBDB2A7E4209}" type="pres">
      <dgm:prSet presAssocID="{DC9C1120-83D1-4CB6-97F7-F14A4DA2D184}" presName="parTx" presStyleLbl="revTx" presStyleIdx="1" presStyleCnt="5">
        <dgm:presLayoutVars>
          <dgm:chMax val="0"/>
          <dgm:chPref val="0"/>
        </dgm:presLayoutVars>
      </dgm:prSet>
      <dgm:spPr/>
    </dgm:pt>
    <dgm:pt modelId="{0C01551B-1E91-4CCC-AF0A-65EBB4E83CB5}" type="pres">
      <dgm:prSet presAssocID="{C3E47C5F-8BA6-4540-9D8B-C9CC3CD6E1AA}" presName="sibTrans" presStyleCnt="0"/>
      <dgm:spPr/>
    </dgm:pt>
    <dgm:pt modelId="{A270BAAD-E772-446E-89DC-4A8C9ED3D22A}" type="pres">
      <dgm:prSet presAssocID="{1D8CA5CE-4CB7-4AA1-9AE9-8658C7DE0185}" presName="compNode" presStyleCnt="0"/>
      <dgm:spPr/>
    </dgm:pt>
    <dgm:pt modelId="{0F89D788-7527-4004-9D97-47E7EBF1E732}" type="pres">
      <dgm:prSet presAssocID="{1D8CA5CE-4CB7-4AA1-9AE9-8658C7DE0185}" presName="bgRect" presStyleLbl="bgShp" presStyleIdx="2" presStyleCnt="5"/>
      <dgm:spPr/>
    </dgm:pt>
    <dgm:pt modelId="{C3844ACB-4328-40B8-A6E2-78EEEBA20214}" type="pres">
      <dgm:prSet presAssocID="{1D8CA5CE-4CB7-4AA1-9AE9-8658C7DE018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rror"/>
        </a:ext>
      </dgm:extLst>
    </dgm:pt>
    <dgm:pt modelId="{8BA1E18B-5A5A-4DD0-88C6-33DCD72408D4}" type="pres">
      <dgm:prSet presAssocID="{1D8CA5CE-4CB7-4AA1-9AE9-8658C7DE0185}" presName="spaceRect" presStyleCnt="0"/>
      <dgm:spPr/>
    </dgm:pt>
    <dgm:pt modelId="{12FDEFCA-D9C2-4C0F-8FC4-C26A272C5BBA}" type="pres">
      <dgm:prSet presAssocID="{1D8CA5CE-4CB7-4AA1-9AE9-8658C7DE0185}" presName="parTx" presStyleLbl="revTx" presStyleIdx="2" presStyleCnt="5">
        <dgm:presLayoutVars>
          <dgm:chMax val="0"/>
          <dgm:chPref val="0"/>
        </dgm:presLayoutVars>
      </dgm:prSet>
      <dgm:spPr/>
    </dgm:pt>
    <dgm:pt modelId="{951B90AC-9666-4177-B7DB-1840F7DF172C}" type="pres">
      <dgm:prSet presAssocID="{BB78335E-F0D3-491D-9B23-FE88821045B8}" presName="sibTrans" presStyleCnt="0"/>
      <dgm:spPr/>
    </dgm:pt>
    <dgm:pt modelId="{17FFFAE1-4BF8-4DDC-92C0-2AEDB5DFAE42}" type="pres">
      <dgm:prSet presAssocID="{6CCDEA90-7FDA-40BC-A912-9AD80BCE6516}" presName="compNode" presStyleCnt="0"/>
      <dgm:spPr/>
    </dgm:pt>
    <dgm:pt modelId="{25CB527D-D74B-4E8A-97A6-5685BFEB2BF2}" type="pres">
      <dgm:prSet presAssocID="{6CCDEA90-7FDA-40BC-A912-9AD80BCE6516}" presName="bgRect" presStyleLbl="bgShp" presStyleIdx="3" presStyleCnt="5"/>
      <dgm:spPr/>
    </dgm:pt>
    <dgm:pt modelId="{DA834421-25E4-4F04-B997-853F92975473}" type="pres">
      <dgm:prSet presAssocID="{6CCDEA90-7FDA-40BC-A912-9AD80BCE651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mitments"/>
        </a:ext>
      </dgm:extLst>
    </dgm:pt>
    <dgm:pt modelId="{56917CA9-AC4E-4617-86ED-9926FFB9AAA0}" type="pres">
      <dgm:prSet presAssocID="{6CCDEA90-7FDA-40BC-A912-9AD80BCE6516}" presName="spaceRect" presStyleCnt="0"/>
      <dgm:spPr/>
    </dgm:pt>
    <dgm:pt modelId="{B25FEBEA-59FF-4C57-8F05-A0BFAD865CAF}" type="pres">
      <dgm:prSet presAssocID="{6CCDEA90-7FDA-40BC-A912-9AD80BCE6516}" presName="parTx" presStyleLbl="revTx" presStyleIdx="3" presStyleCnt="5">
        <dgm:presLayoutVars>
          <dgm:chMax val="0"/>
          <dgm:chPref val="0"/>
        </dgm:presLayoutVars>
      </dgm:prSet>
      <dgm:spPr/>
    </dgm:pt>
    <dgm:pt modelId="{32697EEF-4BC6-4BFB-A5EF-D41AAA86E767}" type="pres">
      <dgm:prSet presAssocID="{E2AE7602-28B6-4FDA-95D1-005FA52E053A}" presName="sibTrans" presStyleCnt="0"/>
      <dgm:spPr/>
    </dgm:pt>
    <dgm:pt modelId="{99583922-7C73-420E-A3F7-C3B0634BFEFE}" type="pres">
      <dgm:prSet presAssocID="{024F5DDD-2CA0-4E2A-AB69-7CC65278E355}" presName="compNode" presStyleCnt="0"/>
      <dgm:spPr/>
    </dgm:pt>
    <dgm:pt modelId="{915E2DF9-AC45-47BA-94DE-D363C991FF53}" type="pres">
      <dgm:prSet presAssocID="{024F5DDD-2CA0-4E2A-AB69-7CC65278E355}" presName="bgRect" presStyleLbl="bgShp" presStyleIdx="4" presStyleCnt="5"/>
      <dgm:spPr/>
    </dgm:pt>
    <dgm:pt modelId="{C661AE75-38E5-4A09-A980-CB2B1557AD73}" type="pres">
      <dgm:prSet presAssocID="{024F5DDD-2CA0-4E2A-AB69-7CC65278E35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nnis Ball"/>
        </a:ext>
      </dgm:extLst>
    </dgm:pt>
    <dgm:pt modelId="{347362B9-25BF-4A2A-B393-7BE70A2980D2}" type="pres">
      <dgm:prSet presAssocID="{024F5DDD-2CA0-4E2A-AB69-7CC65278E355}" presName="spaceRect" presStyleCnt="0"/>
      <dgm:spPr/>
    </dgm:pt>
    <dgm:pt modelId="{C2333337-6BF6-4FBB-83B5-66420DC87773}" type="pres">
      <dgm:prSet presAssocID="{024F5DDD-2CA0-4E2A-AB69-7CC65278E35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9E7DA1F-5476-4079-B786-75CAEE085AEE}" srcId="{92D66706-3224-4467-99B1-B707974CEB8E}" destId="{BEA6E9D4-0541-4EB6-8392-9254B49D32FA}" srcOrd="0" destOrd="0" parTransId="{183356A4-5BE4-4734-8D63-405AFD813423}" sibTransId="{230340E4-965A-43F8-A200-B73F21EB9FC3}"/>
    <dgm:cxn modelId="{43920E2D-3C99-4C0D-A0C1-26D38BB4EAB4}" type="presOf" srcId="{6CCDEA90-7FDA-40BC-A912-9AD80BCE6516}" destId="{B25FEBEA-59FF-4C57-8F05-A0BFAD865CAF}" srcOrd="0" destOrd="0" presId="urn:microsoft.com/office/officeart/2018/2/layout/IconVerticalSolidList"/>
    <dgm:cxn modelId="{CE0AF137-2066-4CD5-8FA4-A58383CA10DE}" srcId="{92D66706-3224-4467-99B1-B707974CEB8E}" destId="{6CCDEA90-7FDA-40BC-A912-9AD80BCE6516}" srcOrd="3" destOrd="0" parTransId="{84E43C2D-2961-46B5-95EE-C74F52FE4DCC}" sibTransId="{E2AE7602-28B6-4FDA-95D1-005FA52E053A}"/>
    <dgm:cxn modelId="{CED2ED42-D556-4064-B5D4-7ECB5AFBE898}" type="presOf" srcId="{DC9C1120-83D1-4CB6-97F7-F14A4DA2D184}" destId="{4BC03E27-540B-4A7D-BF43-DBDB2A7E4209}" srcOrd="0" destOrd="0" presId="urn:microsoft.com/office/officeart/2018/2/layout/IconVerticalSolidList"/>
    <dgm:cxn modelId="{C124436B-53E6-41AD-8FC9-41836E21151B}" type="presOf" srcId="{BEA6E9D4-0541-4EB6-8392-9254B49D32FA}" destId="{C1EA0CC1-C305-4C56-966D-D63F6A0CCFD2}" srcOrd="0" destOrd="0" presId="urn:microsoft.com/office/officeart/2018/2/layout/IconVerticalSolidList"/>
    <dgm:cxn modelId="{D1062E75-3E48-495F-9987-15E58C7D27E6}" srcId="{92D66706-3224-4467-99B1-B707974CEB8E}" destId="{1D8CA5CE-4CB7-4AA1-9AE9-8658C7DE0185}" srcOrd="2" destOrd="0" parTransId="{C1EC9751-43C7-4419-B967-30F6E6244450}" sibTransId="{BB78335E-F0D3-491D-9B23-FE88821045B8}"/>
    <dgm:cxn modelId="{B1912293-1B16-45A2-BEFB-BD6563BFF716}" type="presOf" srcId="{1D8CA5CE-4CB7-4AA1-9AE9-8658C7DE0185}" destId="{12FDEFCA-D9C2-4C0F-8FC4-C26A272C5BBA}" srcOrd="0" destOrd="0" presId="urn:microsoft.com/office/officeart/2018/2/layout/IconVerticalSolidList"/>
    <dgm:cxn modelId="{06BC81A3-D02B-46A7-8474-82C66D46032C}" srcId="{92D66706-3224-4467-99B1-B707974CEB8E}" destId="{DC9C1120-83D1-4CB6-97F7-F14A4DA2D184}" srcOrd="1" destOrd="0" parTransId="{FE770F53-9C97-4CCF-B714-05DE19DE3009}" sibTransId="{C3E47C5F-8BA6-4540-9D8B-C9CC3CD6E1AA}"/>
    <dgm:cxn modelId="{B29DCFBD-3099-4AA0-AF87-D257AF62DA11}" type="presOf" srcId="{92D66706-3224-4467-99B1-B707974CEB8E}" destId="{B337EAF9-678B-4C2E-AB46-A7E68D6643E3}" srcOrd="0" destOrd="0" presId="urn:microsoft.com/office/officeart/2018/2/layout/IconVerticalSolidList"/>
    <dgm:cxn modelId="{37D71EC3-7012-4328-B759-C2966D2CB60E}" srcId="{92D66706-3224-4467-99B1-B707974CEB8E}" destId="{024F5DDD-2CA0-4E2A-AB69-7CC65278E355}" srcOrd="4" destOrd="0" parTransId="{795E6E4B-053B-45C2-B7E0-B414786821F5}" sibTransId="{72CE2B2E-A015-4EC3-A085-4EAE6A7D27BE}"/>
    <dgm:cxn modelId="{9B6592E3-F0E0-4C9A-88C7-9833CE853140}" type="presOf" srcId="{024F5DDD-2CA0-4E2A-AB69-7CC65278E355}" destId="{C2333337-6BF6-4FBB-83B5-66420DC87773}" srcOrd="0" destOrd="0" presId="urn:microsoft.com/office/officeart/2018/2/layout/IconVerticalSolidList"/>
    <dgm:cxn modelId="{FE4B495C-0BA2-4F13-8D74-C2ED43E06985}" type="presParOf" srcId="{B337EAF9-678B-4C2E-AB46-A7E68D6643E3}" destId="{9C7E4325-873E-4FA6-9E1E-C6E697BAAAF3}" srcOrd="0" destOrd="0" presId="urn:microsoft.com/office/officeart/2018/2/layout/IconVerticalSolidList"/>
    <dgm:cxn modelId="{B9DD5CC0-00D8-4B03-B40D-79098C785830}" type="presParOf" srcId="{9C7E4325-873E-4FA6-9E1E-C6E697BAAAF3}" destId="{1CDB85E4-18FE-4DDF-AE06-D7837848E2CC}" srcOrd="0" destOrd="0" presId="urn:microsoft.com/office/officeart/2018/2/layout/IconVerticalSolidList"/>
    <dgm:cxn modelId="{2DD3DB47-5973-41EE-88F9-F37DE48A6A1F}" type="presParOf" srcId="{9C7E4325-873E-4FA6-9E1E-C6E697BAAAF3}" destId="{2ABBCA66-E532-4135-AC9D-8A12FA1406D9}" srcOrd="1" destOrd="0" presId="urn:microsoft.com/office/officeart/2018/2/layout/IconVerticalSolidList"/>
    <dgm:cxn modelId="{3FAEEF8B-B7E9-4ECE-A7F2-77E3F0F2ADFF}" type="presParOf" srcId="{9C7E4325-873E-4FA6-9E1E-C6E697BAAAF3}" destId="{2FFC5F16-3055-4796-B69C-15A4CB7BC4B4}" srcOrd="2" destOrd="0" presId="urn:microsoft.com/office/officeart/2018/2/layout/IconVerticalSolidList"/>
    <dgm:cxn modelId="{D533F1FA-590C-4262-ABC2-9EC292087A7E}" type="presParOf" srcId="{9C7E4325-873E-4FA6-9E1E-C6E697BAAAF3}" destId="{C1EA0CC1-C305-4C56-966D-D63F6A0CCFD2}" srcOrd="3" destOrd="0" presId="urn:microsoft.com/office/officeart/2018/2/layout/IconVerticalSolidList"/>
    <dgm:cxn modelId="{5F8FD9CF-B66C-4526-9530-6CDC66B35A8D}" type="presParOf" srcId="{B337EAF9-678B-4C2E-AB46-A7E68D6643E3}" destId="{8369B9EA-60FB-425A-AC03-67A249987FAE}" srcOrd="1" destOrd="0" presId="urn:microsoft.com/office/officeart/2018/2/layout/IconVerticalSolidList"/>
    <dgm:cxn modelId="{87592C73-3030-4BF0-8389-1DA1E18BE3FC}" type="presParOf" srcId="{B337EAF9-678B-4C2E-AB46-A7E68D6643E3}" destId="{42F42B39-B0BD-4D13-ADE2-057EB88CCB4E}" srcOrd="2" destOrd="0" presId="urn:microsoft.com/office/officeart/2018/2/layout/IconVerticalSolidList"/>
    <dgm:cxn modelId="{33E9F2A0-8A90-435C-865A-AD524734249E}" type="presParOf" srcId="{42F42B39-B0BD-4D13-ADE2-057EB88CCB4E}" destId="{19509420-569D-4E58-8AD4-3D1C8344EDC5}" srcOrd="0" destOrd="0" presId="urn:microsoft.com/office/officeart/2018/2/layout/IconVerticalSolidList"/>
    <dgm:cxn modelId="{0F2BA84B-445A-4280-ADDE-9BA0C7C8BEF6}" type="presParOf" srcId="{42F42B39-B0BD-4D13-ADE2-057EB88CCB4E}" destId="{5B7E1E46-2704-4D63-A511-0D17DA816D14}" srcOrd="1" destOrd="0" presId="urn:microsoft.com/office/officeart/2018/2/layout/IconVerticalSolidList"/>
    <dgm:cxn modelId="{30173F39-19ED-4672-9888-E9F5F81DFC26}" type="presParOf" srcId="{42F42B39-B0BD-4D13-ADE2-057EB88CCB4E}" destId="{11A87250-A2F3-4DED-A5A9-794E63164868}" srcOrd="2" destOrd="0" presId="urn:microsoft.com/office/officeart/2018/2/layout/IconVerticalSolidList"/>
    <dgm:cxn modelId="{498B712B-8299-4E24-9C2A-DFC87C3261A2}" type="presParOf" srcId="{42F42B39-B0BD-4D13-ADE2-057EB88CCB4E}" destId="{4BC03E27-540B-4A7D-BF43-DBDB2A7E4209}" srcOrd="3" destOrd="0" presId="urn:microsoft.com/office/officeart/2018/2/layout/IconVerticalSolidList"/>
    <dgm:cxn modelId="{B3E7E776-5895-476C-994C-04FA1FF01951}" type="presParOf" srcId="{B337EAF9-678B-4C2E-AB46-A7E68D6643E3}" destId="{0C01551B-1E91-4CCC-AF0A-65EBB4E83CB5}" srcOrd="3" destOrd="0" presId="urn:microsoft.com/office/officeart/2018/2/layout/IconVerticalSolidList"/>
    <dgm:cxn modelId="{4301C619-895C-4A8A-991E-8861D8132D7B}" type="presParOf" srcId="{B337EAF9-678B-4C2E-AB46-A7E68D6643E3}" destId="{A270BAAD-E772-446E-89DC-4A8C9ED3D22A}" srcOrd="4" destOrd="0" presId="urn:microsoft.com/office/officeart/2018/2/layout/IconVerticalSolidList"/>
    <dgm:cxn modelId="{F0FE60B6-04AF-4F70-8205-D9700D4EC1E3}" type="presParOf" srcId="{A270BAAD-E772-446E-89DC-4A8C9ED3D22A}" destId="{0F89D788-7527-4004-9D97-47E7EBF1E732}" srcOrd="0" destOrd="0" presId="urn:microsoft.com/office/officeart/2018/2/layout/IconVerticalSolidList"/>
    <dgm:cxn modelId="{C9798EED-6233-4FEC-B6D0-D4D40D1C1841}" type="presParOf" srcId="{A270BAAD-E772-446E-89DC-4A8C9ED3D22A}" destId="{C3844ACB-4328-40B8-A6E2-78EEEBA20214}" srcOrd="1" destOrd="0" presId="urn:microsoft.com/office/officeart/2018/2/layout/IconVerticalSolidList"/>
    <dgm:cxn modelId="{42136682-CE06-46DF-8EE1-63E415CF0A80}" type="presParOf" srcId="{A270BAAD-E772-446E-89DC-4A8C9ED3D22A}" destId="{8BA1E18B-5A5A-4DD0-88C6-33DCD72408D4}" srcOrd="2" destOrd="0" presId="urn:microsoft.com/office/officeart/2018/2/layout/IconVerticalSolidList"/>
    <dgm:cxn modelId="{BDA7BC7A-5A9B-420E-8FBB-EB828B505C9A}" type="presParOf" srcId="{A270BAAD-E772-446E-89DC-4A8C9ED3D22A}" destId="{12FDEFCA-D9C2-4C0F-8FC4-C26A272C5BBA}" srcOrd="3" destOrd="0" presId="urn:microsoft.com/office/officeart/2018/2/layout/IconVerticalSolidList"/>
    <dgm:cxn modelId="{9CE8DEF0-CF01-4D32-A953-96ECD6FC7004}" type="presParOf" srcId="{B337EAF9-678B-4C2E-AB46-A7E68D6643E3}" destId="{951B90AC-9666-4177-B7DB-1840F7DF172C}" srcOrd="5" destOrd="0" presId="urn:microsoft.com/office/officeart/2018/2/layout/IconVerticalSolidList"/>
    <dgm:cxn modelId="{6367609F-91D7-4382-A417-A58E166D9A7D}" type="presParOf" srcId="{B337EAF9-678B-4C2E-AB46-A7E68D6643E3}" destId="{17FFFAE1-4BF8-4DDC-92C0-2AEDB5DFAE42}" srcOrd="6" destOrd="0" presId="urn:microsoft.com/office/officeart/2018/2/layout/IconVerticalSolidList"/>
    <dgm:cxn modelId="{7A46CC3B-3A4C-4E4B-9073-AFA462BD1512}" type="presParOf" srcId="{17FFFAE1-4BF8-4DDC-92C0-2AEDB5DFAE42}" destId="{25CB527D-D74B-4E8A-97A6-5685BFEB2BF2}" srcOrd="0" destOrd="0" presId="urn:microsoft.com/office/officeart/2018/2/layout/IconVerticalSolidList"/>
    <dgm:cxn modelId="{B8761EBE-4775-4C8C-BEB2-1111EF9587DF}" type="presParOf" srcId="{17FFFAE1-4BF8-4DDC-92C0-2AEDB5DFAE42}" destId="{DA834421-25E4-4F04-B997-853F92975473}" srcOrd="1" destOrd="0" presId="urn:microsoft.com/office/officeart/2018/2/layout/IconVerticalSolidList"/>
    <dgm:cxn modelId="{60D4FE74-E228-40B3-A520-533CD9388C59}" type="presParOf" srcId="{17FFFAE1-4BF8-4DDC-92C0-2AEDB5DFAE42}" destId="{56917CA9-AC4E-4617-86ED-9926FFB9AAA0}" srcOrd="2" destOrd="0" presId="urn:microsoft.com/office/officeart/2018/2/layout/IconVerticalSolidList"/>
    <dgm:cxn modelId="{576BFF00-49D8-4E10-BF4A-CA9410FECE85}" type="presParOf" srcId="{17FFFAE1-4BF8-4DDC-92C0-2AEDB5DFAE42}" destId="{B25FEBEA-59FF-4C57-8F05-A0BFAD865CAF}" srcOrd="3" destOrd="0" presId="urn:microsoft.com/office/officeart/2018/2/layout/IconVerticalSolidList"/>
    <dgm:cxn modelId="{4AD36864-0DE9-4996-934A-9A74CA1779C8}" type="presParOf" srcId="{B337EAF9-678B-4C2E-AB46-A7E68D6643E3}" destId="{32697EEF-4BC6-4BFB-A5EF-D41AAA86E767}" srcOrd="7" destOrd="0" presId="urn:microsoft.com/office/officeart/2018/2/layout/IconVerticalSolidList"/>
    <dgm:cxn modelId="{E470FB67-D607-4D08-A4A6-2C1CD23D7B82}" type="presParOf" srcId="{B337EAF9-678B-4C2E-AB46-A7E68D6643E3}" destId="{99583922-7C73-420E-A3F7-C3B0634BFEFE}" srcOrd="8" destOrd="0" presId="urn:microsoft.com/office/officeart/2018/2/layout/IconVerticalSolidList"/>
    <dgm:cxn modelId="{6E2194C2-5AF7-4532-8079-DD8773219856}" type="presParOf" srcId="{99583922-7C73-420E-A3F7-C3B0634BFEFE}" destId="{915E2DF9-AC45-47BA-94DE-D363C991FF53}" srcOrd="0" destOrd="0" presId="urn:microsoft.com/office/officeart/2018/2/layout/IconVerticalSolidList"/>
    <dgm:cxn modelId="{F82CFCDC-18EE-4219-8F90-78BA8BE36A23}" type="presParOf" srcId="{99583922-7C73-420E-A3F7-C3B0634BFEFE}" destId="{C661AE75-38E5-4A09-A980-CB2B1557AD73}" srcOrd="1" destOrd="0" presId="urn:microsoft.com/office/officeart/2018/2/layout/IconVerticalSolidList"/>
    <dgm:cxn modelId="{0271D81B-E4DC-4FE1-971D-A7C21BB1E4A9}" type="presParOf" srcId="{99583922-7C73-420E-A3F7-C3B0634BFEFE}" destId="{347362B9-25BF-4A2A-B393-7BE70A2980D2}" srcOrd="2" destOrd="0" presId="urn:microsoft.com/office/officeart/2018/2/layout/IconVerticalSolidList"/>
    <dgm:cxn modelId="{F53A0223-4BE4-4114-BC72-C3ED3DC3B1BD}" type="presParOf" srcId="{99583922-7C73-420E-A3F7-C3B0634BFEFE}" destId="{C2333337-6BF6-4FBB-83B5-66420DC8777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148AB2-1C65-4CEA-913D-777E9C61B77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FC86A7D-0B18-4CA4-8ED7-DAA52A33A2F6}">
      <dgm:prSet/>
      <dgm:spPr/>
      <dgm:t>
        <a:bodyPr/>
        <a:lstStyle/>
        <a:p>
          <a:r>
            <a:rPr lang="en-US" baseline="0"/>
            <a:t>FTE reductions can be costly if FTEE headcount and pay is not fully restored by earlier of December 31, 2020 or the application date</a:t>
          </a:r>
          <a:endParaRPr lang="en-US"/>
        </a:p>
      </dgm:t>
    </dgm:pt>
    <dgm:pt modelId="{1440AAD0-0F8F-42FD-9490-AB7C15B86287}" type="parTrans" cxnId="{73A92897-8809-417B-9FB9-A24CD93DF52C}">
      <dgm:prSet/>
      <dgm:spPr/>
      <dgm:t>
        <a:bodyPr/>
        <a:lstStyle/>
        <a:p>
          <a:endParaRPr lang="en-US"/>
        </a:p>
      </dgm:t>
    </dgm:pt>
    <dgm:pt modelId="{1B852EE0-B043-43C4-A363-C31721E98D89}" type="sibTrans" cxnId="{73A92897-8809-417B-9FB9-A24CD93DF52C}">
      <dgm:prSet/>
      <dgm:spPr/>
      <dgm:t>
        <a:bodyPr/>
        <a:lstStyle/>
        <a:p>
          <a:endParaRPr lang="en-US"/>
        </a:p>
      </dgm:t>
    </dgm:pt>
    <dgm:pt modelId="{1BFED608-909C-49B0-816A-0C4DADCAE477}">
      <dgm:prSet/>
      <dgm:spPr/>
      <dgm:t>
        <a:bodyPr/>
        <a:lstStyle/>
        <a:p>
          <a:r>
            <a:rPr lang="en-US" baseline="0"/>
            <a:t>CALCULATE! CALCULATE!</a:t>
          </a:r>
          <a:endParaRPr lang="en-US"/>
        </a:p>
      </dgm:t>
    </dgm:pt>
    <dgm:pt modelId="{C2CD45E7-EEEE-459C-BE3B-747CEC25762F}" type="parTrans" cxnId="{139274AB-0504-4AAF-8CDD-40D334DCAE7D}">
      <dgm:prSet/>
      <dgm:spPr/>
      <dgm:t>
        <a:bodyPr/>
        <a:lstStyle/>
        <a:p>
          <a:endParaRPr lang="en-US"/>
        </a:p>
      </dgm:t>
    </dgm:pt>
    <dgm:pt modelId="{7E780C59-1EA2-4F48-97E7-1ED74AE59477}" type="sibTrans" cxnId="{139274AB-0504-4AAF-8CDD-40D334DCAE7D}">
      <dgm:prSet/>
      <dgm:spPr/>
      <dgm:t>
        <a:bodyPr/>
        <a:lstStyle/>
        <a:p>
          <a:endParaRPr lang="en-US"/>
        </a:p>
      </dgm:t>
    </dgm:pt>
    <dgm:pt modelId="{08004A50-50FE-4B99-82FE-672A56592671}" type="pres">
      <dgm:prSet presAssocID="{A6148AB2-1C65-4CEA-913D-777E9C61B77D}" presName="root" presStyleCnt="0">
        <dgm:presLayoutVars>
          <dgm:dir/>
          <dgm:resizeHandles val="exact"/>
        </dgm:presLayoutVars>
      </dgm:prSet>
      <dgm:spPr/>
    </dgm:pt>
    <dgm:pt modelId="{4C4AF183-F4C7-433B-B246-55E026EDE40F}" type="pres">
      <dgm:prSet presAssocID="{CFC86A7D-0B18-4CA4-8ED7-DAA52A33A2F6}" presName="compNode" presStyleCnt="0"/>
      <dgm:spPr/>
    </dgm:pt>
    <dgm:pt modelId="{64906A17-E554-4C22-BA99-DC76EC7FB578}" type="pres">
      <dgm:prSet presAssocID="{CFC86A7D-0B18-4CA4-8ED7-DAA52A33A2F6}" presName="bgRect" presStyleLbl="bgShp" presStyleIdx="0" presStyleCnt="2"/>
      <dgm:spPr/>
    </dgm:pt>
    <dgm:pt modelId="{103A2217-8CC4-4516-933B-BF655C611805}" type="pres">
      <dgm:prSet presAssocID="{CFC86A7D-0B18-4CA4-8ED7-DAA52A33A2F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62E0729A-C371-4E85-9239-E28DABEE369E}" type="pres">
      <dgm:prSet presAssocID="{CFC86A7D-0B18-4CA4-8ED7-DAA52A33A2F6}" presName="spaceRect" presStyleCnt="0"/>
      <dgm:spPr/>
    </dgm:pt>
    <dgm:pt modelId="{56797ED4-AB7C-48B2-B9A8-FE9D95205722}" type="pres">
      <dgm:prSet presAssocID="{CFC86A7D-0B18-4CA4-8ED7-DAA52A33A2F6}" presName="parTx" presStyleLbl="revTx" presStyleIdx="0" presStyleCnt="2">
        <dgm:presLayoutVars>
          <dgm:chMax val="0"/>
          <dgm:chPref val="0"/>
        </dgm:presLayoutVars>
      </dgm:prSet>
      <dgm:spPr/>
    </dgm:pt>
    <dgm:pt modelId="{9220E6A7-F858-4E27-86E6-789ED721C4C6}" type="pres">
      <dgm:prSet presAssocID="{1B852EE0-B043-43C4-A363-C31721E98D89}" presName="sibTrans" presStyleCnt="0"/>
      <dgm:spPr/>
    </dgm:pt>
    <dgm:pt modelId="{2AE67242-62C0-4E95-A9A0-9B20504F4BDC}" type="pres">
      <dgm:prSet presAssocID="{1BFED608-909C-49B0-816A-0C4DADCAE477}" presName="compNode" presStyleCnt="0"/>
      <dgm:spPr/>
    </dgm:pt>
    <dgm:pt modelId="{C3E642D9-D39B-4123-8CA0-636D92F59901}" type="pres">
      <dgm:prSet presAssocID="{1BFED608-909C-49B0-816A-0C4DADCAE477}" presName="bgRect" presStyleLbl="bgShp" presStyleIdx="1" presStyleCnt="2"/>
      <dgm:spPr/>
    </dgm:pt>
    <dgm:pt modelId="{DAB8012A-F48E-414D-B676-F99597A4FDE9}" type="pres">
      <dgm:prSet presAssocID="{1BFED608-909C-49B0-816A-0C4DADCAE47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F1A4B1DE-FC3C-41A9-8FA3-3EDC60D9FDDA}" type="pres">
      <dgm:prSet presAssocID="{1BFED608-909C-49B0-816A-0C4DADCAE477}" presName="spaceRect" presStyleCnt="0"/>
      <dgm:spPr/>
    </dgm:pt>
    <dgm:pt modelId="{2AB91917-B370-4416-A862-B46EC506CCD2}" type="pres">
      <dgm:prSet presAssocID="{1BFED608-909C-49B0-816A-0C4DADCAE47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0247627-1E3C-458C-97F1-7FE2081DDAD4}" type="presOf" srcId="{1BFED608-909C-49B0-816A-0C4DADCAE477}" destId="{2AB91917-B370-4416-A862-B46EC506CCD2}" srcOrd="0" destOrd="0" presId="urn:microsoft.com/office/officeart/2018/2/layout/IconVerticalSolidList"/>
    <dgm:cxn modelId="{73A92897-8809-417B-9FB9-A24CD93DF52C}" srcId="{A6148AB2-1C65-4CEA-913D-777E9C61B77D}" destId="{CFC86A7D-0B18-4CA4-8ED7-DAA52A33A2F6}" srcOrd="0" destOrd="0" parTransId="{1440AAD0-0F8F-42FD-9490-AB7C15B86287}" sibTransId="{1B852EE0-B043-43C4-A363-C31721E98D89}"/>
    <dgm:cxn modelId="{139274AB-0504-4AAF-8CDD-40D334DCAE7D}" srcId="{A6148AB2-1C65-4CEA-913D-777E9C61B77D}" destId="{1BFED608-909C-49B0-816A-0C4DADCAE477}" srcOrd="1" destOrd="0" parTransId="{C2CD45E7-EEEE-459C-BE3B-747CEC25762F}" sibTransId="{7E780C59-1EA2-4F48-97E7-1ED74AE59477}"/>
    <dgm:cxn modelId="{10E7B5F1-CE7C-41B7-A8AC-2F7809BC99C2}" type="presOf" srcId="{CFC86A7D-0B18-4CA4-8ED7-DAA52A33A2F6}" destId="{56797ED4-AB7C-48B2-B9A8-FE9D95205722}" srcOrd="0" destOrd="0" presId="urn:microsoft.com/office/officeart/2018/2/layout/IconVerticalSolidList"/>
    <dgm:cxn modelId="{387451F5-A931-4ACD-A7FB-87A5F8E5B9BF}" type="presOf" srcId="{A6148AB2-1C65-4CEA-913D-777E9C61B77D}" destId="{08004A50-50FE-4B99-82FE-672A56592671}" srcOrd="0" destOrd="0" presId="urn:microsoft.com/office/officeart/2018/2/layout/IconVerticalSolidList"/>
    <dgm:cxn modelId="{1C875B83-5073-4453-A824-E6ECC6E0D58C}" type="presParOf" srcId="{08004A50-50FE-4B99-82FE-672A56592671}" destId="{4C4AF183-F4C7-433B-B246-55E026EDE40F}" srcOrd="0" destOrd="0" presId="urn:microsoft.com/office/officeart/2018/2/layout/IconVerticalSolidList"/>
    <dgm:cxn modelId="{62D57D97-6C70-429C-8A0A-ABF6F0399CCF}" type="presParOf" srcId="{4C4AF183-F4C7-433B-B246-55E026EDE40F}" destId="{64906A17-E554-4C22-BA99-DC76EC7FB578}" srcOrd="0" destOrd="0" presId="urn:microsoft.com/office/officeart/2018/2/layout/IconVerticalSolidList"/>
    <dgm:cxn modelId="{CD1162A3-998C-4821-A723-27ABC2281E75}" type="presParOf" srcId="{4C4AF183-F4C7-433B-B246-55E026EDE40F}" destId="{103A2217-8CC4-4516-933B-BF655C611805}" srcOrd="1" destOrd="0" presId="urn:microsoft.com/office/officeart/2018/2/layout/IconVerticalSolidList"/>
    <dgm:cxn modelId="{DD02397E-3057-4C87-9B37-DB65249AB22B}" type="presParOf" srcId="{4C4AF183-F4C7-433B-B246-55E026EDE40F}" destId="{62E0729A-C371-4E85-9239-E28DABEE369E}" srcOrd="2" destOrd="0" presId="urn:microsoft.com/office/officeart/2018/2/layout/IconVerticalSolidList"/>
    <dgm:cxn modelId="{B9E1E6E3-3445-4AC8-A58A-737C78C39428}" type="presParOf" srcId="{4C4AF183-F4C7-433B-B246-55E026EDE40F}" destId="{56797ED4-AB7C-48B2-B9A8-FE9D95205722}" srcOrd="3" destOrd="0" presId="urn:microsoft.com/office/officeart/2018/2/layout/IconVerticalSolidList"/>
    <dgm:cxn modelId="{A5051192-8E12-4C47-87DF-35801129C71B}" type="presParOf" srcId="{08004A50-50FE-4B99-82FE-672A56592671}" destId="{9220E6A7-F858-4E27-86E6-789ED721C4C6}" srcOrd="1" destOrd="0" presId="urn:microsoft.com/office/officeart/2018/2/layout/IconVerticalSolidList"/>
    <dgm:cxn modelId="{7B0F9D9A-9549-45F5-B9B1-4C26DD863FA2}" type="presParOf" srcId="{08004A50-50FE-4B99-82FE-672A56592671}" destId="{2AE67242-62C0-4E95-A9A0-9B20504F4BDC}" srcOrd="2" destOrd="0" presId="urn:microsoft.com/office/officeart/2018/2/layout/IconVerticalSolidList"/>
    <dgm:cxn modelId="{266B7F89-CA49-47D8-B15E-0BB136319814}" type="presParOf" srcId="{2AE67242-62C0-4E95-A9A0-9B20504F4BDC}" destId="{C3E642D9-D39B-4123-8CA0-636D92F59901}" srcOrd="0" destOrd="0" presId="urn:microsoft.com/office/officeart/2018/2/layout/IconVerticalSolidList"/>
    <dgm:cxn modelId="{3AA687F4-7F36-4C97-8E6C-7B9BB5AFFAE5}" type="presParOf" srcId="{2AE67242-62C0-4E95-A9A0-9B20504F4BDC}" destId="{DAB8012A-F48E-414D-B676-F99597A4FDE9}" srcOrd="1" destOrd="0" presId="urn:microsoft.com/office/officeart/2018/2/layout/IconVerticalSolidList"/>
    <dgm:cxn modelId="{102A6102-A25D-457D-A86C-E590C0170954}" type="presParOf" srcId="{2AE67242-62C0-4E95-A9A0-9B20504F4BDC}" destId="{F1A4B1DE-FC3C-41A9-8FA3-3EDC60D9FDDA}" srcOrd="2" destOrd="0" presId="urn:microsoft.com/office/officeart/2018/2/layout/IconVerticalSolidList"/>
    <dgm:cxn modelId="{124F27C0-7FE8-465F-A27E-D53589015FE1}" type="presParOf" srcId="{2AE67242-62C0-4E95-A9A0-9B20504F4BDC}" destId="{2AB91917-B370-4416-A862-B46EC506CCD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7F56A4-7321-44B2-AD43-B4B023EACFC6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1DD3392-3FAC-40B9-904D-2A5AAD83EA07}">
      <dgm:prSet/>
      <dgm:spPr/>
      <dgm:t>
        <a:bodyPr/>
        <a:lstStyle/>
        <a:p>
          <a:r>
            <a:rPr lang="en-US" baseline="0"/>
            <a:t>SBA originally set the limit of $15,385 based on the $100,000 annual compensation over 8-week period. </a:t>
          </a:r>
          <a:endParaRPr lang="en-US"/>
        </a:p>
      </dgm:t>
    </dgm:pt>
    <dgm:pt modelId="{D0ACA19B-1776-435F-8870-55B0ADEF76D3}" type="parTrans" cxnId="{552F3619-F363-4CD7-BB4E-D8CDB8978466}">
      <dgm:prSet/>
      <dgm:spPr/>
      <dgm:t>
        <a:bodyPr/>
        <a:lstStyle/>
        <a:p>
          <a:endParaRPr lang="en-US"/>
        </a:p>
      </dgm:t>
    </dgm:pt>
    <dgm:pt modelId="{E95A7429-DB7C-4857-B134-73C36EA508AA}" type="sibTrans" cxnId="{552F3619-F363-4CD7-BB4E-D8CDB8978466}">
      <dgm:prSet/>
      <dgm:spPr/>
      <dgm:t>
        <a:bodyPr/>
        <a:lstStyle/>
        <a:p>
          <a:endParaRPr lang="en-US"/>
        </a:p>
      </dgm:t>
    </dgm:pt>
    <dgm:pt modelId="{0035B406-73F0-4E2E-9D13-F2EF01BE0CD8}">
      <dgm:prSet/>
      <dgm:spPr/>
      <dgm:t>
        <a:bodyPr/>
        <a:lstStyle/>
        <a:p>
          <a:r>
            <a:rPr lang="en-US" baseline="0"/>
            <a:t>Simple math here was $100,000 X 8/52 = $15,385</a:t>
          </a:r>
          <a:endParaRPr lang="en-US"/>
        </a:p>
      </dgm:t>
    </dgm:pt>
    <dgm:pt modelId="{F2B740A4-9C8B-4CEA-A221-A614D6530260}" type="parTrans" cxnId="{31A7C918-9BA2-47E7-8132-95DF2DA04415}">
      <dgm:prSet/>
      <dgm:spPr/>
      <dgm:t>
        <a:bodyPr/>
        <a:lstStyle/>
        <a:p>
          <a:endParaRPr lang="en-US"/>
        </a:p>
      </dgm:t>
    </dgm:pt>
    <dgm:pt modelId="{F5F0130D-D500-4718-8AA6-73508AFCAF8A}" type="sibTrans" cxnId="{31A7C918-9BA2-47E7-8132-95DF2DA04415}">
      <dgm:prSet/>
      <dgm:spPr/>
      <dgm:t>
        <a:bodyPr/>
        <a:lstStyle/>
        <a:p>
          <a:endParaRPr lang="en-US"/>
        </a:p>
      </dgm:t>
    </dgm:pt>
    <dgm:pt modelId="{1BD62B2C-69DA-4C55-B32C-8662642590FF}">
      <dgm:prSet/>
      <dgm:spPr/>
      <dgm:t>
        <a:bodyPr/>
        <a:lstStyle/>
        <a:p>
          <a:r>
            <a:rPr lang="en-US" baseline="0"/>
            <a:t>Flexibility Act increased it to $100,000 X 24/52 = $46,154</a:t>
          </a:r>
          <a:endParaRPr lang="en-US"/>
        </a:p>
      </dgm:t>
    </dgm:pt>
    <dgm:pt modelId="{3A093D27-7E05-4975-B7F8-4E25A543A2A5}" type="parTrans" cxnId="{38D48CDF-0088-45CE-B12A-159501016423}">
      <dgm:prSet/>
      <dgm:spPr/>
      <dgm:t>
        <a:bodyPr/>
        <a:lstStyle/>
        <a:p>
          <a:endParaRPr lang="en-US"/>
        </a:p>
      </dgm:t>
    </dgm:pt>
    <dgm:pt modelId="{D2C2CAFB-5AD3-4034-AE5B-7B3E8AC9C4F0}" type="sibTrans" cxnId="{38D48CDF-0088-45CE-B12A-159501016423}">
      <dgm:prSet/>
      <dgm:spPr/>
      <dgm:t>
        <a:bodyPr/>
        <a:lstStyle/>
        <a:p>
          <a:endParaRPr lang="en-US"/>
        </a:p>
      </dgm:t>
    </dgm:pt>
    <dgm:pt modelId="{3ACEA3BE-D406-404A-A9BE-33F46E983EF1}">
      <dgm:prSet/>
      <dgm:spPr/>
      <dgm:t>
        <a:bodyPr/>
        <a:lstStyle/>
        <a:p>
          <a:r>
            <a:rPr lang="en-US" baseline="0"/>
            <a:t>PPP loan was based on around 11 weeks of payroll, but forgiveness is on 24 weeks, so most borrowers should be okay. </a:t>
          </a:r>
          <a:endParaRPr lang="en-US"/>
        </a:p>
      </dgm:t>
    </dgm:pt>
    <dgm:pt modelId="{76F02954-E2F5-4066-80B2-1459416616D1}" type="parTrans" cxnId="{D1303A7C-7691-4C0E-B327-C3D347A9E44F}">
      <dgm:prSet/>
      <dgm:spPr/>
      <dgm:t>
        <a:bodyPr/>
        <a:lstStyle/>
        <a:p>
          <a:endParaRPr lang="en-US"/>
        </a:p>
      </dgm:t>
    </dgm:pt>
    <dgm:pt modelId="{92945016-F6EE-4BE6-914F-00A5A00C21AB}" type="sibTrans" cxnId="{D1303A7C-7691-4C0E-B327-C3D347A9E44F}">
      <dgm:prSet/>
      <dgm:spPr/>
      <dgm:t>
        <a:bodyPr/>
        <a:lstStyle/>
        <a:p>
          <a:endParaRPr lang="en-US"/>
        </a:p>
      </dgm:t>
    </dgm:pt>
    <dgm:pt modelId="{A734FFB6-F84A-4699-8D20-8BDB72C78CCD}" type="pres">
      <dgm:prSet presAssocID="{E87F56A4-7321-44B2-AD43-B4B023EACFC6}" presName="vert0" presStyleCnt="0">
        <dgm:presLayoutVars>
          <dgm:dir/>
          <dgm:animOne val="branch"/>
          <dgm:animLvl val="lvl"/>
        </dgm:presLayoutVars>
      </dgm:prSet>
      <dgm:spPr/>
    </dgm:pt>
    <dgm:pt modelId="{42353C7F-C336-4F7D-96F9-4D06A9F26758}" type="pres">
      <dgm:prSet presAssocID="{11DD3392-3FAC-40B9-904D-2A5AAD83EA07}" presName="thickLine" presStyleLbl="alignNode1" presStyleIdx="0" presStyleCnt="4"/>
      <dgm:spPr/>
    </dgm:pt>
    <dgm:pt modelId="{20AE62FC-6055-4BA3-BBDF-868641254DE4}" type="pres">
      <dgm:prSet presAssocID="{11DD3392-3FAC-40B9-904D-2A5AAD83EA07}" presName="horz1" presStyleCnt="0"/>
      <dgm:spPr/>
    </dgm:pt>
    <dgm:pt modelId="{B44A821D-3317-42B9-B7A9-F3289F616270}" type="pres">
      <dgm:prSet presAssocID="{11DD3392-3FAC-40B9-904D-2A5AAD83EA07}" presName="tx1" presStyleLbl="revTx" presStyleIdx="0" presStyleCnt="4"/>
      <dgm:spPr/>
    </dgm:pt>
    <dgm:pt modelId="{09081008-E6FB-4956-99A2-022EC1C01B50}" type="pres">
      <dgm:prSet presAssocID="{11DD3392-3FAC-40B9-904D-2A5AAD83EA07}" presName="vert1" presStyleCnt="0"/>
      <dgm:spPr/>
    </dgm:pt>
    <dgm:pt modelId="{EB892C24-F174-4258-928E-C506D4FF4F32}" type="pres">
      <dgm:prSet presAssocID="{0035B406-73F0-4E2E-9D13-F2EF01BE0CD8}" presName="thickLine" presStyleLbl="alignNode1" presStyleIdx="1" presStyleCnt="4"/>
      <dgm:spPr/>
    </dgm:pt>
    <dgm:pt modelId="{1883613B-7907-4426-BB38-DB79BFA06D90}" type="pres">
      <dgm:prSet presAssocID="{0035B406-73F0-4E2E-9D13-F2EF01BE0CD8}" presName="horz1" presStyleCnt="0"/>
      <dgm:spPr/>
    </dgm:pt>
    <dgm:pt modelId="{65FD5491-3103-4E56-B9FF-3250465EE8E1}" type="pres">
      <dgm:prSet presAssocID="{0035B406-73F0-4E2E-9D13-F2EF01BE0CD8}" presName="tx1" presStyleLbl="revTx" presStyleIdx="1" presStyleCnt="4"/>
      <dgm:spPr/>
    </dgm:pt>
    <dgm:pt modelId="{3EFAF8A8-969E-49F2-963B-39216B30AB26}" type="pres">
      <dgm:prSet presAssocID="{0035B406-73F0-4E2E-9D13-F2EF01BE0CD8}" presName="vert1" presStyleCnt="0"/>
      <dgm:spPr/>
    </dgm:pt>
    <dgm:pt modelId="{AD443ABA-7BF4-4BB2-9D2C-5E13E1CA8821}" type="pres">
      <dgm:prSet presAssocID="{1BD62B2C-69DA-4C55-B32C-8662642590FF}" presName="thickLine" presStyleLbl="alignNode1" presStyleIdx="2" presStyleCnt="4"/>
      <dgm:spPr/>
    </dgm:pt>
    <dgm:pt modelId="{4EFF02C8-7498-406D-A388-4E17DABC11CC}" type="pres">
      <dgm:prSet presAssocID="{1BD62B2C-69DA-4C55-B32C-8662642590FF}" presName="horz1" presStyleCnt="0"/>
      <dgm:spPr/>
    </dgm:pt>
    <dgm:pt modelId="{D99057FA-F752-4B16-B7B3-2FA15E50235C}" type="pres">
      <dgm:prSet presAssocID="{1BD62B2C-69DA-4C55-B32C-8662642590FF}" presName="tx1" presStyleLbl="revTx" presStyleIdx="2" presStyleCnt="4"/>
      <dgm:spPr/>
    </dgm:pt>
    <dgm:pt modelId="{4E016689-137F-4EC1-A0CA-32761A91DE58}" type="pres">
      <dgm:prSet presAssocID="{1BD62B2C-69DA-4C55-B32C-8662642590FF}" presName="vert1" presStyleCnt="0"/>
      <dgm:spPr/>
    </dgm:pt>
    <dgm:pt modelId="{5755E974-4554-4063-8344-8F44E6615889}" type="pres">
      <dgm:prSet presAssocID="{3ACEA3BE-D406-404A-A9BE-33F46E983EF1}" presName="thickLine" presStyleLbl="alignNode1" presStyleIdx="3" presStyleCnt="4"/>
      <dgm:spPr/>
    </dgm:pt>
    <dgm:pt modelId="{0F8A9EEA-2443-483A-B289-BBE5524279B5}" type="pres">
      <dgm:prSet presAssocID="{3ACEA3BE-D406-404A-A9BE-33F46E983EF1}" presName="horz1" presStyleCnt="0"/>
      <dgm:spPr/>
    </dgm:pt>
    <dgm:pt modelId="{56D3A57A-5ECE-460F-A613-195806807CB2}" type="pres">
      <dgm:prSet presAssocID="{3ACEA3BE-D406-404A-A9BE-33F46E983EF1}" presName="tx1" presStyleLbl="revTx" presStyleIdx="3" presStyleCnt="4"/>
      <dgm:spPr/>
    </dgm:pt>
    <dgm:pt modelId="{5B26BB5B-496B-4078-8756-ED781D8FFA11}" type="pres">
      <dgm:prSet presAssocID="{3ACEA3BE-D406-404A-A9BE-33F46E983EF1}" presName="vert1" presStyleCnt="0"/>
      <dgm:spPr/>
    </dgm:pt>
  </dgm:ptLst>
  <dgm:cxnLst>
    <dgm:cxn modelId="{31A7C918-9BA2-47E7-8132-95DF2DA04415}" srcId="{E87F56A4-7321-44B2-AD43-B4B023EACFC6}" destId="{0035B406-73F0-4E2E-9D13-F2EF01BE0CD8}" srcOrd="1" destOrd="0" parTransId="{F2B740A4-9C8B-4CEA-A221-A614D6530260}" sibTransId="{F5F0130D-D500-4718-8AA6-73508AFCAF8A}"/>
    <dgm:cxn modelId="{552F3619-F363-4CD7-BB4E-D8CDB8978466}" srcId="{E87F56A4-7321-44B2-AD43-B4B023EACFC6}" destId="{11DD3392-3FAC-40B9-904D-2A5AAD83EA07}" srcOrd="0" destOrd="0" parTransId="{D0ACA19B-1776-435F-8870-55B0ADEF76D3}" sibTransId="{E95A7429-DB7C-4857-B134-73C36EA508AA}"/>
    <dgm:cxn modelId="{014B681B-A7EC-4AB2-BB76-A1188CD1E6EE}" type="presOf" srcId="{1BD62B2C-69DA-4C55-B32C-8662642590FF}" destId="{D99057FA-F752-4B16-B7B3-2FA15E50235C}" srcOrd="0" destOrd="0" presId="urn:microsoft.com/office/officeart/2008/layout/LinedList"/>
    <dgm:cxn modelId="{D1303A7C-7691-4C0E-B327-C3D347A9E44F}" srcId="{E87F56A4-7321-44B2-AD43-B4B023EACFC6}" destId="{3ACEA3BE-D406-404A-A9BE-33F46E983EF1}" srcOrd="3" destOrd="0" parTransId="{76F02954-E2F5-4066-80B2-1459416616D1}" sibTransId="{92945016-F6EE-4BE6-914F-00A5A00C21AB}"/>
    <dgm:cxn modelId="{AB6E6188-B1B9-414D-AC9D-902F2541325D}" type="presOf" srcId="{0035B406-73F0-4E2E-9D13-F2EF01BE0CD8}" destId="{65FD5491-3103-4E56-B9FF-3250465EE8E1}" srcOrd="0" destOrd="0" presId="urn:microsoft.com/office/officeart/2008/layout/LinedList"/>
    <dgm:cxn modelId="{142E7DB1-A9E9-4620-89A4-CC49A2C65B15}" type="presOf" srcId="{3ACEA3BE-D406-404A-A9BE-33F46E983EF1}" destId="{56D3A57A-5ECE-460F-A613-195806807CB2}" srcOrd="0" destOrd="0" presId="urn:microsoft.com/office/officeart/2008/layout/LinedList"/>
    <dgm:cxn modelId="{61FFBBB8-2342-419A-B924-C06791B57159}" type="presOf" srcId="{E87F56A4-7321-44B2-AD43-B4B023EACFC6}" destId="{A734FFB6-F84A-4699-8D20-8BDB72C78CCD}" srcOrd="0" destOrd="0" presId="urn:microsoft.com/office/officeart/2008/layout/LinedList"/>
    <dgm:cxn modelId="{38D48CDF-0088-45CE-B12A-159501016423}" srcId="{E87F56A4-7321-44B2-AD43-B4B023EACFC6}" destId="{1BD62B2C-69DA-4C55-B32C-8662642590FF}" srcOrd="2" destOrd="0" parTransId="{3A093D27-7E05-4975-B7F8-4E25A543A2A5}" sibTransId="{D2C2CAFB-5AD3-4034-AE5B-7B3E8AC9C4F0}"/>
    <dgm:cxn modelId="{2F3AAEF4-5487-48E2-AE3C-0872330E8891}" type="presOf" srcId="{11DD3392-3FAC-40B9-904D-2A5AAD83EA07}" destId="{B44A821D-3317-42B9-B7A9-F3289F616270}" srcOrd="0" destOrd="0" presId="urn:microsoft.com/office/officeart/2008/layout/LinedList"/>
    <dgm:cxn modelId="{AC2019C3-DA85-42B1-B021-E58F89E406B5}" type="presParOf" srcId="{A734FFB6-F84A-4699-8D20-8BDB72C78CCD}" destId="{42353C7F-C336-4F7D-96F9-4D06A9F26758}" srcOrd="0" destOrd="0" presId="urn:microsoft.com/office/officeart/2008/layout/LinedList"/>
    <dgm:cxn modelId="{51E64CD5-3AE9-4B8B-88BA-01B73AA99AEE}" type="presParOf" srcId="{A734FFB6-F84A-4699-8D20-8BDB72C78CCD}" destId="{20AE62FC-6055-4BA3-BBDF-868641254DE4}" srcOrd="1" destOrd="0" presId="urn:microsoft.com/office/officeart/2008/layout/LinedList"/>
    <dgm:cxn modelId="{DF57F817-B4B0-4951-8379-5CADC5827EAE}" type="presParOf" srcId="{20AE62FC-6055-4BA3-BBDF-868641254DE4}" destId="{B44A821D-3317-42B9-B7A9-F3289F616270}" srcOrd="0" destOrd="0" presId="urn:microsoft.com/office/officeart/2008/layout/LinedList"/>
    <dgm:cxn modelId="{4FB16BA5-2F32-4212-B247-8E5C8A854CC6}" type="presParOf" srcId="{20AE62FC-6055-4BA3-BBDF-868641254DE4}" destId="{09081008-E6FB-4956-99A2-022EC1C01B50}" srcOrd="1" destOrd="0" presId="urn:microsoft.com/office/officeart/2008/layout/LinedList"/>
    <dgm:cxn modelId="{BC4A338A-2D7C-4057-963A-976AB5ADFD0C}" type="presParOf" srcId="{A734FFB6-F84A-4699-8D20-8BDB72C78CCD}" destId="{EB892C24-F174-4258-928E-C506D4FF4F32}" srcOrd="2" destOrd="0" presId="urn:microsoft.com/office/officeart/2008/layout/LinedList"/>
    <dgm:cxn modelId="{5F6D9A5F-38DD-4838-B4A5-FE6A58F09D97}" type="presParOf" srcId="{A734FFB6-F84A-4699-8D20-8BDB72C78CCD}" destId="{1883613B-7907-4426-BB38-DB79BFA06D90}" srcOrd="3" destOrd="0" presId="urn:microsoft.com/office/officeart/2008/layout/LinedList"/>
    <dgm:cxn modelId="{B7CBE10D-DCA4-4CDB-9E72-1152675D5ABF}" type="presParOf" srcId="{1883613B-7907-4426-BB38-DB79BFA06D90}" destId="{65FD5491-3103-4E56-B9FF-3250465EE8E1}" srcOrd="0" destOrd="0" presId="urn:microsoft.com/office/officeart/2008/layout/LinedList"/>
    <dgm:cxn modelId="{A6002948-B1B0-46B4-9AA6-C4969253EB00}" type="presParOf" srcId="{1883613B-7907-4426-BB38-DB79BFA06D90}" destId="{3EFAF8A8-969E-49F2-963B-39216B30AB26}" srcOrd="1" destOrd="0" presId="urn:microsoft.com/office/officeart/2008/layout/LinedList"/>
    <dgm:cxn modelId="{324FFA84-CE21-4F19-99B9-4DAC9A62E6BF}" type="presParOf" srcId="{A734FFB6-F84A-4699-8D20-8BDB72C78CCD}" destId="{AD443ABA-7BF4-4BB2-9D2C-5E13E1CA8821}" srcOrd="4" destOrd="0" presId="urn:microsoft.com/office/officeart/2008/layout/LinedList"/>
    <dgm:cxn modelId="{C220BD5E-9E5E-4027-9320-0DDA2BF0674D}" type="presParOf" srcId="{A734FFB6-F84A-4699-8D20-8BDB72C78CCD}" destId="{4EFF02C8-7498-406D-A388-4E17DABC11CC}" srcOrd="5" destOrd="0" presId="urn:microsoft.com/office/officeart/2008/layout/LinedList"/>
    <dgm:cxn modelId="{80505A89-46FA-4368-96F1-EFD3087F1AB8}" type="presParOf" srcId="{4EFF02C8-7498-406D-A388-4E17DABC11CC}" destId="{D99057FA-F752-4B16-B7B3-2FA15E50235C}" srcOrd="0" destOrd="0" presId="urn:microsoft.com/office/officeart/2008/layout/LinedList"/>
    <dgm:cxn modelId="{397C4902-148C-4CBD-BBB3-CAE5B310FD96}" type="presParOf" srcId="{4EFF02C8-7498-406D-A388-4E17DABC11CC}" destId="{4E016689-137F-4EC1-A0CA-32761A91DE58}" srcOrd="1" destOrd="0" presId="urn:microsoft.com/office/officeart/2008/layout/LinedList"/>
    <dgm:cxn modelId="{9616947B-A402-43FA-9F47-2192E8487CE2}" type="presParOf" srcId="{A734FFB6-F84A-4699-8D20-8BDB72C78CCD}" destId="{5755E974-4554-4063-8344-8F44E6615889}" srcOrd="6" destOrd="0" presId="urn:microsoft.com/office/officeart/2008/layout/LinedList"/>
    <dgm:cxn modelId="{927C5D5A-3CB8-4FA0-BFEF-866387BD9EEF}" type="presParOf" srcId="{A734FFB6-F84A-4699-8D20-8BDB72C78CCD}" destId="{0F8A9EEA-2443-483A-B289-BBE5524279B5}" srcOrd="7" destOrd="0" presId="urn:microsoft.com/office/officeart/2008/layout/LinedList"/>
    <dgm:cxn modelId="{1E5163D1-FE93-4BD8-BC11-516A245F083A}" type="presParOf" srcId="{0F8A9EEA-2443-483A-B289-BBE5524279B5}" destId="{56D3A57A-5ECE-460F-A613-195806807CB2}" srcOrd="0" destOrd="0" presId="urn:microsoft.com/office/officeart/2008/layout/LinedList"/>
    <dgm:cxn modelId="{6F1D2C8C-75D1-4B88-A08D-2903C8AA8DF9}" type="presParOf" srcId="{0F8A9EEA-2443-483A-B289-BBE5524279B5}" destId="{5B26BB5B-496B-4078-8756-ED781D8FFA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459106-C2EA-416C-B765-854E95670F0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BE50E53-D5A7-4441-A2CD-A294BCCCCC9C}">
      <dgm:prSet/>
      <dgm:spPr/>
      <dgm:t>
        <a:bodyPr/>
        <a:lstStyle/>
        <a:p>
          <a:r>
            <a:rPr lang="en-US" baseline="0"/>
            <a:t>Health Insurance</a:t>
          </a:r>
          <a:endParaRPr lang="en-US"/>
        </a:p>
      </dgm:t>
    </dgm:pt>
    <dgm:pt modelId="{157EDC92-875F-4621-93C8-B9DACBF54F25}" type="parTrans" cxnId="{7977705C-14F0-447B-90DC-2B08FE10B0AD}">
      <dgm:prSet/>
      <dgm:spPr/>
      <dgm:t>
        <a:bodyPr/>
        <a:lstStyle/>
        <a:p>
          <a:endParaRPr lang="en-US"/>
        </a:p>
      </dgm:t>
    </dgm:pt>
    <dgm:pt modelId="{D48FA991-3620-48A7-BB3B-AFBEC6F2291E}" type="sibTrans" cxnId="{7977705C-14F0-447B-90DC-2B08FE10B0AD}">
      <dgm:prSet/>
      <dgm:spPr/>
      <dgm:t>
        <a:bodyPr/>
        <a:lstStyle/>
        <a:p>
          <a:endParaRPr lang="en-US"/>
        </a:p>
      </dgm:t>
    </dgm:pt>
    <dgm:pt modelId="{5AA4B5AC-7C29-4CAA-B880-0E71044ADEEF}">
      <dgm:prSet/>
      <dgm:spPr/>
      <dgm:t>
        <a:bodyPr/>
        <a:lstStyle/>
        <a:p>
          <a:r>
            <a:rPr lang="en-US" baseline="0"/>
            <a:t>Employer health insurance contributions are not included for self-employed individuals, general partners or owner-employees of an S-corporation.</a:t>
          </a:r>
          <a:endParaRPr lang="en-US"/>
        </a:p>
      </dgm:t>
    </dgm:pt>
    <dgm:pt modelId="{BE5393FA-BE6B-4664-9644-D863264AE01D}" type="parTrans" cxnId="{B1EA2092-60C9-4EE3-AEEF-808773A4A6B0}">
      <dgm:prSet/>
      <dgm:spPr/>
      <dgm:t>
        <a:bodyPr/>
        <a:lstStyle/>
        <a:p>
          <a:endParaRPr lang="en-US"/>
        </a:p>
      </dgm:t>
    </dgm:pt>
    <dgm:pt modelId="{92DD3FBE-BBD6-4B60-BC70-9AF9B4820F80}" type="sibTrans" cxnId="{B1EA2092-60C9-4EE3-AEEF-808773A4A6B0}">
      <dgm:prSet/>
      <dgm:spPr/>
      <dgm:t>
        <a:bodyPr/>
        <a:lstStyle/>
        <a:p>
          <a:endParaRPr lang="en-US"/>
        </a:p>
      </dgm:t>
    </dgm:pt>
    <dgm:pt modelId="{EDE7BB49-F993-4613-BCCA-EE2616D450A7}">
      <dgm:prSet/>
      <dgm:spPr/>
      <dgm:t>
        <a:bodyPr/>
        <a:lstStyle/>
        <a:p>
          <a:r>
            <a:rPr lang="en-US" baseline="0"/>
            <a:t>Retirement Plan</a:t>
          </a:r>
          <a:endParaRPr lang="en-US"/>
        </a:p>
      </dgm:t>
    </dgm:pt>
    <dgm:pt modelId="{42728DAF-C142-47C0-9C22-D087E078648E}" type="parTrans" cxnId="{2672EBF7-FEAC-4F8D-BF1F-E609F17183AA}">
      <dgm:prSet/>
      <dgm:spPr/>
      <dgm:t>
        <a:bodyPr/>
        <a:lstStyle/>
        <a:p>
          <a:endParaRPr lang="en-US"/>
        </a:p>
      </dgm:t>
    </dgm:pt>
    <dgm:pt modelId="{B0CD05B7-C91A-42F5-8D9C-A6F6AC1A5B01}" type="sibTrans" cxnId="{2672EBF7-FEAC-4F8D-BF1F-E609F17183AA}">
      <dgm:prSet/>
      <dgm:spPr/>
      <dgm:t>
        <a:bodyPr/>
        <a:lstStyle/>
        <a:p>
          <a:endParaRPr lang="en-US"/>
        </a:p>
      </dgm:t>
    </dgm:pt>
    <dgm:pt modelId="{6CA005CD-58EB-4DD0-B871-6B0B0DB30D2D}">
      <dgm:prSet/>
      <dgm:spPr/>
      <dgm:t>
        <a:bodyPr/>
        <a:lstStyle/>
        <a:p>
          <a:r>
            <a:rPr lang="en-US" baseline="0"/>
            <a:t>Employer retirement contributions made on behalf of self-employed individuals or general partners are not included. Employer retirement contributions made on behalf of an owner-employee of an S-corporation are included.</a:t>
          </a:r>
          <a:endParaRPr lang="en-US"/>
        </a:p>
      </dgm:t>
    </dgm:pt>
    <dgm:pt modelId="{B4009A11-B83A-4F66-9E81-FAE3E1F60C58}" type="parTrans" cxnId="{479EDC23-493C-4088-8BA3-DA35D9C273DD}">
      <dgm:prSet/>
      <dgm:spPr/>
      <dgm:t>
        <a:bodyPr/>
        <a:lstStyle/>
        <a:p>
          <a:endParaRPr lang="en-US"/>
        </a:p>
      </dgm:t>
    </dgm:pt>
    <dgm:pt modelId="{7DE585DF-6917-4E85-A3AE-EDB7B0F0DA6C}" type="sibTrans" cxnId="{479EDC23-493C-4088-8BA3-DA35D9C273DD}">
      <dgm:prSet/>
      <dgm:spPr/>
      <dgm:t>
        <a:bodyPr/>
        <a:lstStyle/>
        <a:p>
          <a:endParaRPr lang="en-US"/>
        </a:p>
      </dgm:t>
    </dgm:pt>
    <dgm:pt modelId="{2A17C932-CBA4-4AF9-BDCA-B21529F5AD7F}" type="pres">
      <dgm:prSet presAssocID="{93459106-C2EA-416C-B765-854E95670F01}" presName="linear" presStyleCnt="0">
        <dgm:presLayoutVars>
          <dgm:animLvl val="lvl"/>
          <dgm:resizeHandles val="exact"/>
        </dgm:presLayoutVars>
      </dgm:prSet>
      <dgm:spPr/>
    </dgm:pt>
    <dgm:pt modelId="{9FC3EE30-15B6-4D9A-A132-C68EBE281365}" type="pres">
      <dgm:prSet presAssocID="{FBE50E53-D5A7-4441-A2CD-A294BCCCCC9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E8AC232-14ED-40BA-BC47-418504B1DC73}" type="pres">
      <dgm:prSet presAssocID="{FBE50E53-D5A7-4441-A2CD-A294BCCCCC9C}" presName="childText" presStyleLbl="revTx" presStyleIdx="0" presStyleCnt="2">
        <dgm:presLayoutVars>
          <dgm:bulletEnabled val="1"/>
        </dgm:presLayoutVars>
      </dgm:prSet>
      <dgm:spPr/>
    </dgm:pt>
    <dgm:pt modelId="{AAF32346-5F51-459C-805C-16A47B4EA4AD}" type="pres">
      <dgm:prSet presAssocID="{EDE7BB49-F993-4613-BCCA-EE2616D450A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1D04660-3B1C-4610-B82B-F0FC1C595F03}" type="pres">
      <dgm:prSet presAssocID="{EDE7BB49-F993-4613-BCCA-EE2616D450A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79EDC23-493C-4088-8BA3-DA35D9C273DD}" srcId="{EDE7BB49-F993-4613-BCCA-EE2616D450A7}" destId="{6CA005CD-58EB-4DD0-B871-6B0B0DB30D2D}" srcOrd="0" destOrd="0" parTransId="{B4009A11-B83A-4F66-9E81-FAE3E1F60C58}" sibTransId="{7DE585DF-6917-4E85-A3AE-EDB7B0F0DA6C}"/>
    <dgm:cxn modelId="{1A1E5625-FDAF-4038-9F6F-FFA26B9307F0}" type="presOf" srcId="{FBE50E53-D5A7-4441-A2CD-A294BCCCCC9C}" destId="{9FC3EE30-15B6-4D9A-A132-C68EBE281365}" srcOrd="0" destOrd="0" presId="urn:microsoft.com/office/officeart/2005/8/layout/vList2"/>
    <dgm:cxn modelId="{9F21622E-CD33-4CD7-A064-710F438C7806}" type="presOf" srcId="{EDE7BB49-F993-4613-BCCA-EE2616D450A7}" destId="{AAF32346-5F51-459C-805C-16A47B4EA4AD}" srcOrd="0" destOrd="0" presId="urn:microsoft.com/office/officeart/2005/8/layout/vList2"/>
    <dgm:cxn modelId="{7977705C-14F0-447B-90DC-2B08FE10B0AD}" srcId="{93459106-C2EA-416C-B765-854E95670F01}" destId="{FBE50E53-D5A7-4441-A2CD-A294BCCCCC9C}" srcOrd="0" destOrd="0" parTransId="{157EDC92-875F-4621-93C8-B9DACBF54F25}" sibTransId="{D48FA991-3620-48A7-BB3B-AFBEC6F2291E}"/>
    <dgm:cxn modelId="{6497FF60-4D36-4DB2-9762-47E66878392C}" type="presOf" srcId="{93459106-C2EA-416C-B765-854E95670F01}" destId="{2A17C932-CBA4-4AF9-BDCA-B21529F5AD7F}" srcOrd="0" destOrd="0" presId="urn:microsoft.com/office/officeart/2005/8/layout/vList2"/>
    <dgm:cxn modelId="{B1EA2092-60C9-4EE3-AEEF-808773A4A6B0}" srcId="{FBE50E53-D5A7-4441-A2CD-A294BCCCCC9C}" destId="{5AA4B5AC-7C29-4CAA-B880-0E71044ADEEF}" srcOrd="0" destOrd="0" parTransId="{BE5393FA-BE6B-4664-9644-D863264AE01D}" sibTransId="{92DD3FBE-BBD6-4B60-BC70-9AF9B4820F80}"/>
    <dgm:cxn modelId="{97E37FD0-AD9A-4E13-9FDA-DE17F47BC4CD}" type="presOf" srcId="{6CA005CD-58EB-4DD0-B871-6B0B0DB30D2D}" destId="{11D04660-3B1C-4610-B82B-F0FC1C595F03}" srcOrd="0" destOrd="0" presId="urn:microsoft.com/office/officeart/2005/8/layout/vList2"/>
    <dgm:cxn modelId="{97DF7FEF-16EA-4589-B4B2-0C8486A871CA}" type="presOf" srcId="{5AA4B5AC-7C29-4CAA-B880-0E71044ADEEF}" destId="{3E8AC232-14ED-40BA-BC47-418504B1DC73}" srcOrd="0" destOrd="0" presId="urn:microsoft.com/office/officeart/2005/8/layout/vList2"/>
    <dgm:cxn modelId="{2672EBF7-FEAC-4F8D-BF1F-E609F17183AA}" srcId="{93459106-C2EA-416C-B765-854E95670F01}" destId="{EDE7BB49-F993-4613-BCCA-EE2616D450A7}" srcOrd="1" destOrd="0" parTransId="{42728DAF-C142-47C0-9C22-D087E078648E}" sibTransId="{B0CD05B7-C91A-42F5-8D9C-A6F6AC1A5B01}"/>
    <dgm:cxn modelId="{9E8D6FF2-3965-472E-91F0-77CA07C9886B}" type="presParOf" srcId="{2A17C932-CBA4-4AF9-BDCA-B21529F5AD7F}" destId="{9FC3EE30-15B6-4D9A-A132-C68EBE281365}" srcOrd="0" destOrd="0" presId="urn:microsoft.com/office/officeart/2005/8/layout/vList2"/>
    <dgm:cxn modelId="{C0CA2132-19DC-4AB3-A78B-F7F97D3C38EC}" type="presParOf" srcId="{2A17C932-CBA4-4AF9-BDCA-B21529F5AD7F}" destId="{3E8AC232-14ED-40BA-BC47-418504B1DC73}" srcOrd="1" destOrd="0" presId="urn:microsoft.com/office/officeart/2005/8/layout/vList2"/>
    <dgm:cxn modelId="{FA8054AC-13DF-4EB8-8B6A-7A8FC03B1318}" type="presParOf" srcId="{2A17C932-CBA4-4AF9-BDCA-B21529F5AD7F}" destId="{AAF32346-5F51-459C-805C-16A47B4EA4AD}" srcOrd="2" destOrd="0" presId="urn:microsoft.com/office/officeart/2005/8/layout/vList2"/>
    <dgm:cxn modelId="{89D7A000-703C-4F4F-A04F-36E2A03A808D}" type="presParOf" srcId="{2A17C932-CBA4-4AF9-BDCA-B21529F5AD7F}" destId="{11D04660-3B1C-4610-B82B-F0FC1C595F0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88EC7A-032B-4D5E-A1CE-68A5918924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A7EF88A-8DFB-4034-834C-18D9440545F0}">
      <dgm:prSet/>
      <dgm:spPr/>
      <dgm:t>
        <a:bodyPr/>
        <a:lstStyle/>
        <a:p>
          <a:r>
            <a:rPr lang="en-US" baseline="0"/>
            <a:t>Payroll costs are considered paid on the day that paychecks are distributed, or the borrower initiates an ACH credit transaction.</a:t>
          </a:r>
          <a:endParaRPr lang="en-US"/>
        </a:p>
      </dgm:t>
    </dgm:pt>
    <dgm:pt modelId="{41A5B834-D8DD-4567-AABD-F9493FFA9858}" type="parTrans" cxnId="{2EF8CADF-B90A-45A4-A727-67FB7BAD7484}">
      <dgm:prSet/>
      <dgm:spPr/>
      <dgm:t>
        <a:bodyPr/>
        <a:lstStyle/>
        <a:p>
          <a:endParaRPr lang="en-US"/>
        </a:p>
      </dgm:t>
    </dgm:pt>
    <dgm:pt modelId="{2B3A7699-E0C9-4A23-8031-1595C5D9F087}" type="sibTrans" cxnId="{2EF8CADF-B90A-45A4-A727-67FB7BAD7484}">
      <dgm:prSet/>
      <dgm:spPr/>
      <dgm:t>
        <a:bodyPr/>
        <a:lstStyle/>
        <a:p>
          <a:endParaRPr lang="en-US"/>
        </a:p>
      </dgm:t>
    </dgm:pt>
    <dgm:pt modelId="{7EF885B8-111C-4602-9016-D46C502BFB8C}">
      <dgm:prSet/>
      <dgm:spPr/>
      <dgm:t>
        <a:bodyPr/>
        <a:lstStyle/>
        <a:p>
          <a:r>
            <a:rPr lang="en-US" baseline="0"/>
            <a:t>Payroll costs are considered incurred on the day that the employee's pay is earned</a:t>
          </a:r>
          <a:endParaRPr lang="en-US"/>
        </a:p>
      </dgm:t>
    </dgm:pt>
    <dgm:pt modelId="{915E54AF-2253-4143-AF24-7C63EB727AB2}" type="parTrans" cxnId="{289F8B82-B303-42DB-A140-96C6E4364062}">
      <dgm:prSet/>
      <dgm:spPr/>
      <dgm:t>
        <a:bodyPr/>
        <a:lstStyle/>
        <a:p>
          <a:endParaRPr lang="en-US"/>
        </a:p>
      </dgm:t>
    </dgm:pt>
    <dgm:pt modelId="{9B60D23F-05B6-4677-85EE-6E18C7AC7984}" type="sibTrans" cxnId="{289F8B82-B303-42DB-A140-96C6E4364062}">
      <dgm:prSet/>
      <dgm:spPr/>
      <dgm:t>
        <a:bodyPr/>
        <a:lstStyle/>
        <a:p>
          <a:endParaRPr lang="en-US"/>
        </a:p>
      </dgm:t>
    </dgm:pt>
    <dgm:pt modelId="{154C3CE4-E75F-4864-A554-1DD3E8971D09}">
      <dgm:prSet/>
      <dgm:spPr/>
      <dgm:t>
        <a:bodyPr/>
        <a:lstStyle/>
        <a:p>
          <a:r>
            <a:rPr lang="en-US" baseline="0"/>
            <a:t>Payroll costs incurred but not paid during the last pay period of the selected period are eligible for forgiveness if paid on or before the next regular payroll date. </a:t>
          </a:r>
          <a:endParaRPr lang="en-US"/>
        </a:p>
      </dgm:t>
    </dgm:pt>
    <dgm:pt modelId="{B5D755FB-9D8C-4EBE-995E-AAC857C38FFE}" type="parTrans" cxnId="{FE98EFF9-01BC-45E2-B284-F94B70E3AD49}">
      <dgm:prSet/>
      <dgm:spPr/>
      <dgm:t>
        <a:bodyPr/>
        <a:lstStyle/>
        <a:p>
          <a:endParaRPr lang="en-US"/>
        </a:p>
      </dgm:t>
    </dgm:pt>
    <dgm:pt modelId="{1CAA97E8-AB1C-4A81-A203-AFDD37CBF556}" type="sibTrans" cxnId="{FE98EFF9-01BC-45E2-B284-F94B70E3AD49}">
      <dgm:prSet/>
      <dgm:spPr/>
      <dgm:t>
        <a:bodyPr/>
        <a:lstStyle/>
        <a:p>
          <a:endParaRPr lang="en-US"/>
        </a:p>
      </dgm:t>
    </dgm:pt>
    <dgm:pt modelId="{DE29459E-53AF-47A8-ACBC-9FBEA53F73FB}" type="pres">
      <dgm:prSet presAssocID="{4788EC7A-032B-4D5E-A1CE-68A5918924D4}" presName="root" presStyleCnt="0">
        <dgm:presLayoutVars>
          <dgm:dir/>
          <dgm:resizeHandles val="exact"/>
        </dgm:presLayoutVars>
      </dgm:prSet>
      <dgm:spPr/>
    </dgm:pt>
    <dgm:pt modelId="{F661E2A0-15F2-45CD-B36D-8E95529BC740}" type="pres">
      <dgm:prSet presAssocID="{FA7EF88A-8DFB-4034-834C-18D9440545F0}" presName="compNode" presStyleCnt="0"/>
      <dgm:spPr/>
    </dgm:pt>
    <dgm:pt modelId="{88FD155C-96B2-4F31-AC8D-40555B10AFB2}" type="pres">
      <dgm:prSet presAssocID="{FA7EF88A-8DFB-4034-834C-18D9440545F0}" presName="bgRect" presStyleLbl="bgShp" presStyleIdx="0" presStyleCnt="3"/>
      <dgm:spPr/>
    </dgm:pt>
    <dgm:pt modelId="{02191A9D-1FB1-4F82-8DE1-44BB47FB1A55}" type="pres">
      <dgm:prSet presAssocID="{FA7EF88A-8DFB-4034-834C-18D9440545F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CA93B453-DCED-457F-B106-6091333C6855}" type="pres">
      <dgm:prSet presAssocID="{FA7EF88A-8DFB-4034-834C-18D9440545F0}" presName="spaceRect" presStyleCnt="0"/>
      <dgm:spPr/>
    </dgm:pt>
    <dgm:pt modelId="{0997B291-9C1D-49CC-89CC-7F43D522FC62}" type="pres">
      <dgm:prSet presAssocID="{FA7EF88A-8DFB-4034-834C-18D9440545F0}" presName="parTx" presStyleLbl="revTx" presStyleIdx="0" presStyleCnt="3">
        <dgm:presLayoutVars>
          <dgm:chMax val="0"/>
          <dgm:chPref val="0"/>
        </dgm:presLayoutVars>
      </dgm:prSet>
      <dgm:spPr/>
    </dgm:pt>
    <dgm:pt modelId="{67A09273-E733-49F5-9272-FA9AF9A9EA54}" type="pres">
      <dgm:prSet presAssocID="{2B3A7699-E0C9-4A23-8031-1595C5D9F087}" presName="sibTrans" presStyleCnt="0"/>
      <dgm:spPr/>
    </dgm:pt>
    <dgm:pt modelId="{5144E3CC-C9AC-4C24-AAA4-A56EB18454BC}" type="pres">
      <dgm:prSet presAssocID="{7EF885B8-111C-4602-9016-D46C502BFB8C}" presName="compNode" presStyleCnt="0"/>
      <dgm:spPr/>
    </dgm:pt>
    <dgm:pt modelId="{2A84BFFB-6B82-49F3-A1A0-0A73F2D1BB28}" type="pres">
      <dgm:prSet presAssocID="{7EF885B8-111C-4602-9016-D46C502BFB8C}" presName="bgRect" presStyleLbl="bgShp" presStyleIdx="1" presStyleCnt="3"/>
      <dgm:spPr/>
    </dgm:pt>
    <dgm:pt modelId="{F4621D13-8EF9-416E-87ED-74E03DF87548}" type="pres">
      <dgm:prSet presAssocID="{7EF885B8-111C-4602-9016-D46C502BFB8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3A567A41-2399-4843-84CD-91F278398600}" type="pres">
      <dgm:prSet presAssocID="{7EF885B8-111C-4602-9016-D46C502BFB8C}" presName="spaceRect" presStyleCnt="0"/>
      <dgm:spPr/>
    </dgm:pt>
    <dgm:pt modelId="{74B1ED48-C522-4255-BDF4-931CD84B1370}" type="pres">
      <dgm:prSet presAssocID="{7EF885B8-111C-4602-9016-D46C502BFB8C}" presName="parTx" presStyleLbl="revTx" presStyleIdx="1" presStyleCnt="3">
        <dgm:presLayoutVars>
          <dgm:chMax val="0"/>
          <dgm:chPref val="0"/>
        </dgm:presLayoutVars>
      </dgm:prSet>
      <dgm:spPr/>
    </dgm:pt>
    <dgm:pt modelId="{10D1324B-0D8A-4DAB-9180-35072CF0F408}" type="pres">
      <dgm:prSet presAssocID="{9B60D23F-05B6-4677-85EE-6E18C7AC7984}" presName="sibTrans" presStyleCnt="0"/>
      <dgm:spPr/>
    </dgm:pt>
    <dgm:pt modelId="{967A42F6-7FCF-4FA9-A609-DFBD5EBE9F4F}" type="pres">
      <dgm:prSet presAssocID="{154C3CE4-E75F-4864-A554-1DD3E8971D09}" presName="compNode" presStyleCnt="0"/>
      <dgm:spPr/>
    </dgm:pt>
    <dgm:pt modelId="{E67BAA01-DFB2-4D8C-A266-25293A611852}" type="pres">
      <dgm:prSet presAssocID="{154C3CE4-E75F-4864-A554-1DD3E8971D09}" presName="bgRect" presStyleLbl="bgShp" presStyleIdx="2" presStyleCnt="3"/>
      <dgm:spPr/>
    </dgm:pt>
    <dgm:pt modelId="{18C51EA0-24CB-4019-B36B-630CE1B63A64}" type="pres">
      <dgm:prSet presAssocID="{154C3CE4-E75F-4864-A554-1DD3E8971D0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0591F771-61A5-42FF-AA35-E2E451CE5F87}" type="pres">
      <dgm:prSet presAssocID="{154C3CE4-E75F-4864-A554-1DD3E8971D09}" presName="spaceRect" presStyleCnt="0"/>
      <dgm:spPr/>
    </dgm:pt>
    <dgm:pt modelId="{68A37CE5-63BF-4A08-AC63-6B844B807C44}" type="pres">
      <dgm:prSet presAssocID="{154C3CE4-E75F-4864-A554-1DD3E8971D0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89F8B82-B303-42DB-A140-96C6E4364062}" srcId="{4788EC7A-032B-4D5E-A1CE-68A5918924D4}" destId="{7EF885B8-111C-4602-9016-D46C502BFB8C}" srcOrd="1" destOrd="0" parTransId="{915E54AF-2253-4143-AF24-7C63EB727AB2}" sibTransId="{9B60D23F-05B6-4677-85EE-6E18C7AC7984}"/>
    <dgm:cxn modelId="{518335CC-6436-4559-9CDC-24E9DF057B05}" type="presOf" srcId="{154C3CE4-E75F-4864-A554-1DD3E8971D09}" destId="{68A37CE5-63BF-4A08-AC63-6B844B807C44}" srcOrd="0" destOrd="0" presId="urn:microsoft.com/office/officeart/2018/2/layout/IconVerticalSolidList"/>
    <dgm:cxn modelId="{2EF8CADF-B90A-45A4-A727-67FB7BAD7484}" srcId="{4788EC7A-032B-4D5E-A1CE-68A5918924D4}" destId="{FA7EF88A-8DFB-4034-834C-18D9440545F0}" srcOrd="0" destOrd="0" parTransId="{41A5B834-D8DD-4567-AABD-F9493FFA9858}" sibTransId="{2B3A7699-E0C9-4A23-8031-1595C5D9F087}"/>
    <dgm:cxn modelId="{187E06F2-CB72-4C72-BBDE-5930C0C69303}" type="presOf" srcId="{7EF885B8-111C-4602-9016-D46C502BFB8C}" destId="{74B1ED48-C522-4255-BDF4-931CD84B1370}" srcOrd="0" destOrd="0" presId="urn:microsoft.com/office/officeart/2018/2/layout/IconVerticalSolidList"/>
    <dgm:cxn modelId="{74F5D7F2-788A-4947-89A4-891E52E79EBF}" type="presOf" srcId="{FA7EF88A-8DFB-4034-834C-18D9440545F0}" destId="{0997B291-9C1D-49CC-89CC-7F43D522FC62}" srcOrd="0" destOrd="0" presId="urn:microsoft.com/office/officeart/2018/2/layout/IconVerticalSolidList"/>
    <dgm:cxn modelId="{66119EF7-A758-44C7-9F9D-A207CE0EE3BB}" type="presOf" srcId="{4788EC7A-032B-4D5E-A1CE-68A5918924D4}" destId="{DE29459E-53AF-47A8-ACBC-9FBEA53F73FB}" srcOrd="0" destOrd="0" presId="urn:microsoft.com/office/officeart/2018/2/layout/IconVerticalSolidList"/>
    <dgm:cxn modelId="{FE98EFF9-01BC-45E2-B284-F94B70E3AD49}" srcId="{4788EC7A-032B-4D5E-A1CE-68A5918924D4}" destId="{154C3CE4-E75F-4864-A554-1DD3E8971D09}" srcOrd="2" destOrd="0" parTransId="{B5D755FB-9D8C-4EBE-995E-AAC857C38FFE}" sibTransId="{1CAA97E8-AB1C-4A81-A203-AFDD37CBF556}"/>
    <dgm:cxn modelId="{BED9EC59-D716-4C52-BD75-9CAC6E5D088E}" type="presParOf" srcId="{DE29459E-53AF-47A8-ACBC-9FBEA53F73FB}" destId="{F661E2A0-15F2-45CD-B36D-8E95529BC740}" srcOrd="0" destOrd="0" presId="urn:microsoft.com/office/officeart/2018/2/layout/IconVerticalSolidList"/>
    <dgm:cxn modelId="{A0CE5852-7E54-458D-87D9-748E0DFA9BDE}" type="presParOf" srcId="{F661E2A0-15F2-45CD-B36D-8E95529BC740}" destId="{88FD155C-96B2-4F31-AC8D-40555B10AFB2}" srcOrd="0" destOrd="0" presId="urn:microsoft.com/office/officeart/2018/2/layout/IconVerticalSolidList"/>
    <dgm:cxn modelId="{38918C73-C823-496E-8284-27038E600848}" type="presParOf" srcId="{F661E2A0-15F2-45CD-B36D-8E95529BC740}" destId="{02191A9D-1FB1-4F82-8DE1-44BB47FB1A55}" srcOrd="1" destOrd="0" presId="urn:microsoft.com/office/officeart/2018/2/layout/IconVerticalSolidList"/>
    <dgm:cxn modelId="{DFF1EDEE-F5EB-4392-A509-6B6E71D4B2C0}" type="presParOf" srcId="{F661E2A0-15F2-45CD-B36D-8E95529BC740}" destId="{CA93B453-DCED-457F-B106-6091333C6855}" srcOrd="2" destOrd="0" presId="urn:microsoft.com/office/officeart/2018/2/layout/IconVerticalSolidList"/>
    <dgm:cxn modelId="{EA93425C-0F2E-4C23-82E5-B15C6B8DB44A}" type="presParOf" srcId="{F661E2A0-15F2-45CD-B36D-8E95529BC740}" destId="{0997B291-9C1D-49CC-89CC-7F43D522FC62}" srcOrd="3" destOrd="0" presId="urn:microsoft.com/office/officeart/2018/2/layout/IconVerticalSolidList"/>
    <dgm:cxn modelId="{4BE57FDF-8EC5-4999-A395-EE1C5AD79130}" type="presParOf" srcId="{DE29459E-53AF-47A8-ACBC-9FBEA53F73FB}" destId="{67A09273-E733-49F5-9272-FA9AF9A9EA54}" srcOrd="1" destOrd="0" presId="urn:microsoft.com/office/officeart/2018/2/layout/IconVerticalSolidList"/>
    <dgm:cxn modelId="{80978DD9-D6F5-4748-9C67-07B86CE3C036}" type="presParOf" srcId="{DE29459E-53AF-47A8-ACBC-9FBEA53F73FB}" destId="{5144E3CC-C9AC-4C24-AAA4-A56EB18454BC}" srcOrd="2" destOrd="0" presId="urn:microsoft.com/office/officeart/2018/2/layout/IconVerticalSolidList"/>
    <dgm:cxn modelId="{8A792C27-FC40-4254-9D3F-2A425D4566C4}" type="presParOf" srcId="{5144E3CC-C9AC-4C24-AAA4-A56EB18454BC}" destId="{2A84BFFB-6B82-49F3-A1A0-0A73F2D1BB28}" srcOrd="0" destOrd="0" presId="urn:microsoft.com/office/officeart/2018/2/layout/IconVerticalSolidList"/>
    <dgm:cxn modelId="{AF5196E3-7A7B-45D8-853C-956BE088BDDD}" type="presParOf" srcId="{5144E3CC-C9AC-4C24-AAA4-A56EB18454BC}" destId="{F4621D13-8EF9-416E-87ED-74E03DF87548}" srcOrd="1" destOrd="0" presId="urn:microsoft.com/office/officeart/2018/2/layout/IconVerticalSolidList"/>
    <dgm:cxn modelId="{4C1E116A-13C9-4C07-B2B4-8C7FF8457BEA}" type="presParOf" srcId="{5144E3CC-C9AC-4C24-AAA4-A56EB18454BC}" destId="{3A567A41-2399-4843-84CD-91F278398600}" srcOrd="2" destOrd="0" presId="urn:microsoft.com/office/officeart/2018/2/layout/IconVerticalSolidList"/>
    <dgm:cxn modelId="{73C5FD36-FEF0-4617-9EC4-616183B41D7A}" type="presParOf" srcId="{5144E3CC-C9AC-4C24-AAA4-A56EB18454BC}" destId="{74B1ED48-C522-4255-BDF4-931CD84B1370}" srcOrd="3" destOrd="0" presId="urn:microsoft.com/office/officeart/2018/2/layout/IconVerticalSolidList"/>
    <dgm:cxn modelId="{6FF9507A-4EEE-401C-8895-EE5C4815EE63}" type="presParOf" srcId="{DE29459E-53AF-47A8-ACBC-9FBEA53F73FB}" destId="{10D1324B-0D8A-4DAB-9180-35072CF0F408}" srcOrd="3" destOrd="0" presId="urn:microsoft.com/office/officeart/2018/2/layout/IconVerticalSolidList"/>
    <dgm:cxn modelId="{63377DA3-6478-4715-94FD-3719710ABDC7}" type="presParOf" srcId="{DE29459E-53AF-47A8-ACBC-9FBEA53F73FB}" destId="{967A42F6-7FCF-4FA9-A609-DFBD5EBE9F4F}" srcOrd="4" destOrd="0" presId="urn:microsoft.com/office/officeart/2018/2/layout/IconVerticalSolidList"/>
    <dgm:cxn modelId="{2394B94C-DE91-45B3-9EF6-CACBBF665303}" type="presParOf" srcId="{967A42F6-7FCF-4FA9-A609-DFBD5EBE9F4F}" destId="{E67BAA01-DFB2-4D8C-A266-25293A611852}" srcOrd="0" destOrd="0" presId="urn:microsoft.com/office/officeart/2018/2/layout/IconVerticalSolidList"/>
    <dgm:cxn modelId="{4776793B-A07C-420D-996D-B527366DFFA9}" type="presParOf" srcId="{967A42F6-7FCF-4FA9-A609-DFBD5EBE9F4F}" destId="{18C51EA0-24CB-4019-B36B-630CE1B63A64}" srcOrd="1" destOrd="0" presId="urn:microsoft.com/office/officeart/2018/2/layout/IconVerticalSolidList"/>
    <dgm:cxn modelId="{80D7514B-95B7-40E2-BA63-8DAED3012C9E}" type="presParOf" srcId="{967A42F6-7FCF-4FA9-A609-DFBD5EBE9F4F}" destId="{0591F771-61A5-42FF-AA35-E2E451CE5F87}" srcOrd="2" destOrd="0" presId="urn:microsoft.com/office/officeart/2018/2/layout/IconVerticalSolidList"/>
    <dgm:cxn modelId="{A632BBAA-ED49-4E38-B380-469A56996013}" type="presParOf" srcId="{967A42F6-7FCF-4FA9-A609-DFBD5EBE9F4F}" destId="{68A37CE5-63BF-4A08-AC63-6B844B807C4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BDAF09-7038-46F6-A8C7-C7C6BB60635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12B439F-25E5-40D2-A9C8-FCCC419FFAF1}">
      <dgm:prSet/>
      <dgm:spPr/>
      <dgm:t>
        <a:bodyPr/>
        <a:lstStyle/>
        <a:p>
          <a:r>
            <a:rPr lang="en-US" baseline="0"/>
            <a:t>Lender Requirements</a:t>
          </a:r>
          <a:endParaRPr lang="en-US"/>
        </a:p>
      </dgm:t>
    </dgm:pt>
    <dgm:pt modelId="{C53E1C54-8D90-4831-8BB0-3083A8DEFC75}" type="parTrans" cxnId="{C9FC4CE4-DA16-4B7B-9416-5831496F6201}">
      <dgm:prSet/>
      <dgm:spPr/>
      <dgm:t>
        <a:bodyPr/>
        <a:lstStyle/>
        <a:p>
          <a:endParaRPr lang="en-US"/>
        </a:p>
      </dgm:t>
    </dgm:pt>
    <dgm:pt modelId="{530862D4-AB0B-474E-94ED-06602B2ACF4D}" type="sibTrans" cxnId="{C9FC4CE4-DA16-4B7B-9416-5831496F6201}">
      <dgm:prSet/>
      <dgm:spPr/>
      <dgm:t>
        <a:bodyPr/>
        <a:lstStyle/>
        <a:p>
          <a:endParaRPr lang="en-US"/>
        </a:p>
      </dgm:t>
    </dgm:pt>
    <dgm:pt modelId="{DB703E88-F81A-4902-872A-BE5F44BA6440}">
      <dgm:prSet/>
      <dgm:spPr/>
      <dgm:t>
        <a:bodyPr/>
        <a:lstStyle/>
        <a:p>
          <a:r>
            <a:rPr lang="en-US" baseline="0"/>
            <a:t>SBA Audit Requirements</a:t>
          </a:r>
          <a:endParaRPr lang="en-US"/>
        </a:p>
      </dgm:t>
    </dgm:pt>
    <dgm:pt modelId="{43852709-7BD8-417A-BDD1-996B2A5C9EC1}" type="parTrans" cxnId="{AAD36CD4-2938-4516-92CA-C1EDB525B466}">
      <dgm:prSet/>
      <dgm:spPr/>
      <dgm:t>
        <a:bodyPr/>
        <a:lstStyle/>
        <a:p>
          <a:endParaRPr lang="en-US"/>
        </a:p>
      </dgm:t>
    </dgm:pt>
    <dgm:pt modelId="{1FCB2A09-7BA5-4DD7-8AA9-1FB09C7A6EAA}" type="sibTrans" cxnId="{AAD36CD4-2938-4516-92CA-C1EDB525B466}">
      <dgm:prSet/>
      <dgm:spPr/>
      <dgm:t>
        <a:bodyPr/>
        <a:lstStyle/>
        <a:p>
          <a:endParaRPr lang="en-US"/>
        </a:p>
      </dgm:t>
    </dgm:pt>
    <dgm:pt modelId="{76B5FB93-A742-4DC4-BA3A-E5F00278D475}">
      <dgm:prSet/>
      <dgm:spPr/>
      <dgm:t>
        <a:bodyPr/>
        <a:lstStyle/>
        <a:p>
          <a:r>
            <a:rPr lang="en-US" baseline="0"/>
            <a:t>SBA Appeal Requirements</a:t>
          </a:r>
          <a:endParaRPr lang="en-US"/>
        </a:p>
      </dgm:t>
    </dgm:pt>
    <dgm:pt modelId="{C2D6EEFC-FDC5-4FB7-A818-E9DF9A466FE6}" type="parTrans" cxnId="{9377BE61-A92D-48BC-A109-B7FB9F7F757A}">
      <dgm:prSet/>
      <dgm:spPr/>
      <dgm:t>
        <a:bodyPr/>
        <a:lstStyle/>
        <a:p>
          <a:endParaRPr lang="en-US"/>
        </a:p>
      </dgm:t>
    </dgm:pt>
    <dgm:pt modelId="{1A22284D-731D-4703-8D5F-2DCB714CE774}" type="sibTrans" cxnId="{9377BE61-A92D-48BC-A109-B7FB9F7F757A}">
      <dgm:prSet/>
      <dgm:spPr/>
      <dgm:t>
        <a:bodyPr/>
        <a:lstStyle/>
        <a:p>
          <a:endParaRPr lang="en-US"/>
        </a:p>
      </dgm:t>
    </dgm:pt>
    <dgm:pt modelId="{B12039E1-2360-4F23-93C0-BFEBD4A07D26}">
      <dgm:prSet/>
      <dgm:spPr/>
      <dgm:t>
        <a:bodyPr/>
        <a:lstStyle/>
        <a:p>
          <a:r>
            <a:rPr lang="en-US" baseline="0"/>
            <a:t>Statute of Limitation</a:t>
          </a:r>
          <a:endParaRPr lang="en-US"/>
        </a:p>
      </dgm:t>
    </dgm:pt>
    <dgm:pt modelId="{E6FC282A-7B0B-46D4-AACE-ADD17ECC5B47}" type="parTrans" cxnId="{0FA9F344-B71E-43F2-BFEE-7CBA599489E9}">
      <dgm:prSet/>
      <dgm:spPr/>
      <dgm:t>
        <a:bodyPr/>
        <a:lstStyle/>
        <a:p>
          <a:endParaRPr lang="en-US"/>
        </a:p>
      </dgm:t>
    </dgm:pt>
    <dgm:pt modelId="{97EB7C6E-188C-4BF3-B64B-BC9EB133C563}" type="sibTrans" cxnId="{0FA9F344-B71E-43F2-BFEE-7CBA599489E9}">
      <dgm:prSet/>
      <dgm:spPr/>
      <dgm:t>
        <a:bodyPr/>
        <a:lstStyle/>
        <a:p>
          <a:endParaRPr lang="en-US"/>
        </a:p>
      </dgm:t>
    </dgm:pt>
    <dgm:pt modelId="{0B092A8B-864F-4B0D-9ACF-6AD97096D978}" type="pres">
      <dgm:prSet presAssocID="{EEBDAF09-7038-46F6-A8C7-C7C6BB60635B}" presName="linear" presStyleCnt="0">
        <dgm:presLayoutVars>
          <dgm:animLvl val="lvl"/>
          <dgm:resizeHandles val="exact"/>
        </dgm:presLayoutVars>
      </dgm:prSet>
      <dgm:spPr/>
    </dgm:pt>
    <dgm:pt modelId="{ED9847DA-085C-49E4-B0E6-880F8A0D1522}" type="pres">
      <dgm:prSet presAssocID="{412B439F-25E5-40D2-A9C8-FCCC419FFAF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97592C3-E6CD-4461-B6C1-2E5F0055DA03}" type="pres">
      <dgm:prSet presAssocID="{530862D4-AB0B-474E-94ED-06602B2ACF4D}" presName="spacer" presStyleCnt="0"/>
      <dgm:spPr/>
    </dgm:pt>
    <dgm:pt modelId="{A0A924D5-F563-4F20-8906-D2A8920D713E}" type="pres">
      <dgm:prSet presAssocID="{DB703E88-F81A-4902-872A-BE5F44BA644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F6E1DE8-B896-42BF-ADF3-3C5D30C703E4}" type="pres">
      <dgm:prSet presAssocID="{1FCB2A09-7BA5-4DD7-8AA9-1FB09C7A6EAA}" presName="spacer" presStyleCnt="0"/>
      <dgm:spPr/>
    </dgm:pt>
    <dgm:pt modelId="{0AB7C859-0D5F-40DC-B034-D93E3EBC19CA}" type="pres">
      <dgm:prSet presAssocID="{76B5FB93-A742-4DC4-BA3A-E5F00278D47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8C2400A-C32E-4253-9C29-D487327B2B4F}" type="pres">
      <dgm:prSet presAssocID="{1A22284D-731D-4703-8D5F-2DCB714CE774}" presName="spacer" presStyleCnt="0"/>
      <dgm:spPr/>
    </dgm:pt>
    <dgm:pt modelId="{86CE22E2-2DCD-478F-8F36-DC8DDD08449B}" type="pres">
      <dgm:prSet presAssocID="{B12039E1-2360-4F23-93C0-BFEBD4A07D2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ABCDB11-0666-4FA8-8EA4-6198784A69DC}" type="presOf" srcId="{DB703E88-F81A-4902-872A-BE5F44BA6440}" destId="{A0A924D5-F563-4F20-8906-D2A8920D713E}" srcOrd="0" destOrd="0" presId="urn:microsoft.com/office/officeart/2005/8/layout/vList2"/>
    <dgm:cxn modelId="{583FB425-5E37-4D44-A6D3-1993A4B914CD}" type="presOf" srcId="{B12039E1-2360-4F23-93C0-BFEBD4A07D26}" destId="{86CE22E2-2DCD-478F-8F36-DC8DDD08449B}" srcOrd="0" destOrd="0" presId="urn:microsoft.com/office/officeart/2005/8/layout/vList2"/>
    <dgm:cxn modelId="{03E61234-FB98-405D-91BA-AB5ED6D119F1}" type="presOf" srcId="{412B439F-25E5-40D2-A9C8-FCCC419FFAF1}" destId="{ED9847DA-085C-49E4-B0E6-880F8A0D1522}" srcOrd="0" destOrd="0" presId="urn:microsoft.com/office/officeart/2005/8/layout/vList2"/>
    <dgm:cxn modelId="{9377BE61-A92D-48BC-A109-B7FB9F7F757A}" srcId="{EEBDAF09-7038-46F6-A8C7-C7C6BB60635B}" destId="{76B5FB93-A742-4DC4-BA3A-E5F00278D475}" srcOrd="2" destOrd="0" parTransId="{C2D6EEFC-FDC5-4FB7-A818-E9DF9A466FE6}" sibTransId="{1A22284D-731D-4703-8D5F-2DCB714CE774}"/>
    <dgm:cxn modelId="{0FA9F344-B71E-43F2-BFEE-7CBA599489E9}" srcId="{EEBDAF09-7038-46F6-A8C7-C7C6BB60635B}" destId="{B12039E1-2360-4F23-93C0-BFEBD4A07D26}" srcOrd="3" destOrd="0" parTransId="{E6FC282A-7B0B-46D4-AACE-ADD17ECC5B47}" sibTransId="{97EB7C6E-188C-4BF3-B64B-BC9EB133C563}"/>
    <dgm:cxn modelId="{AECD9994-DAA9-4B6B-AB55-8C1F569BC5FD}" type="presOf" srcId="{EEBDAF09-7038-46F6-A8C7-C7C6BB60635B}" destId="{0B092A8B-864F-4B0D-9ACF-6AD97096D978}" srcOrd="0" destOrd="0" presId="urn:microsoft.com/office/officeart/2005/8/layout/vList2"/>
    <dgm:cxn modelId="{988662AC-8E0B-40DB-9E18-8F16DADE7FFF}" type="presOf" srcId="{76B5FB93-A742-4DC4-BA3A-E5F00278D475}" destId="{0AB7C859-0D5F-40DC-B034-D93E3EBC19CA}" srcOrd="0" destOrd="0" presId="urn:microsoft.com/office/officeart/2005/8/layout/vList2"/>
    <dgm:cxn modelId="{AAD36CD4-2938-4516-92CA-C1EDB525B466}" srcId="{EEBDAF09-7038-46F6-A8C7-C7C6BB60635B}" destId="{DB703E88-F81A-4902-872A-BE5F44BA6440}" srcOrd="1" destOrd="0" parTransId="{43852709-7BD8-417A-BDD1-996B2A5C9EC1}" sibTransId="{1FCB2A09-7BA5-4DD7-8AA9-1FB09C7A6EAA}"/>
    <dgm:cxn modelId="{C9FC4CE4-DA16-4B7B-9416-5831496F6201}" srcId="{EEBDAF09-7038-46F6-A8C7-C7C6BB60635B}" destId="{412B439F-25E5-40D2-A9C8-FCCC419FFAF1}" srcOrd="0" destOrd="0" parTransId="{C53E1C54-8D90-4831-8BB0-3083A8DEFC75}" sibTransId="{530862D4-AB0B-474E-94ED-06602B2ACF4D}"/>
    <dgm:cxn modelId="{992F77D8-DCD6-495D-96A5-40FC377BC55F}" type="presParOf" srcId="{0B092A8B-864F-4B0D-9ACF-6AD97096D978}" destId="{ED9847DA-085C-49E4-B0E6-880F8A0D1522}" srcOrd="0" destOrd="0" presId="urn:microsoft.com/office/officeart/2005/8/layout/vList2"/>
    <dgm:cxn modelId="{E9536445-224B-4D63-B90B-A8C6AC2F1F27}" type="presParOf" srcId="{0B092A8B-864F-4B0D-9ACF-6AD97096D978}" destId="{397592C3-E6CD-4461-B6C1-2E5F0055DA03}" srcOrd="1" destOrd="0" presId="urn:microsoft.com/office/officeart/2005/8/layout/vList2"/>
    <dgm:cxn modelId="{C801B9C7-D71A-49CD-A4BF-9DEBBEE26435}" type="presParOf" srcId="{0B092A8B-864F-4B0D-9ACF-6AD97096D978}" destId="{A0A924D5-F563-4F20-8906-D2A8920D713E}" srcOrd="2" destOrd="0" presId="urn:microsoft.com/office/officeart/2005/8/layout/vList2"/>
    <dgm:cxn modelId="{3EE03420-CB4A-41E2-890F-41C40FC28F60}" type="presParOf" srcId="{0B092A8B-864F-4B0D-9ACF-6AD97096D978}" destId="{EF6E1DE8-B896-42BF-ADF3-3C5D30C703E4}" srcOrd="3" destOrd="0" presId="urn:microsoft.com/office/officeart/2005/8/layout/vList2"/>
    <dgm:cxn modelId="{26B623B6-D34E-4FD4-93C2-AD39EAC54905}" type="presParOf" srcId="{0B092A8B-864F-4B0D-9ACF-6AD97096D978}" destId="{0AB7C859-0D5F-40DC-B034-D93E3EBC19CA}" srcOrd="4" destOrd="0" presId="urn:microsoft.com/office/officeart/2005/8/layout/vList2"/>
    <dgm:cxn modelId="{C4432F05-761D-4F82-BC7E-BB09C5CC8EF8}" type="presParOf" srcId="{0B092A8B-864F-4B0D-9ACF-6AD97096D978}" destId="{38C2400A-C32E-4253-9C29-D487327B2B4F}" srcOrd="5" destOrd="0" presId="urn:microsoft.com/office/officeart/2005/8/layout/vList2"/>
    <dgm:cxn modelId="{668A8440-BDB8-4279-AC01-696FBDF32A6E}" type="presParOf" srcId="{0B092A8B-864F-4B0D-9ACF-6AD97096D978}" destId="{86CE22E2-2DCD-478F-8F36-DC8DDD08449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19142D3-744D-4A25-AE8C-71CDAC50F28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05C7F2B-7FA6-4ECC-AC16-942D9C7D1836}">
      <dgm:prSet/>
      <dgm:spPr/>
      <dgm:t>
        <a:bodyPr/>
        <a:lstStyle/>
        <a:p>
          <a:r>
            <a:rPr lang="en-US"/>
            <a:t>IRS Notice 2020-32 was issued on April 30, 2020 to state that no deduction is allowed for an expense that is otherwise deductible if the payment of the expense results in forgiveness of a PPP loan. </a:t>
          </a:r>
        </a:p>
      </dgm:t>
    </dgm:pt>
    <dgm:pt modelId="{DAEBE506-5DC9-4043-BE1E-F8715CB71109}" type="parTrans" cxnId="{31587205-5334-4535-A727-657A51B17D1C}">
      <dgm:prSet/>
      <dgm:spPr/>
      <dgm:t>
        <a:bodyPr/>
        <a:lstStyle/>
        <a:p>
          <a:endParaRPr lang="en-US"/>
        </a:p>
      </dgm:t>
    </dgm:pt>
    <dgm:pt modelId="{BD38BFF9-0933-4F09-836E-1A0E7267689B}" type="sibTrans" cxnId="{31587205-5334-4535-A727-657A51B17D1C}">
      <dgm:prSet/>
      <dgm:spPr/>
      <dgm:t>
        <a:bodyPr/>
        <a:lstStyle/>
        <a:p>
          <a:endParaRPr lang="en-US"/>
        </a:p>
      </dgm:t>
    </dgm:pt>
    <dgm:pt modelId="{624F47FD-9216-4C6E-A8DE-A21E738628AA}">
      <dgm:prSet/>
      <dgm:spPr/>
      <dgm:t>
        <a:bodyPr/>
        <a:lstStyle/>
        <a:p>
          <a:r>
            <a:rPr lang="en-US"/>
            <a:t>Note, the HEROs Act proposes to restore the ability of borrowers to deduct expenses and not recognize income. </a:t>
          </a:r>
        </a:p>
      </dgm:t>
    </dgm:pt>
    <dgm:pt modelId="{F5341BB8-8298-4752-AA17-4A0D1B4698BB}" type="parTrans" cxnId="{B6DA1C9B-DD8F-4D3D-B1C9-48A458027A5E}">
      <dgm:prSet/>
      <dgm:spPr/>
      <dgm:t>
        <a:bodyPr/>
        <a:lstStyle/>
        <a:p>
          <a:endParaRPr lang="en-US"/>
        </a:p>
      </dgm:t>
    </dgm:pt>
    <dgm:pt modelId="{BD1DD93A-4592-470A-AC8F-234B55AD994B}" type="sibTrans" cxnId="{B6DA1C9B-DD8F-4D3D-B1C9-48A458027A5E}">
      <dgm:prSet/>
      <dgm:spPr/>
      <dgm:t>
        <a:bodyPr/>
        <a:lstStyle/>
        <a:p>
          <a:endParaRPr lang="en-US"/>
        </a:p>
      </dgm:t>
    </dgm:pt>
    <dgm:pt modelId="{678BEFEA-A8FF-4C3B-82AB-64338B23FAE8}" type="pres">
      <dgm:prSet presAssocID="{119142D3-744D-4A25-AE8C-71CDAC50F280}" presName="linear" presStyleCnt="0">
        <dgm:presLayoutVars>
          <dgm:animLvl val="lvl"/>
          <dgm:resizeHandles val="exact"/>
        </dgm:presLayoutVars>
      </dgm:prSet>
      <dgm:spPr/>
    </dgm:pt>
    <dgm:pt modelId="{10B23667-8D35-491E-ACB9-0A03F7F5F303}" type="pres">
      <dgm:prSet presAssocID="{C05C7F2B-7FA6-4ECC-AC16-942D9C7D183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B68632A-9E57-46A5-8994-AC51379F5921}" type="pres">
      <dgm:prSet presAssocID="{BD38BFF9-0933-4F09-836E-1A0E7267689B}" presName="spacer" presStyleCnt="0"/>
      <dgm:spPr/>
    </dgm:pt>
    <dgm:pt modelId="{6D413416-E6C5-42F1-871F-9D8D855CD2F4}" type="pres">
      <dgm:prSet presAssocID="{624F47FD-9216-4C6E-A8DE-A21E738628A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2F6E601-FD46-4E4A-9B6C-B63A8467E509}" type="presOf" srcId="{624F47FD-9216-4C6E-A8DE-A21E738628AA}" destId="{6D413416-E6C5-42F1-871F-9D8D855CD2F4}" srcOrd="0" destOrd="0" presId="urn:microsoft.com/office/officeart/2005/8/layout/vList2"/>
    <dgm:cxn modelId="{31587205-5334-4535-A727-657A51B17D1C}" srcId="{119142D3-744D-4A25-AE8C-71CDAC50F280}" destId="{C05C7F2B-7FA6-4ECC-AC16-942D9C7D1836}" srcOrd="0" destOrd="0" parTransId="{DAEBE506-5DC9-4043-BE1E-F8715CB71109}" sibTransId="{BD38BFF9-0933-4F09-836E-1A0E7267689B}"/>
    <dgm:cxn modelId="{DDFDA125-1862-46EA-9904-A1736DD5706B}" type="presOf" srcId="{119142D3-744D-4A25-AE8C-71CDAC50F280}" destId="{678BEFEA-A8FF-4C3B-82AB-64338B23FAE8}" srcOrd="0" destOrd="0" presId="urn:microsoft.com/office/officeart/2005/8/layout/vList2"/>
    <dgm:cxn modelId="{E9955629-E8CA-4FD4-9FBF-BDC076C5C1BB}" type="presOf" srcId="{C05C7F2B-7FA6-4ECC-AC16-942D9C7D1836}" destId="{10B23667-8D35-491E-ACB9-0A03F7F5F303}" srcOrd="0" destOrd="0" presId="urn:microsoft.com/office/officeart/2005/8/layout/vList2"/>
    <dgm:cxn modelId="{B6DA1C9B-DD8F-4D3D-B1C9-48A458027A5E}" srcId="{119142D3-744D-4A25-AE8C-71CDAC50F280}" destId="{624F47FD-9216-4C6E-A8DE-A21E738628AA}" srcOrd="1" destOrd="0" parTransId="{F5341BB8-8298-4752-AA17-4A0D1B4698BB}" sibTransId="{BD1DD93A-4592-470A-AC8F-234B55AD994B}"/>
    <dgm:cxn modelId="{3ABD8151-7158-402E-AC2B-B9BFC8D17336}" type="presParOf" srcId="{678BEFEA-A8FF-4C3B-82AB-64338B23FAE8}" destId="{10B23667-8D35-491E-ACB9-0A03F7F5F303}" srcOrd="0" destOrd="0" presId="urn:microsoft.com/office/officeart/2005/8/layout/vList2"/>
    <dgm:cxn modelId="{B3E8AC02-7802-49DA-8FC7-86B683C3C578}" type="presParOf" srcId="{678BEFEA-A8FF-4C3B-82AB-64338B23FAE8}" destId="{5B68632A-9E57-46A5-8994-AC51379F5921}" srcOrd="1" destOrd="0" presId="urn:microsoft.com/office/officeart/2005/8/layout/vList2"/>
    <dgm:cxn modelId="{A5978D06-8DB8-41BC-BFD4-35FEA9FAD9B3}" type="presParOf" srcId="{678BEFEA-A8FF-4C3B-82AB-64338B23FAE8}" destId="{6D413416-E6C5-42F1-871F-9D8D855CD2F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BD8FC-CF85-42D1-889D-F4D69A774388}">
      <dsp:nvSpPr>
        <dsp:cNvPr id="0" name=""/>
        <dsp:cNvSpPr/>
      </dsp:nvSpPr>
      <dsp:spPr>
        <a:xfrm>
          <a:off x="0" y="1912"/>
          <a:ext cx="6683374" cy="9690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BE3B01-3C77-4D1F-B36E-F6D23013B644}">
      <dsp:nvSpPr>
        <dsp:cNvPr id="0" name=""/>
        <dsp:cNvSpPr/>
      </dsp:nvSpPr>
      <dsp:spPr>
        <a:xfrm>
          <a:off x="293144" y="219953"/>
          <a:ext cx="532990" cy="5329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67A69-7A9E-4D03-929B-2BE5418E7080}">
      <dsp:nvSpPr>
        <dsp:cNvPr id="0" name=""/>
        <dsp:cNvSpPr/>
      </dsp:nvSpPr>
      <dsp:spPr>
        <a:xfrm>
          <a:off x="1119280" y="1912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Borrowers can apply as early as, at the end of 8 weeks or 24 weeks following the date of disbursement.</a:t>
          </a:r>
          <a:endParaRPr lang="en-US" sz="2000" kern="1200"/>
        </a:p>
      </dsp:txBody>
      <dsp:txXfrm>
        <a:off x="1119280" y="1912"/>
        <a:ext cx="5564094" cy="969073"/>
      </dsp:txXfrm>
    </dsp:sp>
    <dsp:sp modelId="{4AF33F30-DAAE-4D78-80C0-4523E8C9E14C}">
      <dsp:nvSpPr>
        <dsp:cNvPr id="0" name=""/>
        <dsp:cNvSpPr/>
      </dsp:nvSpPr>
      <dsp:spPr>
        <a:xfrm>
          <a:off x="0" y="1213254"/>
          <a:ext cx="6683374" cy="9690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63617-E690-4D79-B4DA-A1A0884E6BD1}">
      <dsp:nvSpPr>
        <dsp:cNvPr id="0" name=""/>
        <dsp:cNvSpPr/>
      </dsp:nvSpPr>
      <dsp:spPr>
        <a:xfrm>
          <a:off x="293144" y="1431296"/>
          <a:ext cx="532990" cy="5329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6DAD5-46E6-4E8D-B9CA-CA0F406556CF}">
      <dsp:nvSpPr>
        <dsp:cNvPr id="0" name=""/>
        <dsp:cNvSpPr/>
      </dsp:nvSpPr>
      <dsp:spPr>
        <a:xfrm>
          <a:off x="1119280" y="1213254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Borrowers should determine, what covered period to use, 8-weeks or 24-weeks</a:t>
          </a:r>
          <a:endParaRPr lang="en-US" sz="2000" kern="1200"/>
        </a:p>
      </dsp:txBody>
      <dsp:txXfrm>
        <a:off x="1119280" y="1213254"/>
        <a:ext cx="5564094" cy="969073"/>
      </dsp:txXfrm>
    </dsp:sp>
    <dsp:sp modelId="{95C13F1A-AB1F-429E-9D71-B71BCE3F1A88}">
      <dsp:nvSpPr>
        <dsp:cNvPr id="0" name=""/>
        <dsp:cNvSpPr/>
      </dsp:nvSpPr>
      <dsp:spPr>
        <a:xfrm>
          <a:off x="0" y="2424596"/>
          <a:ext cx="6683374" cy="9690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50C37-565D-4785-B5A5-F36FB839D721}">
      <dsp:nvSpPr>
        <dsp:cNvPr id="0" name=""/>
        <dsp:cNvSpPr/>
      </dsp:nvSpPr>
      <dsp:spPr>
        <a:xfrm>
          <a:off x="293144" y="2642638"/>
          <a:ext cx="532990" cy="5329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B935B-005A-4779-9D39-2EBF2F73D03D}">
      <dsp:nvSpPr>
        <dsp:cNvPr id="0" name=""/>
        <dsp:cNvSpPr/>
      </dsp:nvSpPr>
      <dsp:spPr>
        <a:xfrm>
          <a:off x="1119280" y="2424596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Borrowers who received loans prior to June 5, have the option of an 8-week or 24-week covered period</a:t>
          </a:r>
          <a:endParaRPr lang="en-US" sz="2000" kern="1200"/>
        </a:p>
      </dsp:txBody>
      <dsp:txXfrm>
        <a:off x="1119280" y="2424596"/>
        <a:ext cx="5564094" cy="969073"/>
      </dsp:txXfrm>
    </dsp:sp>
    <dsp:sp modelId="{19CC7EBB-6DB4-450A-8411-0B55AA7470CE}">
      <dsp:nvSpPr>
        <dsp:cNvPr id="0" name=""/>
        <dsp:cNvSpPr/>
      </dsp:nvSpPr>
      <dsp:spPr>
        <a:xfrm>
          <a:off x="0" y="3635939"/>
          <a:ext cx="6683374" cy="9690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BB2C9A-FC79-4BDB-B353-513FF372281D}">
      <dsp:nvSpPr>
        <dsp:cNvPr id="0" name=""/>
        <dsp:cNvSpPr/>
      </dsp:nvSpPr>
      <dsp:spPr>
        <a:xfrm>
          <a:off x="293144" y="3853980"/>
          <a:ext cx="532990" cy="5329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6BE32-FE05-4D31-B4AA-91BFA38E31D2}">
      <dsp:nvSpPr>
        <dsp:cNvPr id="0" name=""/>
        <dsp:cNvSpPr/>
      </dsp:nvSpPr>
      <dsp:spPr>
        <a:xfrm>
          <a:off x="1119280" y="3635939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Not all businesses will benefit with extended period</a:t>
          </a:r>
          <a:endParaRPr lang="en-US" sz="2000" kern="1200"/>
        </a:p>
      </dsp:txBody>
      <dsp:txXfrm>
        <a:off x="1119280" y="3635939"/>
        <a:ext cx="5564094" cy="9690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B6D83-6AD7-4FE3-B87A-355982AED6C5}">
      <dsp:nvSpPr>
        <dsp:cNvPr id="0" name=""/>
        <dsp:cNvSpPr/>
      </dsp:nvSpPr>
      <dsp:spPr>
        <a:xfrm>
          <a:off x="0" y="0"/>
          <a:ext cx="5346700" cy="1013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/>
            <a:t>By now most of the borrowers who applied for the EIDL advance must have received their EIDL loan offer.</a:t>
          </a:r>
          <a:endParaRPr lang="en-US" sz="1800" kern="1200"/>
        </a:p>
      </dsp:txBody>
      <dsp:txXfrm>
        <a:off x="29685" y="29685"/>
        <a:ext cx="4167386" cy="954153"/>
      </dsp:txXfrm>
    </dsp:sp>
    <dsp:sp modelId="{06DB47FC-5B20-4ECF-8464-64A4A238250F}">
      <dsp:nvSpPr>
        <dsp:cNvPr id="0" name=""/>
        <dsp:cNvSpPr/>
      </dsp:nvSpPr>
      <dsp:spPr>
        <a:xfrm>
          <a:off x="447786" y="1197800"/>
          <a:ext cx="5346700" cy="1013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8064"/>
                <a:satOff val="-2807"/>
                <a:lumOff val="196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1458064"/>
                <a:satOff val="-2807"/>
                <a:lumOff val="196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1458064"/>
                <a:satOff val="-2807"/>
                <a:lumOff val="196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/>
            <a:t>This loan may be used to pay fixed debts, accounts payable and other bills that can't be paid because of the disaster's impact. </a:t>
          </a:r>
          <a:endParaRPr lang="en-US" sz="1800" kern="1200"/>
        </a:p>
      </dsp:txBody>
      <dsp:txXfrm>
        <a:off x="477471" y="1227485"/>
        <a:ext cx="4180753" cy="954153"/>
      </dsp:txXfrm>
    </dsp:sp>
    <dsp:sp modelId="{CDE35D91-8311-468E-8D3A-24B2AB761D88}">
      <dsp:nvSpPr>
        <dsp:cNvPr id="0" name=""/>
        <dsp:cNvSpPr/>
      </dsp:nvSpPr>
      <dsp:spPr>
        <a:xfrm>
          <a:off x="888888" y="2395601"/>
          <a:ext cx="5346700" cy="1013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916128"/>
                <a:satOff val="-5613"/>
                <a:lumOff val="39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2916128"/>
                <a:satOff val="-5613"/>
                <a:lumOff val="39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2916128"/>
                <a:satOff val="-5613"/>
                <a:lumOff val="39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/>
            <a:t>Interest rate is 3.75% for small businesses</a:t>
          </a:r>
          <a:endParaRPr lang="en-US" sz="1800" kern="1200"/>
        </a:p>
      </dsp:txBody>
      <dsp:txXfrm>
        <a:off x="918573" y="2425286"/>
        <a:ext cx="4187436" cy="954153"/>
      </dsp:txXfrm>
    </dsp:sp>
    <dsp:sp modelId="{2C319194-5842-4FF5-8A64-9F1D17A8A1B1}">
      <dsp:nvSpPr>
        <dsp:cNvPr id="0" name=""/>
        <dsp:cNvSpPr/>
      </dsp:nvSpPr>
      <dsp:spPr>
        <a:xfrm>
          <a:off x="1336674" y="3593401"/>
          <a:ext cx="5346700" cy="1013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374192"/>
                <a:satOff val="-8420"/>
                <a:lumOff val="58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4374192"/>
                <a:satOff val="-8420"/>
                <a:lumOff val="58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4374192"/>
                <a:satOff val="-8420"/>
                <a:lumOff val="58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/>
            <a:t>Borrower's EIDL loan advance will be deducted from the PPP forgiveness amount. </a:t>
          </a:r>
          <a:endParaRPr lang="en-US" sz="1800" kern="1200"/>
        </a:p>
      </dsp:txBody>
      <dsp:txXfrm>
        <a:off x="1366359" y="3623086"/>
        <a:ext cx="4180753" cy="954153"/>
      </dsp:txXfrm>
    </dsp:sp>
    <dsp:sp modelId="{5EFB2F6A-C09B-4B32-9A24-8190641E16F1}">
      <dsp:nvSpPr>
        <dsp:cNvPr id="0" name=""/>
        <dsp:cNvSpPr/>
      </dsp:nvSpPr>
      <dsp:spPr>
        <a:xfrm>
          <a:off x="4687909" y="776266"/>
          <a:ext cx="658790" cy="65879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4836137" y="776266"/>
        <a:ext cx="362334" cy="495739"/>
      </dsp:txXfrm>
    </dsp:sp>
    <dsp:sp modelId="{E3EB47AE-155E-48A3-B8F4-17C2EA0E81D9}">
      <dsp:nvSpPr>
        <dsp:cNvPr id="0" name=""/>
        <dsp:cNvSpPr/>
      </dsp:nvSpPr>
      <dsp:spPr>
        <a:xfrm>
          <a:off x="5135695" y="1974067"/>
          <a:ext cx="658790" cy="65879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51532"/>
            <a:satOff val="-3621"/>
            <a:lumOff val="-13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851532"/>
              <a:satOff val="-3621"/>
              <a:lumOff val="-1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5283923" y="1974067"/>
        <a:ext cx="362334" cy="495739"/>
      </dsp:txXfrm>
    </dsp:sp>
    <dsp:sp modelId="{6252AF74-4237-4DB6-9D41-8674983B2883}">
      <dsp:nvSpPr>
        <dsp:cNvPr id="0" name=""/>
        <dsp:cNvSpPr/>
      </dsp:nvSpPr>
      <dsp:spPr>
        <a:xfrm>
          <a:off x="5576798" y="3171867"/>
          <a:ext cx="658790" cy="65879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703064"/>
            <a:satOff val="-7243"/>
            <a:lumOff val="-27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3703064"/>
              <a:satOff val="-7243"/>
              <a:lumOff val="-2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5725026" y="3171867"/>
        <a:ext cx="362334" cy="495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6813F-CC9D-4A1D-8E33-DD67BA88C795}">
      <dsp:nvSpPr>
        <dsp:cNvPr id="0" name=""/>
        <dsp:cNvSpPr/>
      </dsp:nvSpPr>
      <dsp:spPr>
        <a:xfrm>
          <a:off x="0" y="3599"/>
          <a:ext cx="6683374" cy="7666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DF44F-B729-43BE-A101-D332F7068EA4}">
      <dsp:nvSpPr>
        <dsp:cNvPr id="0" name=""/>
        <dsp:cNvSpPr/>
      </dsp:nvSpPr>
      <dsp:spPr>
        <a:xfrm>
          <a:off x="231902" y="176088"/>
          <a:ext cx="421641" cy="4216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55489-261D-4AC0-9368-44EB6AB52F01}">
      <dsp:nvSpPr>
        <dsp:cNvPr id="0" name=""/>
        <dsp:cNvSpPr/>
      </dsp:nvSpPr>
      <dsp:spPr>
        <a:xfrm>
          <a:off x="885447" y="3599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June 30, 2020 - Last day for approval of PPP loans</a:t>
          </a:r>
          <a:endParaRPr lang="en-US" sz="1900" kern="1200"/>
        </a:p>
      </dsp:txBody>
      <dsp:txXfrm>
        <a:off x="885447" y="3599"/>
        <a:ext cx="5797927" cy="766621"/>
      </dsp:txXfrm>
    </dsp:sp>
    <dsp:sp modelId="{F5388D4F-C4E9-42E2-98F9-F5393D89005B}">
      <dsp:nvSpPr>
        <dsp:cNvPr id="0" name=""/>
        <dsp:cNvSpPr/>
      </dsp:nvSpPr>
      <dsp:spPr>
        <a:xfrm>
          <a:off x="0" y="961875"/>
          <a:ext cx="6683374" cy="7666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02338-8E85-4ED6-B4D1-2A17A2827A46}">
      <dsp:nvSpPr>
        <dsp:cNvPr id="0" name=""/>
        <dsp:cNvSpPr/>
      </dsp:nvSpPr>
      <dsp:spPr>
        <a:xfrm>
          <a:off x="231902" y="1134365"/>
          <a:ext cx="421641" cy="4216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73C1D-E1A5-4941-A55A-1467A6B10852}">
      <dsp:nvSpPr>
        <dsp:cNvPr id="0" name=""/>
        <dsp:cNvSpPr/>
      </dsp:nvSpPr>
      <dsp:spPr>
        <a:xfrm>
          <a:off x="885447" y="961875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24 Weeks - Covered Period</a:t>
          </a:r>
          <a:endParaRPr lang="en-US" sz="1900" kern="1200"/>
        </a:p>
      </dsp:txBody>
      <dsp:txXfrm>
        <a:off x="885447" y="961875"/>
        <a:ext cx="5797927" cy="766621"/>
      </dsp:txXfrm>
    </dsp:sp>
    <dsp:sp modelId="{2899BB3B-BB1C-4FB0-B416-02D6DE1AC915}">
      <dsp:nvSpPr>
        <dsp:cNvPr id="0" name=""/>
        <dsp:cNvSpPr/>
      </dsp:nvSpPr>
      <dsp:spPr>
        <a:xfrm>
          <a:off x="0" y="1920151"/>
          <a:ext cx="6683374" cy="7666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4C8A3-770F-4CC8-817C-1236F62AD214}">
      <dsp:nvSpPr>
        <dsp:cNvPr id="0" name=""/>
        <dsp:cNvSpPr/>
      </dsp:nvSpPr>
      <dsp:spPr>
        <a:xfrm>
          <a:off x="231902" y="2092641"/>
          <a:ext cx="421641" cy="4216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EE0EC-E6A5-4AEC-A711-05B391B2E52D}">
      <dsp:nvSpPr>
        <dsp:cNvPr id="0" name=""/>
        <dsp:cNvSpPr/>
      </dsp:nvSpPr>
      <dsp:spPr>
        <a:xfrm>
          <a:off x="885447" y="1920151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10 Months - To apply for forgiveness</a:t>
          </a:r>
          <a:endParaRPr lang="en-US" sz="1900" kern="1200"/>
        </a:p>
      </dsp:txBody>
      <dsp:txXfrm>
        <a:off x="885447" y="1920151"/>
        <a:ext cx="5797927" cy="766621"/>
      </dsp:txXfrm>
    </dsp:sp>
    <dsp:sp modelId="{55F28258-3CAA-47F5-87EC-B0B2A3EDAB30}">
      <dsp:nvSpPr>
        <dsp:cNvPr id="0" name=""/>
        <dsp:cNvSpPr/>
      </dsp:nvSpPr>
      <dsp:spPr>
        <a:xfrm>
          <a:off x="0" y="2878428"/>
          <a:ext cx="6683374" cy="7666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96408-BD11-4714-BBBD-7F78828871F9}">
      <dsp:nvSpPr>
        <dsp:cNvPr id="0" name=""/>
        <dsp:cNvSpPr/>
      </dsp:nvSpPr>
      <dsp:spPr>
        <a:xfrm>
          <a:off x="231902" y="3050918"/>
          <a:ext cx="421641" cy="42164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93107-D3C8-489D-816E-34899108C9FE}">
      <dsp:nvSpPr>
        <dsp:cNvPr id="0" name=""/>
        <dsp:cNvSpPr/>
      </dsp:nvSpPr>
      <dsp:spPr>
        <a:xfrm>
          <a:off x="885447" y="2878428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60 Days - Lender to review and approve the loan</a:t>
          </a:r>
          <a:endParaRPr lang="en-US" sz="1900" kern="1200"/>
        </a:p>
      </dsp:txBody>
      <dsp:txXfrm>
        <a:off x="885447" y="2878428"/>
        <a:ext cx="5797927" cy="766621"/>
      </dsp:txXfrm>
    </dsp:sp>
    <dsp:sp modelId="{5A232279-2C1D-47AA-B76D-2235DC096E59}">
      <dsp:nvSpPr>
        <dsp:cNvPr id="0" name=""/>
        <dsp:cNvSpPr/>
      </dsp:nvSpPr>
      <dsp:spPr>
        <a:xfrm>
          <a:off x="0" y="3836704"/>
          <a:ext cx="6683374" cy="7666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40D248-BE9F-477A-8AB1-4E6E00CA61AD}">
      <dsp:nvSpPr>
        <dsp:cNvPr id="0" name=""/>
        <dsp:cNvSpPr/>
      </dsp:nvSpPr>
      <dsp:spPr>
        <a:xfrm>
          <a:off x="231902" y="4009194"/>
          <a:ext cx="421641" cy="42164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5A819-6656-4ADC-B1B8-9597255EF408}">
      <dsp:nvSpPr>
        <dsp:cNvPr id="0" name=""/>
        <dsp:cNvSpPr/>
      </dsp:nvSpPr>
      <dsp:spPr>
        <a:xfrm>
          <a:off x="885447" y="3836704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90 days - SBA review and approval</a:t>
          </a:r>
          <a:endParaRPr lang="en-US" sz="1900" kern="1200"/>
        </a:p>
      </dsp:txBody>
      <dsp:txXfrm>
        <a:off x="885447" y="3836704"/>
        <a:ext cx="5797927" cy="7666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B85E4-18FE-4DDF-AE06-D7837848E2CC}">
      <dsp:nvSpPr>
        <dsp:cNvPr id="0" name=""/>
        <dsp:cNvSpPr/>
      </dsp:nvSpPr>
      <dsp:spPr>
        <a:xfrm>
          <a:off x="0" y="3599"/>
          <a:ext cx="6683374" cy="7666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BCA66-E532-4135-AC9D-8A12FA1406D9}">
      <dsp:nvSpPr>
        <dsp:cNvPr id="0" name=""/>
        <dsp:cNvSpPr/>
      </dsp:nvSpPr>
      <dsp:spPr>
        <a:xfrm>
          <a:off x="231902" y="176088"/>
          <a:ext cx="421641" cy="4216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A0CC1-C305-4C56-966D-D63F6A0CCFD2}">
      <dsp:nvSpPr>
        <dsp:cNvPr id="0" name=""/>
        <dsp:cNvSpPr/>
      </dsp:nvSpPr>
      <dsp:spPr>
        <a:xfrm>
          <a:off x="885447" y="3599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Let's take an example of a fitness center with 25 employees. </a:t>
          </a:r>
          <a:endParaRPr lang="en-US" sz="1900" kern="1200"/>
        </a:p>
      </dsp:txBody>
      <dsp:txXfrm>
        <a:off x="885447" y="3599"/>
        <a:ext cx="5797927" cy="766621"/>
      </dsp:txXfrm>
    </dsp:sp>
    <dsp:sp modelId="{19509420-569D-4E58-8AD4-3D1C8344EDC5}">
      <dsp:nvSpPr>
        <dsp:cNvPr id="0" name=""/>
        <dsp:cNvSpPr/>
      </dsp:nvSpPr>
      <dsp:spPr>
        <a:xfrm>
          <a:off x="0" y="961875"/>
          <a:ext cx="6683374" cy="7666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E1E46-2704-4D63-A511-0D17DA816D14}">
      <dsp:nvSpPr>
        <dsp:cNvPr id="0" name=""/>
        <dsp:cNvSpPr/>
      </dsp:nvSpPr>
      <dsp:spPr>
        <a:xfrm>
          <a:off x="231902" y="1134365"/>
          <a:ext cx="421641" cy="4216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03E27-540B-4A7D-BF43-DBDB2A7E4209}">
      <dsp:nvSpPr>
        <dsp:cNvPr id="0" name=""/>
        <dsp:cNvSpPr/>
      </dsp:nvSpPr>
      <dsp:spPr>
        <a:xfrm>
          <a:off x="885447" y="961875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2019 payroll amount was $750,000 about $57,692 per month</a:t>
          </a:r>
          <a:endParaRPr lang="en-US" sz="1900" kern="1200"/>
        </a:p>
      </dsp:txBody>
      <dsp:txXfrm>
        <a:off x="885447" y="961875"/>
        <a:ext cx="5797927" cy="766621"/>
      </dsp:txXfrm>
    </dsp:sp>
    <dsp:sp modelId="{0F89D788-7527-4004-9D97-47E7EBF1E732}">
      <dsp:nvSpPr>
        <dsp:cNvPr id="0" name=""/>
        <dsp:cNvSpPr/>
      </dsp:nvSpPr>
      <dsp:spPr>
        <a:xfrm>
          <a:off x="0" y="1920151"/>
          <a:ext cx="6683374" cy="7666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44ACB-4328-40B8-A6E2-78EEEBA20214}">
      <dsp:nvSpPr>
        <dsp:cNvPr id="0" name=""/>
        <dsp:cNvSpPr/>
      </dsp:nvSpPr>
      <dsp:spPr>
        <a:xfrm>
          <a:off x="231902" y="2092641"/>
          <a:ext cx="421641" cy="4216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DEFCA-D9C2-4C0F-8FC4-C26A272C5BBA}">
      <dsp:nvSpPr>
        <dsp:cNvPr id="0" name=""/>
        <dsp:cNvSpPr/>
      </dsp:nvSpPr>
      <dsp:spPr>
        <a:xfrm>
          <a:off x="885447" y="1920151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Borrowed 2.5 X 57,692 = $144,230</a:t>
          </a:r>
          <a:endParaRPr lang="en-US" sz="1900" kern="1200"/>
        </a:p>
      </dsp:txBody>
      <dsp:txXfrm>
        <a:off x="885447" y="1920151"/>
        <a:ext cx="5797927" cy="766621"/>
      </dsp:txXfrm>
    </dsp:sp>
    <dsp:sp modelId="{25CB527D-D74B-4E8A-97A6-5685BFEB2BF2}">
      <dsp:nvSpPr>
        <dsp:cNvPr id="0" name=""/>
        <dsp:cNvSpPr/>
      </dsp:nvSpPr>
      <dsp:spPr>
        <a:xfrm>
          <a:off x="0" y="2878428"/>
          <a:ext cx="6683374" cy="7666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834421-25E4-4F04-B997-853F92975473}">
      <dsp:nvSpPr>
        <dsp:cNvPr id="0" name=""/>
        <dsp:cNvSpPr/>
      </dsp:nvSpPr>
      <dsp:spPr>
        <a:xfrm>
          <a:off x="231902" y="3050918"/>
          <a:ext cx="421641" cy="42164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FEBEA-59FF-4C57-8F05-A0BFAD865CAF}">
      <dsp:nvSpPr>
        <dsp:cNvPr id="0" name=""/>
        <dsp:cNvSpPr/>
      </dsp:nvSpPr>
      <dsp:spPr>
        <a:xfrm>
          <a:off x="885447" y="2878428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None of the employee's wages was over $100,000</a:t>
          </a:r>
          <a:endParaRPr lang="en-US" sz="1900" kern="1200"/>
        </a:p>
      </dsp:txBody>
      <dsp:txXfrm>
        <a:off x="885447" y="2878428"/>
        <a:ext cx="5797927" cy="766621"/>
      </dsp:txXfrm>
    </dsp:sp>
    <dsp:sp modelId="{915E2DF9-AC45-47BA-94DE-D363C991FF53}">
      <dsp:nvSpPr>
        <dsp:cNvPr id="0" name=""/>
        <dsp:cNvSpPr/>
      </dsp:nvSpPr>
      <dsp:spPr>
        <a:xfrm>
          <a:off x="0" y="3836704"/>
          <a:ext cx="6683374" cy="7666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1AE75-38E5-4A09-A980-CB2B1557AD73}">
      <dsp:nvSpPr>
        <dsp:cNvPr id="0" name=""/>
        <dsp:cNvSpPr/>
      </dsp:nvSpPr>
      <dsp:spPr>
        <a:xfrm>
          <a:off x="231902" y="4009194"/>
          <a:ext cx="421641" cy="42164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33337-6BF6-4FBB-83B5-66420DC87773}">
      <dsp:nvSpPr>
        <dsp:cNvPr id="0" name=""/>
        <dsp:cNvSpPr/>
      </dsp:nvSpPr>
      <dsp:spPr>
        <a:xfrm>
          <a:off x="885447" y="3836704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 dirty="0"/>
            <a:t>Fitness center only kept 20 employees and laid off the rest</a:t>
          </a:r>
          <a:endParaRPr lang="en-US" sz="1900" kern="1200" dirty="0"/>
        </a:p>
      </dsp:txBody>
      <dsp:txXfrm>
        <a:off x="885447" y="3836704"/>
        <a:ext cx="5797927" cy="7666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06A17-E554-4C22-BA99-DC76EC7FB578}">
      <dsp:nvSpPr>
        <dsp:cNvPr id="0" name=""/>
        <dsp:cNvSpPr/>
      </dsp:nvSpPr>
      <dsp:spPr>
        <a:xfrm>
          <a:off x="0" y="748625"/>
          <a:ext cx="6683374" cy="13820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A2217-8CC4-4516-933B-BF655C611805}">
      <dsp:nvSpPr>
        <dsp:cNvPr id="0" name=""/>
        <dsp:cNvSpPr/>
      </dsp:nvSpPr>
      <dsp:spPr>
        <a:xfrm>
          <a:off x="418078" y="1059592"/>
          <a:ext cx="760142" cy="7601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97ED4-AB7C-48B2-B9A8-FE9D95205722}">
      <dsp:nvSpPr>
        <dsp:cNvPr id="0" name=""/>
        <dsp:cNvSpPr/>
      </dsp:nvSpPr>
      <dsp:spPr>
        <a:xfrm>
          <a:off x="1596299" y="748625"/>
          <a:ext cx="5087075" cy="1382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270" tIns="146270" rIns="146270" bIns="1462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/>
            <a:t>FTE reductions can be costly if FTEE headcount and pay is not fully restored by earlier of December 31, 2020 or the application date</a:t>
          </a:r>
          <a:endParaRPr lang="en-US" sz="2100" kern="1200"/>
        </a:p>
      </dsp:txBody>
      <dsp:txXfrm>
        <a:off x="1596299" y="748625"/>
        <a:ext cx="5087075" cy="1382077"/>
      </dsp:txXfrm>
    </dsp:sp>
    <dsp:sp modelId="{C3E642D9-D39B-4123-8CA0-636D92F59901}">
      <dsp:nvSpPr>
        <dsp:cNvPr id="0" name=""/>
        <dsp:cNvSpPr/>
      </dsp:nvSpPr>
      <dsp:spPr>
        <a:xfrm>
          <a:off x="0" y="2476222"/>
          <a:ext cx="6683374" cy="13820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B8012A-F48E-414D-B676-F99597A4FDE9}">
      <dsp:nvSpPr>
        <dsp:cNvPr id="0" name=""/>
        <dsp:cNvSpPr/>
      </dsp:nvSpPr>
      <dsp:spPr>
        <a:xfrm>
          <a:off x="418078" y="2787189"/>
          <a:ext cx="760142" cy="7601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91917-B370-4416-A862-B46EC506CCD2}">
      <dsp:nvSpPr>
        <dsp:cNvPr id="0" name=""/>
        <dsp:cNvSpPr/>
      </dsp:nvSpPr>
      <dsp:spPr>
        <a:xfrm>
          <a:off x="1596299" y="2476222"/>
          <a:ext cx="5087075" cy="1382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270" tIns="146270" rIns="146270" bIns="1462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/>
            <a:t>CALCULATE! CALCULATE!</a:t>
          </a:r>
          <a:endParaRPr lang="en-US" sz="2100" kern="1200"/>
        </a:p>
      </dsp:txBody>
      <dsp:txXfrm>
        <a:off x="1596299" y="2476222"/>
        <a:ext cx="5087075" cy="13820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53C7F-C336-4F7D-96F9-4D06A9F26758}">
      <dsp:nvSpPr>
        <dsp:cNvPr id="0" name=""/>
        <dsp:cNvSpPr/>
      </dsp:nvSpPr>
      <dsp:spPr>
        <a:xfrm>
          <a:off x="0" y="0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4A821D-3317-42B9-B7A9-F3289F616270}">
      <dsp:nvSpPr>
        <dsp:cNvPr id="0" name=""/>
        <dsp:cNvSpPr/>
      </dsp:nvSpPr>
      <dsp:spPr>
        <a:xfrm>
          <a:off x="0" y="0"/>
          <a:ext cx="6683374" cy="11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baseline="0"/>
            <a:t>SBA originally set the limit of $15,385 based on the $100,000 annual compensation over 8-week period. </a:t>
          </a:r>
          <a:endParaRPr lang="en-US" sz="2500" kern="1200"/>
        </a:p>
      </dsp:txBody>
      <dsp:txXfrm>
        <a:off x="0" y="0"/>
        <a:ext cx="6683374" cy="1151731"/>
      </dsp:txXfrm>
    </dsp:sp>
    <dsp:sp modelId="{EB892C24-F174-4258-928E-C506D4FF4F32}">
      <dsp:nvSpPr>
        <dsp:cNvPr id="0" name=""/>
        <dsp:cNvSpPr/>
      </dsp:nvSpPr>
      <dsp:spPr>
        <a:xfrm>
          <a:off x="0" y="1151731"/>
          <a:ext cx="668337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FD5491-3103-4E56-B9FF-3250465EE8E1}">
      <dsp:nvSpPr>
        <dsp:cNvPr id="0" name=""/>
        <dsp:cNvSpPr/>
      </dsp:nvSpPr>
      <dsp:spPr>
        <a:xfrm>
          <a:off x="0" y="1151731"/>
          <a:ext cx="6683374" cy="11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baseline="0"/>
            <a:t>Simple math here was $100,000 X 8/52 = $15,385</a:t>
          </a:r>
          <a:endParaRPr lang="en-US" sz="2500" kern="1200"/>
        </a:p>
      </dsp:txBody>
      <dsp:txXfrm>
        <a:off x="0" y="1151731"/>
        <a:ext cx="6683374" cy="1151731"/>
      </dsp:txXfrm>
    </dsp:sp>
    <dsp:sp modelId="{AD443ABA-7BF4-4BB2-9D2C-5E13E1CA8821}">
      <dsp:nvSpPr>
        <dsp:cNvPr id="0" name=""/>
        <dsp:cNvSpPr/>
      </dsp:nvSpPr>
      <dsp:spPr>
        <a:xfrm>
          <a:off x="0" y="2303462"/>
          <a:ext cx="668337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9057FA-F752-4B16-B7B3-2FA15E50235C}">
      <dsp:nvSpPr>
        <dsp:cNvPr id="0" name=""/>
        <dsp:cNvSpPr/>
      </dsp:nvSpPr>
      <dsp:spPr>
        <a:xfrm>
          <a:off x="0" y="2303462"/>
          <a:ext cx="6683374" cy="11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baseline="0"/>
            <a:t>Flexibility Act increased it to $100,000 X 24/52 = $46,154</a:t>
          </a:r>
          <a:endParaRPr lang="en-US" sz="2500" kern="1200"/>
        </a:p>
      </dsp:txBody>
      <dsp:txXfrm>
        <a:off x="0" y="2303462"/>
        <a:ext cx="6683374" cy="1151731"/>
      </dsp:txXfrm>
    </dsp:sp>
    <dsp:sp modelId="{5755E974-4554-4063-8344-8F44E6615889}">
      <dsp:nvSpPr>
        <dsp:cNvPr id="0" name=""/>
        <dsp:cNvSpPr/>
      </dsp:nvSpPr>
      <dsp:spPr>
        <a:xfrm>
          <a:off x="0" y="3455193"/>
          <a:ext cx="6683374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D3A57A-5ECE-460F-A613-195806807CB2}">
      <dsp:nvSpPr>
        <dsp:cNvPr id="0" name=""/>
        <dsp:cNvSpPr/>
      </dsp:nvSpPr>
      <dsp:spPr>
        <a:xfrm>
          <a:off x="0" y="3455193"/>
          <a:ext cx="6683374" cy="11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baseline="0"/>
            <a:t>PPP loan was based on around 11 weeks of payroll, but forgiveness is on 24 weeks, so most borrowers should be okay. </a:t>
          </a:r>
          <a:endParaRPr lang="en-US" sz="2500" kern="1200"/>
        </a:p>
      </dsp:txBody>
      <dsp:txXfrm>
        <a:off x="0" y="3455193"/>
        <a:ext cx="6683374" cy="11517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3EE30-15B6-4D9A-A132-C68EBE281365}">
      <dsp:nvSpPr>
        <dsp:cNvPr id="0" name=""/>
        <dsp:cNvSpPr/>
      </dsp:nvSpPr>
      <dsp:spPr>
        <a:xfrm>
          <a:off x="0" y="66422"/>
          <a:ext cx="6683374" cy="7300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baseline="0"/>
            <a:t>Health Insurance</a:t>
          </a:r>
          <a:endParaRPr lang="en-US" sz="3200" kern="1200"/>
        </a:p>
      </dsp:txBody>
      <dsp:txXfrm>
        <a:off x="35640" y="102062"/>
        <a:ext cx="6612094" cy="658799"/>
      </dsp:txXfrm>
    </dsp:sp>
    <dsp:sp modelId="{3E8AC232-14ED-40BA-BC47-418504B1DC73}">
      <dsp:nvSpPr>
        <dsp:cNvPr id="0" name=""/>
        <dsp:cNvSpPr/>
      </dsp:nvSpPr>
      <dsp:spPr>
        <a:xfrm>
          <a:off x="0" y="796502"/>
          <a:ext cx="6683374" cy="1357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9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baseline="0"/>
            <a:t>Employer health insurance contributions are not included for self-employed individuals, general partners or owner-employees of an S-corporation.</a:t>
          </a:r>
          <a:endParaRPr lang="en-US" sz="2500" kern="1200"/>
        </a:p>
      </dsp:txBody>
      <dsp:txXfrm>
        <a:off x="0" y="796502"/>
        <a:ext cx="6683374" cy="1357920"/>
      </dsp:txXfrm>
    </dsp:sp>
    <dsp:sp modelId="{AAF32346-5F51-459C-805C-16A47B4EA4AD}">
      <dsp:nvSpPr>
        <dsp:cNvPr id="0" name=""/>
        <dsp:cNvSpPr/>
      </dsp:nvSpPr>
      <dsp:spPr>
        <a:xfrm>
          <a:off x="0" y="2154422"/>
          <a:ext cx="6683374" cy="730079"/>
        </a:xfrm>
        <a:prstGeom prst="roundRect">
          <a:avLst/>
        </a:prstGeom>
        <a:gradFill rotWithShape="0">
          <a:gsLst>
            <a:gs pos="0">
              <a:schemeClr val="accent2">
                <a:hueOff val="-4374192"/>
                <a:satOff val="-8420"/>
                <a:lumOff val="58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4374192"/>
                <a:satOff val="-8420"/>
                <a:lumOff val="58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4374192"/>
                <a:satOff val="-8420"/>
                <a:lumOff val="58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baseline="0"/>
            <a:t>Retirement Plan</a:t>
          </a:r>
          <a:endParaRPr lang="en-US" sz="3200" kern="1200"/>
        </a:p>
      </dsp:txBody>
      <dsp:txXfrm>
        <a:off x="35640" y="2190062"/>
        <a:ext cx="6612094" cy="658799"/>
      </dsp:txXfrm>
    </dsp:sp>
    <dsp:sp modelId="{11D04660-3B1C-4610-B82B-F0FC1C595F03}">
      <dsp:nvSpPr>
        <dsp:cNvPr id="0" name=""/>
        <dsp:cNvSpPr/>
      </dsp:nvSpPr>
      <dsp:spPr>
        <a:xfrm>
          <a:off x="0" y="2884502"/>
          <a:ext cx="6683374" cy="16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9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baseline="0"/>
            <a:t>Employer retirement contributions made on behalf of self-employed individuals or general partners are not included. Employer retirement contributions made on behalf of an owner-employee of an S-corporation are included.</a:t>
          </a:r>
          <a:endParaRPr lang="en-US" sz="2500" kern="1200"/>
        </a:p>
      </dsp:txBody>
      <dsp:txXfrm>
        <a:off x="0" y="2884502"/>
        <a:ext cx="6683374" cy="1656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D155C-96B2-4F31-AC8D-40555B10AFB2}">
      <dsp:nvSpPr>
        <dsp:cNvPr id="0" name=""/>
        <dsp:cNvSpPr/>
      </dsp:nvSpPr>
      <dsp:spPr>
        <a:xfrm>
          <a:off x="0" y="562"/>
          <a:ext cx="6683374" cy="13159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91A9D-1FB1-4F82-8DE1-44BB47FB1A55}">
      <dsp:nvSpPr>
        <dsp:cNvPr id="0" name=""/>
        <dsp:cNvSpPr/>
      </dsp:nvSpPr>
      <dsp:spPr>
        <a:xfrm>
          <a:off x="398072" y="296649"/>
          <a:ext cx="723768" cy="7237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7B291-9C1D-49CC-89CC-7F43D522FC62}">
      <dsp:nvSpPr>
        <dsp:cNvPr id="0" name=""/>
        <dsp:cNvSpPr/>
      </dsp:nvSpPr>
      <dsp:spPr>
        <a:xfrm>
          <a:off x="1519914" y="562"/>
          <a:ext cx="5163460" cy="1315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271" tIns="139271" rIns="139271" bIns="13927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Payroll costs are considered paid on the day that paychecks are distributed, or the borrower initiates an ACH credit transaction.</a:t>
          </a:r>
          <a:endParaRPr lang="en-US" sz="2000" kern="1200"/>
        </a:p>
      </dsp:txBody>
      <dsp:txXfrm>
        <a:off x="1519914" y="562"/>
        <a:ext cx="5163460" cy="1315942"/>
      </dsp:txXfrm>
    </dsp:sp>
    <dsp:sp modelId="{2A84BFFB-6B82-49F3-A1A0-0A73F2D1BB28}">
      <dsp:nvSpPr>
        <dsp:cNvPr id="0" name=""/>
        <dsp:cNvSpPr/>
      </dsp:nvSpPr>
      <dsp:spPr>
        <a:xfrm>
          <a:off x="0" y="1645491"/>
          <a:ext cx="6683374" cy="13159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21D13-8EF9-416E-87ED-74E03DF87548}">
      <dsp:nvSpPr>
        <dsp:cNvPr id="0" name=""/>
        <dsp:cNvSpPr/>
      </dsp:nvSpPr>
      <dsp:spPr>
        <a:xfrm>
          <a:off x="398072" y="1941578"/>
          <a:ext cx="723768" cy="7237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1ED48-C522-4255-BDF4-931CD84B1370}">
      <dsp:nvSpPr>
        <dsp:cNvPr id="0" name=""/>
        <dsp:cNvSpPr/>
      </dsp:nvSpPr>
      <dsp:spPr>
        <a:xfrm>
          <a:off x="1519914" y="1645491"/>
          <a:ext cx="5163460" cy="1315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271" tIns="139271" rIns="139271" bIns="13927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Payroll costs are considered incurred on the day that the employee's pay is earned</a:t>
          </a:r>
          <a:endParaRPr lang="en-US" sz="2000" kern="1200"/>
        </a:p>
      </dsp:txBody>
      <dsp:txXfrm>
        <a:off x="1519914" y="1645491"/>
        <a:ext cx="5163460" cy="1315942"/>
      </dsp:txXfrm>
    </dsp:sp>
    <dsp:sp modelId="{E67BAA01-DFB2-4D8C-A266-25293A611852}">
      <dsp:nvSpPr>
        <dsp:cNvPr id="0" name=""/>
        <dsp:cNvSpPr/>
      </dsp:nvSpPr>
      <dsp:spPr>
        <a:xfrm>
          <a:off x="0" y="3290419"/>
          <a:ext cx="6683374" cy="13159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51EA0-24CB-4019-B36B-630CE1B63A64}">
      <dsp:nvSpPr>
        <dsp:cNvPr id="0" name=""/>
        <dsp:cNvSpPr/>
      </dsp:nvSpPr>
      <dsp:spPr>
        <a:xfrm>
          <a:off x="398072" y="3586506"/>
          <a:ext cx="723768" cy="7237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37CE5-63BF-4A08-AC63-6B844B807C44}">
      <dsp:nvSpPr>
        <dsp:cNvPr id="0" name=""/>
        <dsp:cNvSpPr/>
      </dsp:nvSpPr>
      <dsp:spPr>
        <a:xfrm>
          <a:off x="1519914" y="3290419"/>
          <a:ext cx="5163460" cy="1315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271" tIns="139271" rIns="139271" bIns="13927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Payroll costs incurred but not paid during the last pay period of the selected period are eligible for forgiveness if paid on or before the next regular payroll date. </a:t>
          </a:r>
          <a:endParaRPr lang="en-US" sz="2000" kern="1200"/>
        </a:p>
      </dsp:txBody>
      <dsp:txXfrm>
        <a:off x="1519914" y="3290419"/>
        <a:ext cx="5163460" cy="13159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847DA-085C-49E4-B0E6-880F8A0D1522}">
      <dsp:nvSpPr>
        <dsp:cNvPr id="0" name=""/>
        <dsp:cNvSpPr/>
      </dsp:nvSpPr>
      <dsp:spPr>
        <a:xfrm>
          <a:off x="0" y="5762"/>
          <a:ext cx="6683374" cy="10494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baseline="0"/>
            <a:t>Lender Requirements</a:t>
          </a:r>
          <a:endParaRPr lang="en-US" sz="4600" kern="1200"/>
        </a:p>
      </dsp:txBody>
      <dsp:txXfrm>
        <a:off x="51232" y="56994"/>
        <a:ext cx="6580910" cy="947026"/>
      </dsp:txXfrm>
    </dsp:sp>
    <dsp:sp modelId="{A0A924D5-F563-4F20-8906-D2A8920D713E}">
      <dsp:nvSpPr>
        <dsp:cNvPr id="0" name=""/>
        <dsp:cNvSpPr/>
      </dsp:nvSpPr>
      <dsp:spPr>
        <a:xfrm>
          <a:off x="0" y="1187732"/>
          <a:ext cx="6683374" cy="1049490"/>
        </a:xfrm>
        <a:prstGeom prst="roundRect">
          <a:avLst/>
        </a:prstGeom>
        <a:gradFill rotWithShape="0">
          <a:gsLst>
            <a:gs pos="0">
              <a:schemeClr val="accent2">
                <a:hueOff val="-1458064"/>
                <a:satOff val="-2807"/>
                <a:lumOff val="196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1458064"/>
                <a:satOff val="-2807"/>
                <a:lumOff val="196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1458064"/>
                <a:satOff val="-2807"/>
                <a:lumOff val="196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baseline="0"/>
            <a:t>SBA Audit Requirements</a:t>
          </a:r>
          <a:endParaRPr lang="en-US" sz="4600" kern="1200"/>
        </a:p>
      </dsp:txBody>
      <dsp:txXfrm>
        <a:off x="51232" y="1238964"/>
        <a:ext cx="6580910" cy="947026"/>
      </dsp:txXfrm>
    </dsp:sp>
    <dsp:sp modelId="{0AB7C859-0D5F-40DC-B034-D93E3EBC19CA}">
      <dsp:nvSpPr>
        <dsp:cNvPr id="0" name=""/>
        <dsp:cNvSpPr/>
      </dsp:nvSpPr>
      <dsp:spPr>
        <a:xfrm>
          <a:off x="0" y="2369702"/>
          <a:ext cx="6683374" cy="1049490"/>
        </a:xfrm>
        <a:prstGeom prst="roundRect">
          <a:avLst/>
        </a:prstGeom>
        <a:gradFill rotWithShape="0">
          <a:gsLst>
            <a:gs pos="0">
              <a:schemeClr val="accent2">
                <a:hueOff val="-2916128"/>
                <a:satOff val="-5613"/>
                <a:lumOff val="39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2916128"/>
                <a:satOff val="-5613"/>
                <a:lumOff val="39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2916128"/>
                <a:satOff val="-5613"/>
                <a:lumOff val="39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baseline="0"/>
            <a:t>SBA Appeal Requirements</a:t>
          </a:r>
          <a:endParaRPr lang="en-US" sz="4600" kern="1200"/>
        </a:p>
      </dsp:txBody>
      <dsp:txXfrm>
        <a:off x="51232" y="2420934"/>
        <a:ext cx="6580910" cy="947026"/>
      </dsp:txXfrm>
    </dsp:sp>
    <dsp:sp modelId="{86CE22E2-2DCD-478F-8F36-DC8DDD08449B}">
      <dsp:nvSpPr>
        <dsp:cNvPr id="0" name=""/>
        <dsp:cNvSpPr/>
      </dsp:nvSpPr>
      <dsp:spPr>
        <a:xfrm>
          <a:off x="0" y="3551672"/>
          <a:ext cx="6683374" cy="1049490"/>
        </a:xfrm>
        <a:prstGeom prst="roundRect">
          <a:avLst/>
        </a:prstGeom>
        <a:gradFill rotWithShape="0">
          <a:gsLst>
            <a:gs pos="0">
              <a:schemeClr val="accent2">
                <a:hueOff val="-4374192"/>
                <a:satOff val="-8420"/>
                <a:lumOff val="58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4374192"/>
                <a:satOff val="-8420"/>
                <a:lumOff val="58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4374192"/>
                <a:satOff val="-8420"/>
                <a:lumOff val="58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baseline="0"/>
            <a:t>Statute of Limitation</a:t>
          </a:r>
          <a:endParaRPr lang="en-US" sz="4600" kern="1200"/>
        </a:p>
      </dsp:txBody>
      <dsp:txXfrm>
        <a:off x="51232" y="3602904"/>
        <a:ext cx="6580910" cy="9470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23667-8D35-491E-ACB9-0A03F7F5F303}">
      <dsp:nvSpPr>
        <dsp:cNvPr id="0" name=""/>
        <dsp:cNvSpPr/>
      </dsp:nvSpPr>
      <dsp:spPr>
        <a:xfrm>
          <a:off x="0" y="35462"/>
          <a:ext cx="6683374" cy="2227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IRS Notice 2020-32 was issued on April 30, 2020 to state that no deduction is allowed for an expense that is otherwise deductible if the payment of the expense results in forgiveness of a PPP loan. </a:t>
          </a:r>
        </a:p>
      </dsp:txBody>
      <dsp:txXfrm>
        <a:off x="108746" y="144208"/>
        <a:ext cx="6465882" cy="2010188"/>
      </dsp:txXfrm>
    </dsp:sp>
    <dsp:sp modelId="{6D413416-E6C5-42F1-871F-9D8D855CD2F4}">
      <dsp:nvSpPr>
        <dsp:cNvPr id="0" name=""/>
        <dsp:cNvSpPr/>
      </dsp:nvSpPr>
      <dsp:spPr>
        <a:xfrm>
          <a:off x="0" y="2343782"/>
          <a:ext cx="6683374" cy="2227680"/>
        </a:xfrm>
        <a:prstGeom prst="roundRect">
          <a:avLst/>
        </a:prstGeom>
        <a:gradFill rotWithShape="0">
          <a:gsLst>
            <a:gs pos="0">
              <a:schemeClr val="accent2">
                <a:hueOff val="-4374192"/>
                <a:satOff val="-8420"/>
                <a:lumOff val="58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4374192"/>
                <a:satOff val="-8420"/>
                <a:lumOff val="58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4374192"/>
                <a:satOff val="-8420"/>
                <a:lumOff val="58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Note, the HEROs Act proposes to restore the ability of borrowers to deduct expenses and not recognize income. </a:t>
          </a:r>
        </a:p>
      </dsp:txBody>
      <dsp:txXfrm>
        <a:off x="108746" y="2452528"/>
        <a:ext cx="6465882" cy="2010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B6350-D45B-4F95-85FF-1BE6D3346F1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19808-6C47-4D0C-9AC6-D319DDA26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5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DB46-2C0F-49E8-9E98-3DB7B63D3589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5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8C2A-E9CB-4D15-BC93-C8D555575C4F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9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15A4-D9AB-436F-992F-7D3ECDF7AFDA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78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FF5F-9C37-4BCB-8B78-39B463D547C7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2441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7FF0-6F74-4931-BA49-91086024F215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72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E12D-E483-4C42-A7A8-CD4A1F6E0DF9}" type="datetime1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2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D119-2B91-471C-86D6-26E5C43CC739}" type="datetime1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50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DC41-79C2-44E2-B53C-DD533ECCA1B0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46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2501-CE87-4E6E-8332-9A6509BE316E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04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2BF07-6B74-4140-BAAC-4EB97D0D4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EA3CC-A92A-4D74-AB47-A237A6B5A5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06533-4282-40C6-9011-E82556608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5972-EFE8-4F99-993E-6DBE6B52526D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6B020-CCBA-41DF-AD85-7AE018DA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EB68E-78AD-4318-949B-33A98AC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A409-4FEA-48F0-8AF1-55DB6D10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2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E551-5903-4778-AAD7-B8B352F61F3F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1B13-6E7F-4EA6-B8D5-8C598760ADAE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3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E6FF-0765-4082-AB88-9863387044AD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1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B985-9918-44CF-B4AE-7997A1A8034D}" type="datetime1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9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4223-8676-4460-B1DD-B5DB057EDD19}" type="datetime1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2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6B81-5673-49ED-BA3A-83D5E6E35CA8}" type="datetime1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8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BF7D-7058-4FB4-9585-9E1267EE8823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3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1967-92CC-4D7F-9FCC-55D8ADD33F3E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2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E40F68-C1CF-4461-94EB-0980D36E8784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RIMPLE MASHRUWALA CPA LLC                                                                                                                                 info@rmcpa.us 832-533-2100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B29438C-7EFF-45A5-A38B-1D34D2EA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4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png"/><Relationship Id="rId9" Type="http://schemas.microsoft.com/office/2007/relationships/diagramDrawing" Target="../diagrams/drawin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png"/><Relationship Id="rId9" Type="http://schemas.microsoft.com/office/2007/relationships/diagramDrawing" Target="../diagrams/drawin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2.png"/><Relationship Id="rId9" Type="http://schemas.microsoft.com/office/2007/relationships/diagramDrawing" Target="../diagrams/drawing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2.png"/><Relationship Id="rId9" Type="http://schemas.microsoft.com/office/2007/relationships/diagramDrawing" Target="../diagrams/drawin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2.png"/><Relationship Id="rId9" Type="http://schemas.microsoft.com/office/2007/relationships/diagramDrawing" Target="../diagrams/drawing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2.png"/><Relationship Id="rId9" Type="http://schemas.microsoft.com/office/2007/relationships/diagramDrawing" Target="../diagrams/drawing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2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83A7-7723-42E1-A338-8E964A0FF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886297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solidFill>
                  <a:srgbClr val="FF3300"/>
                </a:solidFill>
              </a:rPr>
              <a:t>COVID- 19 Series</a:t>
            </a:r>
            <a:br>
              <a:rPr lang="en-US" altLang="en-US" sz="3200" b="1" dirty="0">
                <a:solidFill>
                  <a:srgbClr val="0070C0"/>
                </a:solidFill>
              </a:rPr>
            </a:br>
            <a:r>
              <a:rPr lang="en-US" altLang="en-US" sz="3200" b="1" dirty="0">
                <a:solidFill>
                  <a:srgbClr val="0070C0"/>
                </a:solidFill>
              </a:rPr>
              <a:t>Navigating PPP Forgiveness Rules</a:t>
            </a:r>
            <a:br>
              <a:rPr lang="en-US" altLang="en-US" sz="3200" b="1" dirty="0">
                <a:solidFill>
                  <a:srgbClr val="0070C0"/>
                </a:solidFill>
              </a:rPr>
            </a:br>
            <a:r>
              <a:rPr lang="en-US" altLang="en-US" sz="3200" b="1" dirty="0">
                <a:solidFill>
                  <a:srgbClr val="0070C0"/>
                </a:solidFill>
              </a:rPr>
              <a:t>for Businesses &amp; Self-Employed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2677A3-EC74-4971-A963-0447FE00E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429000"/>
            <a:ext cx="8689976" cy="1828800"/>
          </a:xfrm>
        </p:spPr>
        <p:txBody>
          <a:bodyPr/>
          <a:lstStyle/>
          <a:p>
            <a:r>
              <a:rPr lang="en-US" dirty="0"/>
              <a:t>Presented for </a:t>
            </a:r>
            <a:r>
              <a:rPr lang="en-US" dirty="0" err="1"/>
              <a:t>iaccgh</a:t>
            </a:r>
            <a:r>
              <a:rPr lang="en-US" dirty="0"/>
              <a:t> </a:t>
            </a:r>
            <a:r>
              <a:rPr lang="en-US" dirty="0" err="1"/>
              <a:t>houston</a:t>
            </a:r>
            <a:endParaRPr lang="en-US" dirty="0"/>
          </a:p>
          <a:p>
            <a:r>
              <a:rPr lang="en-US" dirty="0"/>
              <a:t>BY</a:t>
            </a:r>
          </a:p>
          <a:p>
            <a:r>
              <a:rPr lang="en-US" dirty="0"/>
              <a:t>Rimple </a:t>
            </a:r>
            <a:r>
              <a:rPr lang="en-US" dirty="0" err="1"/>
              <a:t>mashruwAla</a:t>
            </a:r>
            <a:r>
              <a:rPr lang="en-US" dirty="0"/>
              <a:t> </a:t>
            </a:r>
            <a:r>
              <a:rPr lang="en-US" dirty="0" err="1"/>
              <a:t>cpa</a:t>
            </a:r>
            <a:r>
              <a:rPr lang="en-US" dirty="0"/>
              <a:t> </a:t>
            </a:r>
            <a:r>
              <a:rPr lang="en-US" dirty="0" err="1"/>
              <a:t>llc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39B24-2133-4FB3-B3F0-4546DF236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545" y="6492875"/>
            <a:ext cx="11711657" cy="365125"/>
          </a:xfrm>
        </p:spPr>
        <p:txBody>
          <a:bodyPr/>
          <a:lstStyle/>
          <a:p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RIMPLE MASHRUWALA CPA LLC                                                                                                                            rmcpa.us 832-533-2100</a:t>
            </a:r>
          </a:p>
        </p:txBody>
      </p:sp>
    </p:spTree>
    <p:extLst>
      <p:ext uri="{BB962C8B-B14F-4D97-AF65-F5344CB8AC3E}">
        <p14:creationId xmlns:p14="http://schemas.microsoft.com/office/powerpoint/2010/main" val="1061785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196DB7-D2BB-4096-B4AB-CB133D06A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/>
              <a:t>Example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0245452-323A-4131-AAA7-C2E017F97918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701008" y="1193576"/>
                <a:ext cx="6576591" cy="4470850"/>
              </a:xfr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>
                  <a:lnSpc>
                    <a:spcPct val="110000"/>
                  </a:lnSpc>
                </a:pPr>
                <a:r>
                  <a:rPr lang="en-US" dirty="0"/>
                  <a:t>Reduction for FTE Employee Headcount will be </a:t>
                </a:r>
                <a:endParaRPr lang="en-US"/>
              </a:p>
              <a:p>
                <a:pPr lvl="1">
                  <a:lnSpc>
                    <a:spcPct val="110000"/>
                  </a:lnSpc>
                </a:pPr>
                <a:r>
                  <a:rPr lang="en-US"/>
                  <a:t>Avg. FTE Employees per Month During the Covered Period = 25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/>
                  <a:t>Avg. FTE Employees per Month (elected measurement period) = (20 + 2) = 22</a:t>
                </a:r>
              </a:p>
              <a:p>
                <a:pPr lvl="1">
                  <a:lnSpc>
                    <a:spcPct val="11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/>
                  <a:t> X 158000 = 139,040</a:t>
                </a:r>
              </a:p>
              <a:p>
                <a:pPr lvl="0">
                  <a:lnSpc>
                    <a:spcPct val="110000"/>
                  </a:lnSpc>
                </a:pPr>
                <a:r>
                  <a:rPr lang="en-US" dirty="0"/>
                  <a:t>Now compare this with the original forgiveness amount of $102,400.</a:t>
                </a:r>
                <a:endParaRPr lang="en-US"/>
              </a:p>
              <a:p>
                <a:pPr lvl="0">
                  <a:lnSpc>
                    <a:spcPct val="110000"/>
                  </a:lnSpc>
                </a:pPr>
                <a:r>
                  <a:rPr lang="en-US" dirty="0"/>
                  <a:t>Increasing salary by $30,000 resulted in additional 36,640 in forgiveness. </a:t>
                </a:r>
                <a:endParaRPr lang="en-US"/>
              </a:p>
              <a:p>
                <a:pPr lvl="0">
                  <a:lnSpc>
                    <a:spcPct val="110000"/>
                  </a:lnSpc>
                </a:pPr>
                <a:r>
                  <a:rPr lang="en-US" dirty="0"/>
                  <a:t>Borrower gained $6,640 by adding 2 employees.</a:t>
                </a:r>
                <a:endParaRPr lang="en-US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0245452-323A-4131-AAA7-C2E017F979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701008" y="1193576"/>
                <a:ext cx="6576591" cy="4470850"/>
              </a:xfrm>
              <a:blipFill>
                <a:blip r:embed="rId5"/>
                <a:stretch>
                  <a:fillRect l="-834" b="-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A1CF49D-EB1B-4844-B0DB-1F02C2E61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/>
              <a:t>RIMPLE MASHRUWALA CPA LLC                                                                                                                            rmcpa.us 832-533-2100</a:t>
            </a:r>
          </a:p>
        </p:txBody>
      </p:sp>
    </p:spTree>
    <p:extLst>
      <p:ext uri="{BB962C8B-B14F-4D97-AF65-F5344CB8AC3E}">
        <p14:creationId xmlns:p14="http://schemas.microsoft.com/office/powerpoint/2010/main" val="551389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7407B0FF-43E0-4B2E-B48B-C2A472D10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AC6C18-4147-48ED-8B6A-19B3E0D89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352F2-1810-4E81-A810-CE362228D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700"/>
              <a:t>FTE Reductions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A07052F-1643-416C-B539-832CE00F3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RIMPLE MASHRUWALA CPA LLC                                                                                                                            rmcpa.us 832-533-2100</a:t>
            </a:r>
          </a:p>
        </p:txBody>
      </p:sp>
      <p:graphicFrame>
        <p:nvGraphicFramePr>
          <p:cNvPr id="9" name="Text Placeholder 2">
            <a:extLst>
              <a:ext uri="{FF2B5EF4-FFF2-40B4-BE49-F238E27FC236}">
                <a16:creationId xmlns:a16="http://schemas.microsoft.com/office/drawing/2014/main" id="{D02F528F-D746-4594-8923-B7BCA1C9A2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1402318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96121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7407B0FF-43E0-4B2E-B48B-C2A472D10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AC6C18-4147-48ED-8B6A-19B3E0D89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0CC44-A353-43EE-A7D8-E3794D79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/>
              <a:t>Compensation Limits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D0376D5-1D22-4846-9080-8EFCF5C71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RIMPLE MASHRUWALA CPA LLC                                                                                                                            rmcpa.us 832-533-2100</a:t>
            </a:r>
          </a:p>
        </p:txBody>
      </p:sp>
      <p:graphicFrame>
        <p:nvGraphicFramePr>
          <p:cNvPr id="9" name="Text Placeholder 2">
            <a:extLst>
              <a:ext uri="{FF2B5EF4-FFF2-40B4-BE49-F238E27FC236}">
                <a16:creationId xmlns:a16="http://schemas.microsoft.com/office/drawing/2014/main" id="{18ADC539-86A3-4BBF-B8C4-E2EC6B3687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0705567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526299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57D188-D174-43BE-823B-72D1294B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/>
              <a:t>Owner Compensation Limits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27F6-A461-4872-9155-1160D4FD6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1008" y="1193576"/>
            <a:ext cx="6576591" cy="4470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For any owner-employee or self-employed individual/general partner, cash compensation is limited to the lesser of:</a:t>
            </a:r>
          </a:p>
          <a:p>
            <a:pPr lvl="1"/>
            <a:r>
              <a:rPr lang="en-US"/>
              <a:t>$15,384 ($100,000 X 8/12) for 8 weeks</a:t>
            </a:r>
          </a:p>
          <a:p>
            <a:pPr lvl="1"/>
            <a:r>
              <a:rPr lang="en-US"/>
              <a:t>$20,833 ($100,000 X 24/12) for 24 weeks</a:t>
            </a:r>
          </a:p>
          <a:p>
            <a:pPr lvl="0"/>
            <a:r>
              <a:rPr lang="en-US"/>
              <a:t>Those of you who are working on your 2019 return now and have PPP loan, may want to discuss this with their tax professional.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B25E148-D3F6-442A-A47E-9430B121C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/>
              <a:t>RIMPLE MASHRUWALA CPA LLC                                                                                                                            rmcpa.us 832-533-2100</a:t>
            </a:r>
          </a:p>
        </p:txBody>
      </p:sp>
    </p:spTree>
    <p:extLst>
      <p:ext uri="{BB962C8B-B14F-4D97-AF65-F5344CB8AC3E}">
        <p14:creationId xmlns:p14="http://schemas.microsoft.com/office/powerpoint/2010/main" val="2937427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7407B0FF-43E0-4B2E-B48B-C2A472D10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AC6C18-4147-48ED-8B6A-19B3E0D89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D1424-B685-4D5F-A9AF-4EA186BE7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100"/>
              <a:t>Owner-employees Health Insurance and Retirement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6FFA931-AF60-4B66-987E-6DDAC5237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RIMPLE MASHRUWALA CPA LLC                                                                                                                            rmcpa.us 832-533-2100</a:t>
            </a:r>
          </a:p>
        </p:txBody>
      </p:sp>
      <p:graphicFrame>
        <p:nvGraphicFramePr>
          <p:cNvPr id="9" name="Text Placeholder 2">
            <a:extLst>
              <a:ext uri="{FF2B5EF4-FFF2-40B4-BE49-F238E27FC236}">
                <a16:creationId xmlns:a16="http://schemas.microsoft.com/office/drawing/2014/main" id="{2A6E6C32-4A90-4A95-8858-BB4146758A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831014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022391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>
            <a:extLst>
              <a:ext uri="{FF2B5EF4-FFF2-40B4-BE49-F238E27FC236}">
                <a16:creationId xmlns:a16="http://schemas.microsoft.com/office/drawing/2014/main" id="{25496B42-CC46-4183-B481-887CD3E8C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2758CE0-F916-4DCE-88D1-71430BE44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C5952BE2-F3EF-4B0A-86F5-986FE49BA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5912450-3395-4ED9-B7EE-F6BD262C4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5D1424-B685-4D5F-A9AF-4EA186BE7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011" y="922806"/>
            <a:ext cx="8689976" cy="13458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/>
              <a:t>Owner-employees Health Insurance and Retirement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6FFA931-AF60-4B66-987E-6DDAC5237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RIMPLE MASHRUWALA CPA LLC                                                                                                            rmcpa.us 832-533-2100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3B32F89-BDB5-41ED-B602-65E7EF594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350629"/>
              </p:ext>
            </p:extLst>
          </p:nvPr>
        </p:nvGraphicFramePr>
        <p:xfrm>
          <a:off x="1751011" y="2821460"/>
          <a:ext cx="8527153" cy="176784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961313">
                  <a:extLst>
                    <a:ext uri="{9D8B030D-6E8A-4147-A177-3AD203B41FA5}">
                      <a16:colId xmlns:a16="http://schemas.microsoft.com/office/drawing/2014/main" val="3175265603"/>
                    </a:ext>
                  </a:extLst>
                </a:gridCol>
                <a:gridCol w="2810312">
                  <a:extLst>
                    <a:ext uri="{9D8B030D-6E8A-4147-A177-3AD203B41FA5}">
                      <a16:colId xmlns:a16="http://schemas.microsoft.com/office/drawing/2014/main" val="32629142"/>
                    </a:ext>
                  </a:extLst>
                </a:gridCol>
                <a:gridCol w="2755528">
                  <a:extLst>
                    <a:ext uri="{9D8B030D-6E8A-4147-A177-3AD203B41FA5}">
                      <a16:colId xmlns:a16="http://schemas.microsoft.com/office/drawing/2014/main" val="1792949978"/>
                    </a:ext>
                  </a:extLst>
                </a:gridCol>
              </a:tblGrid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Eligible?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078935"/>
                  </a:ext>
                </a:extLst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Health Ins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Retirement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extLst>
                  <a:ext uri="{0D108BD9-81ED-4DB2-BD59-A6C34878D82A}">
                    <a16:rowId xmlns:a16="http://schemas.microsoft.com/office/drawing/2014/main" val="3072853653"/>
                  </a:ext>
                </a:extLst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Self-employed (Schedule C/F)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extLst>
                  <a:ext uri="{0D108BD9-81ED-4DB2-BD59-A6C34878D82A}">
                    <a16:rowId xmlns:a16="http://schemas.microsoft.com/office/drawing/2014/main" val="1841100921"/>
                  </a:ext>
                </a:extLst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General Partner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extLst>
                  <a:ext uri="{0D108BD9-81ED-4DB2-BD59-A6C34878D82A}">
                    <a16:rowId xmlns:a16="http://schemas.microsoft.com/office/drawing/2014/main" val="764167140"/>
                  </a:ext>
                </a:extLst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S-</a:t>
                      </a:r>
                      <a:r>
                        <a:rPr lang="en-US" sz="1800" u="none" strike="noStrike" dirty="0" err="1">
                          <a:effectLst/>
                        </a:rPr>
                        <a:t>corp</a:t>
                      </a:r>
                      <a:r>
                        <a:rPr lang="en-US" sz="1800" u="none" strike="noStrike" dirty="0">
                          <a:effectLst/>
                        </a:rPr>
                        <a:t> owner-employee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Yes (but included in Cap)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extLst>
                  <a:ext uri="{0D108BD9-81ED-4DB2-BD59-A6C34878D82A}">
                    <a16:rowId xmlns:a16="http://schemas.microsoft.com/office/drawing/2014/main" val="2516212050"/>
                  </a:ext>
                </a:extLst>
              </a:tr>
              <a:tr h="317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 Corp owner-employee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Yes (but included in Cap)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Yes (but included in Cap)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29" marR="15829" marT="15829" marB="0" anchor="b"/>
                </a:tc>
                <a:extLst>
                  <a:ext uri="{0D108BD9-81ED-4DB2-BD59-A6C34878D82A}">
                    <a16:rowId xmlns:a16="http://schemas.microsoft.com/office/drawing/2014/main" val="3822267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602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7407B0FF-43E0-4B2E-B48B-C2A472D10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AC6C18-4147-48ED-8B6A-19B3E0D89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DD52EE-98AC-4260-B65D-5CA3B603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/>
              <a:t>Payroll Cost - Incurred or Paid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3EA1656-CA48-48BB-97F1-FCBBCE6E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RIMPLE MASHRUWALA CPA LLC                                                                                                                            rmcpa.us 832-533-2100</a:t>
            </a:r>
          </a:p>
        </p:txBody>
      </p:sp>
      <p:graphicFrame>
        <p:nvGraphicFramePr>
          <p:cNvPr id="9" name="Text Placeholder 2">
            <a:extLst>
              <a:ext uri="{FF2B5EF4-FFF2-40B4-BE49-F238E27FC236}">
                <a16:creationId xmlns:a16="http://schemas.microsoft.com/office/drawing/2014/main" id="{8912B795-CA29-4D63-998C-83B6FAB7B1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132535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808034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7407B0FF-43E0-4B2E-B48B-C2A472D10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AC6C18-4147-48ED-8B6A-19B3E0D89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118DB1-0E0F-4643-920C-66F00827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/>
              <a:t>Loan Audit Regulations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DC5AA97-AADF-4F66-AC66-01AC989A8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RIMPLE MASHRUWALA CPA LLC                                                                                                                            rmcpa.us 832-533-2100</a:t>
            </a:r>
          </a:p>
        </p:txBody>
      </p:sp>
      <p:graphicFrame>
        <p:nvGraphicFramePr>
          <p:cNvPr id="9" name="Text Placeholder 2">
            <a:extLst>
              <a:ext uri="{FF2B5EF4-FFF2-40B4-BE49-F238E27FC236}">
                <a16:creationId xmlns:a16="http://schemas.microsoft.com/office/drawing/2014/main" id="{C4A3668B-26E6-4828-B39D-F588DFA243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3598299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16222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A7ACBD-6C1D-4F0C-B03B-DDB853A5B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/>
              <a:t>SBA Audits and Appeals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E1B9E-8E8C-4E38-BDCC-710087ACD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1008" y="1193576"/>
            <a:ext cx="6576591" cy="4470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i="1" dirty="0"/>
              <a:t>The Small Business Act authorizes the administrator to conduct investigations to determine whether a recipient or participant in any assistance under 7(a) program, including the PPP, is ineligible for a loan, or has violated section 7(a), or any rule, regulation or order issued thereunder</a:t>
            </a:r>
            <a:r>
              <a:rPr lang="en-US" dirty="0"/>
              <a:t>.</a:t>
            </a:r>
          </a:p>
          <a:p>
            <a:r>
              <a:rPr lang="en-US" dirty="0"/>
              <a:t>SBA is Training IRS CID and Other Agents to carry-out PPP Audits</a:t>
            </a:r>
          </a:p>
          <a:p>
            <a:pPr lvl="0"/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3A5476A-E440-4F6E-A6F2-5E928B946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/>
              <a:t>RIMPLE MASHRUWALA CPA LLC                                                                                                                            rmcpa.us 832-533-2100</a:t>
            </a:r>
          </a:p>
        </p:txBody>
      </p:sp>
    </p:spTree>
    <p:extLst>
      <p:ext uri="{BB962C8B-B14F-4D97-AF65-F5344CB8AC3E}">
        <p14:creationId xmlns:p14="http://schemas.microsoft.com/office/powerpoint/2010/main" val="1748475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1DEA84-6C14-4CAC-8093-1D6292B9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/>
              <a:t>What will be Audited?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6E353-9139-4821-B1C5-25D17B268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1008" y="1193576"/>
            <a:ext cx="6576591" cy="4470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The Administrator may review whether a borrower</a:t>
            </a:r>
          </a:p>
          <a:p>
            <a:pPr marL="0" lvl="0" indent="0">
              <a:buNone/>
            </a:pPr>
            <a:r>
              <a:rPr lang="en-US" dirty="0"/>
              <a:t>	1. Calculated the loan amount correctly.</a:t>
            </a:r>
          </a:p>
          <a:p>
            <a:pPr marL="0" lvl="0" indent="0">
              <a:buNone/>
            </a:pPr>
            <a:r>
              <a:rPr lang="en-US" dirty="0"/>
              <a:t>	2. Used loan proceeds for the allowable 	    uses specified in the CARES Act.</a:t>
            </a:r>
          </a:p>
          <a:p>
            <a:pPr marL="0" lvl="0" indent="0">
              <a:buNone/>
            </a:pPr>
            <a:r>
              <a:rPr lang="en-US" dirty="0"/>
              <a:t>	3. Entitled to loan forgiveness in the 	    amount claimed on the borrower's Loan 	    Forgiveness Application.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7E7CAD-8C5B-42CC-8AA4-162E8274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/>
              <a:t>RIMPLE MASHRUWALA CPA LLC                                                                                                                            rmcpa.us 832-533-2100</a:t>
            </a:r>
          </a:p>
        </p:txBody>
      </p:sp>
    </p:spTree>
    <p:extLst>
      <p:ext uri="{BB962C8B-B14F-4D97-AF65-F5344CB8AC3E}">
        <p14:creationId xmlns:p14="http://schemas.microsoft.com/office/powerpoint/2010/main" val="366770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7407B0FF-43E0-4B2E-B48B-C2A472D10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AC6C18-4147-48ED-8B6A-19B3E0D89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508836-E154-4366-AF88-211289BA9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/>
              <a:t>Forgiveness Process - When to Apply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CE46DB-343D-4935-A330-0ADAA967A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RIMPLE MASHRUWALA CPA LLC                                                                                                                            rmcpa.us 832-533-2100</a:t>
            </a:r>
          </a:p>
        </p:txBody>
      </p:sp>
      <p:graphicFrame>
        <p:nvGraphicFramePr>
          <p:cNvPr id="9" name="Text Placeholder 2">
            <a:extLst>
              <a:ext uri="{FF2B5EF4-FFF2-40B4-BE49-F238E27FC236}">
                <a16:creationId xmlns:a16="http://schemas.microsoft.com/office/drawing/2014/main" id="{147F2DE9-863F-4CDE-BA2D-6AC38F1C84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1272672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40593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9D6E5D-04E2-47BD-9C78-20F884413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/>
              <a:t>Who will be Audited?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1A00F-9554-4002-84DD-C78FEF6AD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1008" y="1193576"/>
            <a:ext cx="6576591" cy="4470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For a PPP loan of any size, SBA may undertake a review at any time in SBA's discretion.</a:t>
            </a:r>
          </a:p>
          <a:p>
            <a:pPr marL="0" lvl="0" indent="0">
              <a:buNone/>
            </a:pPr>
            <a:r>
              <a:rPr lang="en-US" dirty="0"/>
              <a:t>	some borrowers might have misinterpreted 	the statements that loans of $2 million 	and over will be audited 100% to suggest 	that smaller loans will not be audited. But 	that is not the case. </a:t>
            </a:r>
          </a:p>
          <a:p>
            <a:pPr marL="0" lvl="0" indent="0">
              <a:buNone/>
            </a:pPr>
            <a:r>
              <a:rPr lang="en-US" dirty="0"/>
              <a:t>	The previous sentence makes clear that any 	loan and forgiveness application may be 	reviewed.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4CB44E-0C5E-4F7F-B3EA-D2AD19DE4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/>
              <a:t>RIMPLE MASHRUWALA CPA LLC                                                                                                                            rmcpa.us 832-533-2100</a:t>
            </a:r>
          </a:p>
        </p:txBody>
      </p:sp>
    </p:spTree>
    <p:extLst>
      <p:ext uri="{BB962C8B-B14F-4D97-AF65-F5344CB8AC3E}">
        <p14:creationId xmlns:p14="http://schemas.microsoft.com/office/powerpoint/2010/main" val="2483394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7407B0FF-43E0-4B2E-B48B-C2A472D10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AC6C18-4147-48ED-8B6A-19B3E0D89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4221DB-FDF3-4C16-9364-4F32E53C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100"/>
              <a:t>Tax Deduction of the Expenses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33676D0-E84C-4E9E-887F-92A980632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RIMPLE MASHRUWALA CPA LLC                                                                                                                            rmcpa.us 832-533-2100</a:t>
            </a:r>
          </a:p>
        </p:txBody>
      </p:sp>
      <p:graphicFrame>
        <p:nvGraphicFramePr>
          <p:cNvPr id="9" name="Text Placeholder 2">
            <a:extLst>
              <a:ext uri="{FF2B5EF4-FFF2-40B4-BE49-F238E27FC236}">
                <a16:creationId xmlns:a16="http://schemas.microsoft.com/office/drawing/2014/main" id="{2610B4CD-446E-43A7-8BDB-AD338EBB26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6142219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56516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7407B0FF-43E0-4B2E-B48B-C2A472D10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CAC6C18-4147-48ED-8B6A-19B3E0D89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734F9B-80E6-40B2-8F3F-C41D9DE6C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100"/>
              <a:t>Economic injury and disaster Loan (EIDL)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E52FA8-D1DD-4BB5-A134-B63048E9D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RIMPLE MASHRUWALA CPA LLC                                                                                                                   rmcpa.us 832-533-2100</a:t>
            </a:r>
          </a:p>
        </p:txBody>
      </p:sp>
      <p:graphicFrame>
        <p:nvGraphicFramePr>
          <p:cNvPr id="8" name="Text Placeholder 2">
            <a:extLst>
              <a:ext uri="{FF2B5EF4-FFF2-40B4-BE49-F238E27FC236}">
                <a16:creationId xmlns:a16="http://schemas.microsoft.com/office/drawing/2014/main" id="{8BF703B6-77C2-40FA-ACF2-ECB71327B8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8581730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2268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>
            <a:extLst>
              <a:ext uri="{FF2B5EF4-FFF2-40B4-BE49-F238E27FC236}">
                <a16:creationId xmlns:a16="http://schemas.microsoft.com/office/drawing/2014/main" id="{7407B0FF-43E0-4B2E-B48B-C2A472D10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4">
            <a:extLst>
              <a:ext uri="{FF2B5EF4-FFF2-40B4-BE49-F238E27FC236}">
                <a16:creationId xmlns:a16="http://schemas.microsoft.com/office/drawing/2014/main" id="{7CAC6C18-4147-48ED-8B6A-19B3E0D89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2B2F4F-E912-40ED-AC84-C0E0AA85B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/>
              <a:t>Forgiveness Timeline</a:t>
            </a:r>
          </a:p>
        </p:txBody>
      </p:sp>
      <p:pic>
        <p:nvPicPr>
          <p:cNvPr id="29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30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C05104-3036-4FDA-910A-A18107F1C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RIMPLE MASHRUWALA CPA LLC                                                                                                                            rmcpa.us 832-533-2100</a:t>
            </a:r>
          </a:p>
        </p:txBody>
      </p:sp>
      <p:graphicFrame>
        <p:nvGraphicFramePr>
          <p:cNvPr id="31" name="Text Placeholder 2">
            <a:extLst>
              <a:ext uri="{FF2B5EF4-FFF2-40B4-BE49-F238E27FC236}">
                <a16:creationId xmlns:a16="http://schemas.microsoft.com/office/drawing/2014/main" id="{69E78F79-9170-4AA4-B1F5-B01184BA13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3052452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25226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7B063F-5331-42B4-B7C0-67A377897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/>
              <a:t>There are 3 ways in which you can get a haircut in forgiveness amount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F7E43-0E4F-4883-B03D-AEB779991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1008" y="1193576"/>
            <a:ext cx="6576591" cy="4470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Reduction on Full Time Equivalent Employee (FTEE)</a:t>
            </a:r>
          </a:p>
          <a:p>
            <a:pPr lvl="1"/>
            <a:r>
              <a:rPr lang="en-US"/>
              <a:t>Borrower reduces average FTEE during Covered Period as compared to the elected Measurement Period</a:t>
            </a:r>
          </a:p>
          <a:p>
            <a:pPr lvl="0"/>
            <a:r>
              <a:rPr lang="en-US"/>
              <a:t>Reduction in the Employees Salaries &amp; Wages</a:t>
            </a:r>
          </a:p>
          <a:p>
            <a:pPr lvl="1"/>
            <a:r>
              <a:rPr lang="en-US"/>
              <a:t>Borrower reduces average annual salary or hourly wages for any employee by more than 25 percent</a:t>
            </a:r>
          </a:p>
          <a:p>
            <a:pPr lvl="0"/>
            <a:r>
              <a:rPr lang="en-US"/>
              <a:t>Not spending at least 60% of the forgiveness in Payroll Cost.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65DC785-4177-4FB1-9F0F-73F0457E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/>
              <a:t>RIMPLE MASHRUWALA CPA LLC                                                                                                                            rmcpa.us 832-533-2100</a:t>
            </a:r>
          </a:p>
        </p:txBody>
      </p:sp>
    </p:spTree>
    <p:extLst>
      <p:ext uri="{BB962C8B-B14F-4D97-AF65-F5344CB8AC3E}">
        <p14:creationId xmlns:p14="http://schemas.microsoft.com/office/powerpoint/2010/main" val="145817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7407B0FF-43E0-4B2E-B48B-C2A472D10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AC6C18-4147-48ED-8B6A-19B3E0D89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D0C50D-0F1C-404F-B0A1-128329308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/>
              <a:t>Example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C2B39A-77CD-4AD7-8B6E-4722A2EE7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RIMPLE MASHRUWALA CPA LLC                                                                                                                            rmcpa.us 832-533-2100</a:t>
            </a:r>
          </a:p>
        </p:txBody>
      </p:sp>
      <p:graphicFrame>
        <p:nvGraphicFramePr>
          <p:cNvPr id="9" name="Text Placeholder 2">
            <a:extLst>
              <a:ext uri="{FF2B5EF4-FFF2-40B4-BE49-F238E27FC236}">
                <a16:creationId xmlns:a16="http://schemas.microsoft.com/office/drawing/2014/main" id="{B51DF12E-20B8-41B7-9B33-D5C0980868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1797689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45333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E79FAD-0E02-4931-B7C1-8CFED9B9E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/>
              <a:t>Example (Cont)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6D390-29F4-4AFA-92DE-F4D5B20A4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1008" y="1193576"/>
            <a:ext cx="6576591" cy="4470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Center had the following other expenses during the 8-week period</a:t>
            </a:r>
          </a:p>
          <a:p>
            <a:pPr lvl="1"/>
            <a:r>
              <a:rPr lang="en-US" dirty="0"/>
              <a:t>Rent 				- $25,000</a:t>
            </a:r>
          </a:p>
          <a:p>
            <a:pPr lvl="1"/>
            <a:r>
              <a:rPr lang="en-US" dirty="0"/>
              <a:t>Utilities 				- $  7,000</a:t>
            </a:r>
          </a:p>
          <a:p>
            <a:pPr lvl="1"/>
            <a:r>
              <a:rPr lang="en-US" dirty="0"/>
              <a:t>Salary (20 employees)         		- $90,000</a:t>
            </a:r>
          </a:p>
          <a:p>
            <a:pPr lvl="1"/>
            <a:r>
              <a:rPr lang="en-US" dirty="0"/>
              <a:t>Interest on Equipment   		- $  6,000</a:t>
            </a:r>
          </a:p>
          <a:p>
            <a:pPr lvl="1"/>
            <a:r>
              <a:rPr lang="en-US" b="1" dirty="0"/>
              <a:t>Total				  $128,000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B6370AA-AFAA-4539-99B9-FD05499BF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/>
              <a:t>RIMPLE MASHRUWALA CPA LLC                                                                                                                            rmcpa.us 832-533-2100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AB48B5-72DD-4139-A351-32A26518833B}"/>
              </a:ext>
            </a:extLst>
          </p:cNvPr>
          <p:cNvCxnSpPr/>
          <p:nvPr/>
        </p:nvCxnSpPr>
        <p:spPr>
          <a:xfrm>
            <a:off x="5024582" y="4414982"/>
            <a:ext cx="585585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1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F13373-45DE-4AA4-86DF-0F4831CD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/>
              <a:t>Example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D8BDD1F-7FF7-4CE3-9728-5ED3F8D3BE7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701009" y="1193576"/>
                <a:ext cx="6849918" cy="4470850"/>
              </a:xfr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/>
                <a:r>
                  <a:rPr lang="en-US" dirty="0"/>
                  <a:t>However he further needs to reduce his forgiveness calculation by the FTEE reduction</a:t>
                </a:r>
              </a:p>
              <a:p>
                <a:pPr lvl="0"/>
                <a:r>
                  <a:rPr lang="en-US" dirty="0"/>
                  <a:t>Reduction for FTE Employee Headcount by</a:t>
                </a:r>
              </a:p>
              <a:p>
                <a:pPr lvl="1"/>
                <a:r>
                  <a:rPr lang="en-US" dirty="0"/>
                  <a:t>Avg. FTE Employees per Month During the Covered Period = 25</a:t>
                </a:r>
              </a:p>
              <a:p>
                <a:pPr lvl="1"/>
                <a:r>
                  <a:rPr lang="en-US" dirty="0"/>
                  <a:t>Avg. FTE Employees per Month (elected measurement period) = 20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dirty="0"/>
                  <a:t> x 128000 = $102,400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D8BDD1F-7FF7-4CE3-9728-5ED3F8D3BE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701009" y="1193576"/>
                <a:ext cx="6849918" cy="4470850"/>
              </a:xfrm>
              <a:blipFill>
                <a:blip r:embed="rId5"/>
                <a:stretch>
                  <a:fillRect l="-801" r="-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0293C47-CE9E-431B-8D41-8D0892094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/>
              <a:t>RIMPLE MASHRUWALA CPA LLC                                                                                                                            rmcpa.us 832-533-2100</a:t>
            </a:r>
          </a:p>
        </p:txBody>
      </p:sp>
    </p:spTree>
    <p:extLst>
      <p:ext uri="{BB962C8B-B14F-4D97-AF65-F5344CB8AC3E}">
        <p14:creationId xmlns:p14="http://schemas.microsoft.com/office/powerpoint/2010/main" val="93348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F13373-45DE-4AA4-86DF-0F4831CD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/>
              <a:t>Example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D8BDD1F-7FF7-4CE3-9728-5ED3F8D3BE7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701008" y="1193576"/>
                <a:ext cx="6576591" cy="4470850"/>
              </a:xfr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/>
                <a:r>
                  <a:rPr lang="en-US"/>
                  <a:t>His forgiveness amount will be lesser of the</a:t>
                </a:r>
              </a:p>
              <a:p>
                <a:pPr lvl="0"/>
                <a:endParaRPr lang="en-US"/>
              </a:p>
              <a:p>
                <a:pPr lvl="1"/>
                <a:r>
                  <a:rPr lang="en-US"/>
                  <a:t>Loan Amount which is $144,230</a:t>
                </a:r>
              </a:p>
              <a:p>
                <a:pPr lvl="1"/>
                <a:r>
                  <a:rPr lang="en-US" b="0"/>
                  <a:t>Reduction in FTEE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/>
                  <a:t> x 128000 = $102,400</a:t>
                </a:r>
              </a:p>
              <a:p>
                <a:pPr lvl="1"/>
                <a:r>
                  <a:rPr lang="en-US"/>
                  <a:t>60% rule 90000</a:t>
                </a:r>
                <a14:m>
                  <m:oMath xmlns:m="http://schemas.openxmlformats.org/officeDocument/2006/math">
                    <m:r>
                      <a:rPr lang="en-US" b="0" i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/>
                  <a:t> 0.60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$150,000</m:t>
                    </m:r>
                  </m:oMath>
                </a14:m>
                <a:endParaRPr lang="en-US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D8BDD1F-7FF7-4CE3-9728-5ED3F8D3BE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701008" y="1193576"/>
                <a:ext cx="6576591" cy="4470850"/>
              </a:xfrm>
              <a:blipFill>
                <a:blip r:embed="rId5"/>
                <a:stretch>
                  <a:fillRect l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0293C47-CE9E-431B-8D41-8D0892094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/>
              <a:t>RIMPLE MASHRUWALA CPA LLC                                                                                                                            rmcpa.us 832-533-2100</a:t>
            </a:r>
          </a:p>
        </p:txBody>
      </p:sp>
    </p:spTree>
    <p:extLst>
      <p:ext uri="{BB962C8B-B14F-4D97-AF65-F5344CB8AC3E}">
        <p14:creationId xmlns:p14="http://schemas.microsoft.com/office/powerpoint/2010/main" val="78503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E9CBA4-6E53-4C97-B80B-FE1A84F9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/>
              <a:t>Example (Cont.)	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B50AB-3387-4632-8DA2-07EAE6C88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1008" y="1193576"/>
            <a:ext cx="6576591" cy="4470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Now assume lock down has been lifted and businesses are opening slowly.</a:t>
            </a:r>
          </a:p>
          <a:p>
            <a:pPr lvl="0"/>
            <a:r>
              <a:rPr lang="en-US"/>
              <a:t>Owner decides to add 2 employees for an additional $30,000 in salaries &amp; wages for the 8 weeks</a:t>
            </a:r>
          </a:p>
          <a:p>
            <a:pPr lvl="0"/>
            <a:r>
              <a:rPr lang="en-US"/>
              <a:t>total allowable expenses would be (128,000 + 30,000)= 158,000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02A62E1-894E-40E8-B2EC-902D7F31E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94224" y="5883275"/>
            <a:ext cx="52441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b="1"/>
              <a:t>RIMPLE MASHRUWALA CPA LLC                                                                                                                            rmcpa.us 832-533-2100</a:t>
            </a:r>
          </a:p>
        </p:txBody>
      </p:sp>
    </p:spTree>
    <p:extLst>
      <p:ext uri="{BB962C8B-B14F-4D97-AF65-F5344CB8AC3E}">
        <p14:creationId xmlns:p14="http://schemas.microsoft.com/office/powerpoint/2010/main" val="301915874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1426</Words>
  <Application>Microsoft Office PowerPoint</Application>
  <PresentationFormat>Widescreen</PresentationFormat>
  <Paragraphs>145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Tw Cen MT</vt:lpstr>
      <vt:lpstr>Droplet</vt:lpstr>
      <vt:lpstr>COVID- 19 Series Navigating PPP Forgiveness Rules for Businesses &amp; Self-Employed</vt:lpstr>
      <vt:lpstr>Forgiveness Process - When to Apply</vt:lpstr>
      <vt:lpstr>Forgiveness Timeline</vt:lpstr>
      <vt:lpstr>There are 3 ways in which you can get a haircut in forgiveness amount</vt:lpstr>
      <vt:lpstr>Example</vt:lpstr>
      <vt:lpstr>Example (Cont)</vt:lpstr>
      <vt:lpstr>Example (Cont.)</vt:lpstr>
      <vt:lpstr>Example (Cont.)</vt:lpstr>
      <vt:lpstr>Example (Cont.)  </vt:lpstr>
      <vt:lpstr>Example (Cont.)</vt:lpstr>
      <vt:lpstr>FTE Reductions</vt:lpstr>
      <vt:lpstr>Compensation Limits</vt:lpstr>
      <vt:lpstr>Owner Compensation Limits</vt:lpstr>
      <vt:lpstr>Owner-employees Health Insurance and Retirement</vt:lpstr>
      <vt:lpstr>Owner-employees Health Insurance and Retirement</vt:lpstr>
      <vt:lpstr>Payroll Cost - Incurred or Paid</vt:lpstr>
      <vt:lpstr>Loan Audit Regulations</vt:lpstr>
      <vt:lpstr>SBA Audits and Appeals</vt:lpstr>
      <vt:lpstr>What will be Audited?</vt:lpstr>
      <vt:lpstr>Who will be Audited?</vt:lpstr>
      <vt:lpstr>Tax Deduction of the Expenses </vt:lpstr>
      <vt:lpstr>Economic injury and disaster Loan (EIDL)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COVID- 19 Series Navigating PPP Forgiveness Rules for Businesses &amp; Self-Employed</dc:title>
  <dc:creator>Rimple Mashruwala</dc:creator>
  <cp:lastModifiedBy>Rimple Mashruwala</cp:lastModifiedBy>
  <cp:revision>4</cp:revision>
  <dcterms:created xsi:type="dcterms:W3CDTF">2020-06-26T15:51:52Z</dcterms:created>
  <dcterms:modified xsi:type="dcterms:W3CDTF">2020-06-26T16:09:40Z</dcterms:modified>
</cp:coreProperties>
</file>