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62" r:id="rId4"/>
    <p:sldId id="263" r:id="rId5"/>
    <p:sldId id="285" r:id="rId6"/>
    <p:sldId id="298" r:id="rId7"/>
    <p:sldId id="300" r:id="rId8"/>
    <p:sldId id="303" r:id="rId9"/>
    <p:sldId id="299" r:id="rId10"/>
    <p:sldId id="301" r:id="rId11"/>
    <p:sldId id="304" r:id="rId12"/>
    <p:sldId id="284" r:id="rId13"/>
    <p:sldId id="302" r:id="rId14"/>
    <p:sldId id="280" r:id="rId15"/>
    <p:sldId id="282" r:id="rId16"/>
    <p:sldId id="286" r:id="rId17"/>
    <p:sldId id="287" r:id="rId18"/>
    <p:sldId id="289" r:id="rId19"/>
    <p:sldId id="290" r:id="rId20"/>
    <p:sldId id="291" r:id="rId21"/>
    <p:sldId id="292" r:id="rId22"/>
    <p:sldId id="297" r:id="rId23"/>
    <p:sldId id="293" r:id="rId24"/>
    <p:sldId id="294" r:id="rId25"/>
    <p:sldId id="295"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5F6500-333F-4F5A-B764-4BE0003FB3DB}" type="datetimeFigureOut">
              <a:rPr lang="en-US" smtClean="0"/>
              <a:t>11/24/2020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261A02-FD44-4188-8189-1F24113DFA7D}" type="slidenum">
              <a:rPr lang="en-US" smtClean="0"/>
              <a:t>‹#›</a:t>
            </a:fld>
            <a:endParaRPr lang="en-US"/>
          </a:p>
        </p:txBody>
      </p:sp>
    </p:spTree>
    <p:extLst>
      <p:ext uri="{BB962C8B-B14F-4D97-AF65-F5344CB8AC3E}">
        <p14:creationId xmlns:p14="http://schemas.microsoft.com/office/powerpoint/2010/main" val="222795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B4A52E6-CBE5-49A2-A8E5-4DC19720BB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E951E2D-0585-4FBE-B000-B4D48F7D11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985AAE71-F616-43F9-8D9B-16FFCB3D2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FC11F75E-94D9-45CF-9DD9-048819EFB4D5}"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505DD77-8029-4B37-B7B9-E598F576D8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8BBEBE8D-16E7-4AF0-8449-09A5B6EBE7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A21364AE-EC9B-4F7C-9AFF-12829D1737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AA38F60E-AD53-4583-ADE2-78D5D3C8B780}" type="slidenum">
              <a:rPr lang="en-US" altLang="en-US"/>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3AD405B-5965-43CD-AAF8-75B6B8A349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3DC5D71B-0903-4154-9CBD-541E54E5C5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64C963CF-BF8A-4A4F-9A8D-C9D60B96E1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01F41FC4-48E8-4760-B891-9B4DFFB0A4CF}" type="slidenum">
              <a:rPr lang="en-US" altLang="en-US"/>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BE6C3538-C5D0-47B2-B44E-6169F8D9D5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07D0350D-863F-4A9C-A372-BA9681F611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3ACDC059-B7AD-4900-8DED-E2E1788413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46C59E7E-08A6-47F7-A683-266807A87709}" type="slidenum">
              <a:rPr lang="en-US" altLang="en-US"/>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BFD99028-9535-4128-851D-5CBB6813A3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99445C24-E46A-4B44-8CA2-D71B5FB222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50FD3906-0213-4E1C-851A-BD2DCFBDF5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293DD2DE-052E-4BC6-9EC7-32626B6F1871}" type="slidenum">
              <a:rPr lang="en-US" altLang="en-US"/>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1D1C72C7-621E-472F-824B-1EB3D68ED2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803C75FD-A0DE-49F1-8216-BDE4F10BA5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1CCEF3DD-FBB1-4739-909F-F7BDDFA624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21EF47DD-BBF2-429C-80C8-A9CFA72A6BE6}"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9FE88F1A-E5C3-49DC-ABC8-B99E76F485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C83057D3-5D1C-4913-ADA7-DDF60879C5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DD272A9E-1949-4F17-A7FA-282ADF0AB0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0ECA3D77-6143-4750-8A53-A31F612F0C0A}" type="slidenum">
              <a:rPr lang="en-US" altLang="en-US"/>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A7FEC564-F0C4-4784-B418-245F805E1B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C28892B3-0327-4BDA-9818-F3E5FFA969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a:extLst>
              <a:ext uri="{FF2B5EF4-FFF2-40B4-BE49-F238E27FC236}">
                <a16:creationId xmlns:a16="http://schemas.microsoft.com/office/drawing/2014/main" id="{F7063963-A4F5-4F32-B111-8FDA57F8A8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B2A6B0C5-7649-49F0-9A48-5CF42227E9A0}" type="slidenum">
              <a:rPr lang="en-US" altLang="en-US"/>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0BBC6DD1-69A8-4DC5-AA45-A48C36ABBA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CDAED54C-41CB-42C8-81B7-E978F069DD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a:extLst>
              <a:ext uri="{FF2B5EF4-FFF2-40B4-BE49-F238E27FC236}">
                <a16:creationId xmlns:a16="http://schemas.microsoft.com/office/drawing/2014/main" id="{E9F7C195-92EA-4B74-98F9-A67630E7BA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C1DABEF0-6724-4C80-B8B8-1F29EBA2AB05}"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7692886E-E236-4B69-9B51-A5563A433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A0E5E90A-D863-4646-9DC6-861B557FF6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D9AB20F3-A2E3-4858-973B-DE14520578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D0BF48CA-142B-47FE-80E6-A5BB446426AC}" type="slidenum">
              <a:rPr lang="en-US" altLang="en-US"/>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A99FA66-1430-4CD4-B780-7ABEE52809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A38862C4-83B2-4A84-9F35-8C2C1E3CC1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468E0967-BD89-4AD4-AE65-E81E80DE8D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A3230EC3-EB77-49F4-85B4-F6FFF51F79A8}"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E16EFF79-57B3-45D9-A8C5-09F9319A25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B0B59FFC-C768-4382-ABE9-D41F109102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09E76204-79FA-4394-B63F-CCA20A643D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BEC0AF5E-A1E2-43C6-94D3-A706204E1850}"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BA7914BD-1A39-4DBD-83C7-4B3AC00F63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28D4D978-B6A1-4E27-AFC3-3B7B153AC2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a:extLst>
              <a:ext uri="{FF2B5EF4-FFF2-40B4-BE49-F238E27FC236}">
                <a16:creationId xmlns:a16="http://schemas.microsoft.com/office/drawing/2014/main" id="{D543FB9D-AD93-490C-842A-550E9B84DF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92B6B917-BB45-4945-813D-F5E5A8AD75C7}"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BAEB4D7B-DF9B-4B38-99B1-F5545115D9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3C139742-9367-4138-84AF-519C306780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7108" name="Slide Number Placeholder 3">
            <a:extLst>
              <a:ext uri="{FF2B5EF4-FFF2-40B4-BE49-F238E27FC236}">
                <a16:creationId xmlns:a16="http://schemas.microsoft.com/office/drawing/2014/main" id="{CF2DDFAA-6E9D-4BB9-B7A1-657B479882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DE651027-74EB-4B90-9BFB-0149268D2AC1}" type="slidenum">
              <a:rPr lang="en-US" altLang="en-US"/>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81E47373-183C-4475-87F5-4A8C150636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11AC63D-A042-41CC-9946-BDC8617EB6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AE637F66-0493-48A6-BCA6-36CE04912B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5A585D31-02E2-45A5-AEE5-AC241CDD3570}" type="slidenum">
              <a:rPr lang="en-US" altLang="en-US"/>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ECDDE5FE-C704-4096-A7CB-87080A4E76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851CBAA8-B6DB-4649-AA0A-73C1954F55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443F6E38-D95C-42A6-A2FA-66C8A9442F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3557586A-9DBF-46C5-A591-3BA71D158EC1}" type="slidenum">
              <a:rPr lang="en-US" altLang="en-US"/>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0AA963DB-09BB-477E-BDD5-D1A2C8E987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8CBB772E-7A2B-428E-B5E9-6FCDAB18B6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0F950C2D-6A51-42F0-A445-045FCAF721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B4701701-A9C0-49ED-99E2-112DC9883B80}" type="slidenum">
              <a:rPr lang="en-US" altLang="en-US"/>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B666F6CB-ACC3-40CB-ACB4-69E0E7777B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DD971C69-2AA1-4D3F-9460-392A622BE1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8BFF65AF-EB85-4157-B222-E89606AE1A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A068AC03-3C01-4010-A225-662F48093291}" type="slidenum">
              <a:rPr lang="en-US" altLang="en-US"/>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B73C860E-2250-40ED-A198-2A8A03B303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530A9487-72AE-4E7E-A518-CC1997921B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63DA74FB-4501-4977-A912-C02B731AE3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B63D1951-52FB-42EB-B4EC-A19D488700B3}" type="slidenum">
              <a:rPr lang="en-US" altLang="en-US"/>
              <a:pPr/>
              <a:t>26</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02BFDF83-C92F-4E63-A0D9-EB263044F6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8F70F0A8-020D-472F-B9E8-7632D67588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DF1A4A1A-DCA8-4F9F-B7D8-B83BA37DEB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C7C44C5B-CC05-4646-9A6B-3E59947DA26C}" type="slidenum">
              <a:rPr lang="en-US" altLang="en-US"/>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EC4B591-B71F-457A-9A1D-46A85DDA62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164B1CFC-0148-4E4F-971C-FAAAB29D62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8A922EA2-45B1-4861-B9D8-B5E0BF24EF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0B9BAEF2-1F67-489A-A0D6-F8B7A9F9E6F6}" type="slidenum">
              <a:rPr lang="en-US" altLang="en-US"/>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74EDE12F-76A2-49DD-83FE-54CAC9D312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DAC093C0-F3D3-4B16-94FB-2151087CFE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489B6BE5-1822-46A0-AB4A-76DD70A699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C72FE059-2D9D-4616-AA0F-FBF0640A019E}" type="slidenum">
              <a:rPr lang="en-US" altLang="en-US"/>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B3B9355-6937-4344-A300-742E352EE8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0BEDA9B-457B-4CAF-94D9-B86047CAAB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97DC9DEB-177C-438A-81D8-E7ACBF8616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987BE437-23BD-4CA5-B8BA-61B5CA188A8F}" type="slidenum">
              <a:rPr lang="en-US" altLang="en-US"/>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93E2156-006C-4B08-86BB-B79AC2CADF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EAB5AFD6-C8D9-420E-855F-49A3AE7BCE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803B2DD1-8551-42CD-B6C1-AA94001F57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02F9A952-416C-47CF-B844-6DBFC524C1B1}" type="slidenum">
              <a:rPr lang="en-US" altLang="en-US"/>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1A57335-9AEE-4B85-AC28-674C9B796A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14F5CD0-6456-4ACB-ABE4-D5AB9B36D9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30202680-CFD4-41B6-A9E2-FAF510D280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0395C701-F78F-45D3-850B-8C955A153648}" type="slidenum">
              <a:rPr lang="en-US" altLang="en-US"/>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96AF2AE4-788E-4D6B-A243-38A98B0C20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F8FD619B-1256-42DA-9294-6DA3E2CDBB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F72DA8B3-FD08-4B62-A90D-5BA3CF8F43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B905F6C8-71E2-4B53-8D43-446AA974D3AB}" type="slidenum">
              <a:rPr lang="en-US" altLang="en-US"/>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38621-5109-4A9D-AE16-0753C46249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3D7727-E446-4E09-8D24-2FC3DFE09B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4EDCAA-492E-48A4-AEE4-012CD1302E96}"/>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31A2751A-6929-4D82-9DE5-F9FDE5D24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53C78D-6962-48BF-9A42-1B961605DD24}"/>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413617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680B5-64FE-47B9-B508-ABB0821F53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42927F-D87D-4F75-B86A-C9DA8307DA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0ECC7B-FE08-45CD-B0A2-606D649C7A9D}"/>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10FB18BF-1891-4B72-9922-D0357EC0DE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AA20D-78EC-413A-83F6-877E4FD41F08}"/>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3520206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403F2F-298B-442B-99D1-9AA7C1889F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CF58E1-DBCD-44EE-9CF4-F0CED69094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4B2C89-C560-467A-B6A0-7D10ABA4ED9E}"/>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E170E6D3-DE69-4FF0-BEF9-351B7D55D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2FF9C-03F2-4563-BEDC-AA0168DE5312}"/>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400510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09094-EE30-49BE-805E-115211359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EB50D0-6424-4F3D-ACB5-7BE3A306DC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9762A4-2792-40C2-8E28-78539D15839C}"/>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716E0609-8EB0-4DE4-8E14-6281FF8F12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E4B827-137A-403A-BB9F-B8667674852C}"/>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330494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248AF-D851-47DF-90A7-34157A258E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73275B-187B-47BE-85EA-F2E4A6C9EA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BB8A97-721A-469E-AB87-6C3DC47F53FE}"/>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2B603333-D3E5-4957-9F77-5EE18570FE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593277-A379-4189-B26C-7D74ACEC422D}"/>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682947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1A30D-989A-4BAF-9EC3-33537429AA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0F85E-17B6-4983-9766-DCC4F1703E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49D3A8-555D-49EB-9B4E-AF34032C50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15AE62-ED7E-4F70-9B4A-492907B59A5A}"/>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6" name="Footer Placeholder 5">
            <a:extLst>
              <a:ext uri="{FF2B5EF4-FFF2-40B4-BE49-F238E27FC236}">
                <a16:creationId xmlns:a16="http://schemas.microsoft.com/office/drawing/2014/main" id="{5F88D75A-C33E-4BE0-AB5E-6C534840E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E1F462-6364-4DA1-90A3-0A8535F534CE}"/>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4196060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1EE1A-8E5C-4FFB-9981-2D64778D6D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A69847-44B7-4608-A196-A0E2849587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EB98E6-E1A0-442E-8BA9-C3AF590587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809552-457B-4FAC-A242-7DCFD92631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390E9B-3EAB-4A50-82E8-DF7FC90B41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E0F199-FF24-4107-B6C5-75F6251FE9F5}"/>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8" name="Footer Placeholder 7">
            <a:extLst>
              <a:ext uri="{FF2B5EF4-FFF2-40B4-BE49-F238E27FC236}">
                <a16:creationId xmlns:a16="http://schemas.microsoft.com/office/drawing/2014/main" id="{D819882A-A611-4328-BA25-DFE7D2C0ED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A53B153-B6E1-4443-B5FB-7678CAEE1A7E}"/>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175361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B2DCA-4D78-4A97-AFBF-78DDCEB899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F05C12-1524-4D69-B952-A10455199BCE}"/>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4" name="Footer Placeholder 3">
            <a:extLst>
              <a:ext uri="{FF2B5EF4-FFF2-40B4-BE49-F238E27FC236}">
                <a16:creationId xmlns:a16="http://schemas.microsoft.com/office/drawing/2014/main" id="{FAD82CE3-7E8A-4B86-BCFA-AC3BAD1CB2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9F262C-499B-4BAB-ADB7-187822DD7746}"/>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152980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3300A5-134F-45A5-B21C-70A394231BA0}"/>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3" name="Footer Placeholder 2">
            <a:extLst>
              <a:ext uri="{FF2B5EF4-FFF2-40B4-BE49-F238E27FC236}">
                <a16:creationId xmlns:a16="http://schemas.microsoft.com/office/drawing/2014/main" id="{B8074AAD-9892-427A-9E69-0B3BD7ACCB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FE5C9B-71FA-46EC-9494-1B6C8FCF4502}"/>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329277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B0E6A-A7F8-4334-998C-91041B7677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8FD55E-CE37-4ECD-99E4-E26BC90E9C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166E16-E5B7-44BD-8401-EF45B0ACEC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893C4C-6058-4A4C-A80E-73346440BFBD}"/>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6" name="Footer Placeholder 5">
            <a:extLst>
              <a:ext uri="{FF2B5EF4-FFF2-40B4-BE49-F238E27FC236}">
                <a16:creationId xmlns:a16="http://schemas.microsoft.com/office/drawing/2014/main" id="{E9A1B4DF-049F-4665-AF7C-914079BF2B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E78081-6CE1-4CEA-9AA4-5C8D2071A6F2}"/>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5177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0911-66AA-4644-A9CE-B30EFF73B5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22B578-8DD5-481A-900E-39B6B48AE2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25CFA9-BED2-40EA-A8D7-B0FD5882F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E2E410-3EF8-4D37-A3D9-81F5802418BC}"/>
              </a:ext>
            </a:extLst>
          </p:cNvPr>
          <p:cNvSpPr>
            <a:spLocks noGrp="1"/>
          </p:cNvSpPr>
          <p:nvPr>
            <p:ph type="dt" sz="half" idx="10"/>
          </p:nvPr>
        </p:nvSpPr>
        <p:spPr/>
        <p:txBody>
          <a:bodyPr/>
          <a:lstStyle/>
          <a:p>
            <a:fld id="{54B8BDE9-F739-4747-A5EF-D973278C6E1B}" type="datetimeFigureOut">
              <a:rPr lang="en-US" smtClean="0"/>
              <a:t>11/24/2020</a:t>
            </a:fld>
            <a:endParaRPr lang="en-US"/>
          </a:p>
        </p:txBody>
      </p:sp>
      <p:sp>
        <p:nvSpPr>
          <p:cNvPr id="6" name="Footer Placeholder 5">
            <a:extLst>
              <a:ext uri="{FF2B5EF4-FFF2-40B4-BE49-F238E27FC236}">
                <a16:creationId xmlns:a16="http://schemas.microsoft.com/office/drawing/2014/main" id="{3EC32BAF-E087-4BB0-B999-BC56FC5F6F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946812-F284-4225-BD61-1B547C20C105}"/>
              </a:ext>
            </a:extLst>
          </p:cNvPr>
          <p:cNvSpPr>
            <a:spLocks noGrp="1"/>
          </p:cNvSpPr>
          <p:nvPr>
            <p:ph type="sldNum" sz="quarter" idx="12"/>
          </p:nvPr>
        </p:nvSpPr>
        <p:spPr/>
        <p:txBody>
          <a:bodyPr/>
          <a:lstStyle/>
          <a:p>
            <a:fld id="{AB8229B2-4927-446F-8154-4D95603B10EA}" type="slidenum">
              <a:rPr lang="en-US" smtClean="0"/>
              <a:t>‹#›</a:t>
            </a:fld>
            <a:endParaRPr lang="en-US"/>
          </a:p>
        </p:txBody>
      </p:sp>
    </p:spTree>
    <p:extLst>
      <p:ext uri="{BB962C8B-B14F-4D97-AF65-F5344CB8AC3E}">
        <p14:creationId xmlns:p14="http://schemas.microsoft.com/office/powerpoint/2010/main" val="617265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1E56E7-FEFD-40BF-B1E3-B6F24DF947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E36DC2-40C3-4BEE-B1AB-6784A854BE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6EC9A0-2E88-48C0-8330-570DFFE6B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B8BDE9-F739-4747-A5EF-D973278C6E1B}" type="datetimeFigureOut">
              <a:rPr lang="en-US" smtClean="0"/>
              <a:t>11/24/2020</a:t>
            </a:fld>
            <a:endParaRPr lang="en-US"/>
          </a:p>
        </p:txBody>
      </p:sp>
      <p:sp>
        <p:nvSpPr>
          <p:cNvPr id="5" name="Footer Placeholder 4">
            <a:extLst>
              <a:ext uri="{FF2B5EF4-FFF2-40B4-BE49-F238E27FC236}">
                <a16:creationId xmlns:a16="http://schemas.microsoft.com/office/drawing/2014/main" id="{C7E90B2C-9366-4706-88C0-97C125F4EE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ED104E-4C72-4433-B124-144D0060C8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8229B2-4927-446F-8154-4D95603B10EA}" type="slidenum">
              <a:rPr lang="en-US" smtClean="0"/>
              <a:t>‹#›</a:t>
            </a:fld>
            <a:endParaRPr lang="en-US"/>
          </a:p>
        </p:txBody>
      </p:sp>
    </p:spTree>
    <p:extLst>
      <p:ext uri="{BB962C8B-B14F-4D97-AF65-F5344CB8AC3E}">
        <p14:creationId xmlns:p14="http://schemas.microsoft.com/office/powerpoint/2010/main" val="280045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hyperlink" Target="https://www.sba.gov/document/sba-form-paycheck-protection-program-loan-forgiveness-application" TargetMode="External"/><Relationship Id="rId7"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pppforgivenesstool.com/" TargetMode="External"/><Relationship Id="rId4" Type="http://schemas.openxmlformats.org/officeDocument/2006/relationships/hyperlink" Target="https://www.sba.gov/document/support-frequently-asked-questions-ppp-loan-forgivenes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a:extLst>
              <a:ext uri="{FF2B5EF4-FFF2-40B4-BE49-F238E27FC236}">
                <a16:creationId xmlns:a16="http://schemas.microsoft.com/office/drawing/2014/main" id="{A7CFD637-2ECF-4327-B3BD-135D3D3D5590}"/>
              </a:ext>
            </a:extLst>
          </p:cNvPr>
          <p:cNvSpPr>
            <a:spLocks noGrp="1"/>
          </p:cNvSpPr>
          <p:nvPr>
            <p:ph type="subTitle" idx="1"/>
          </p:nvPr>
        </p:nvSpPr>
        <p:spPr>
          <a:xfrm>
            <a:off x="1524000" y="4056063"/>
            <a:ext cx="9144000" cy="1655762"/>
          </a:xfrm>
        </p:spPr>
        <p:txBody>
          <a:bodyPr/>
          <a:lstStyle/>
          <a:p>
            <a:pPr eaLnBrk="1" hangingPunct="1"/>
            <a:r>
              <a:rPr lang="en-US" altLang="en-US"/>
              <a:t> IACCGH WEBINAR – NOVEMBER 24, 2020</a:t>
            </a:r>
          </a:p>
          <a:p>
            <a:pPr eaLnBrk="1" hangingPunct="1"/>
            <a:endParaRPr lang="en-US" altLang="en-US"/>
          </a:p>
          <a:p>
            <a:pPr eaLnBrk="1" hangingPunct="1"/>
            <a:endParaRPr lang="en-US" altLang="en-US"/>
          </a:p>
        </p:txBody>
      </p:sp>
      <p:sp>
        <p:nvSpPr>
          <p:cNvPr id="5123" name="Title 1">
            <a:extLst>
              <a:ext uri="{FF2B5EF4-FFF2-40B4-BE49-F238E27FC236}">
                <a16:creationId xmlns:a16="http://schemas.microsoft.com/office/drawing/2014/main" id="{DC9C1894-7AD3-4F74-BE2A-3005144FFFA8}"/>
              </a:ext>
            </a:extLst>
          </p:cNvPr>
          <p:cNvSpPr>
            <a:spLocks noGrp="1"/>
          </p:cNvSpPr>
          <p:nvPr>
            <p:ph type="ctrTitle"/>
          </p:nvPr>
        </p:nvSpPr>
        <p:spPr>
          <a:xfrm>
            <a:off x="1524000" y="912813"/>
            <a:ext cx="9466263" cy="2387600"/>
          </a:xfrm>
        </p:spPr>
        <p:txBody>
          <a:bodyPr/>
          <a:lstStyle/>
          <a:p>
            <a:r>
              <a:rPr lang="en-US" altLang="en-US" sz="4400" b="1"/>
              <a:t>PPP FORGIVENESS PROGRAM</a:t>
            </a:r>
          </a:p>
        </p:txBody>
      </p:sp>
      <p:pic>
        <p:nvPicPr>
          <p:cNvPr id="5124" name="Picture 5">
            <a:extLst>
              <a:ext uri="{FF2B5EF4-FFF2-40B4-BE49-F238E27FC236}">
                <a16:creationId xmlns:a16="http://schemas.microsoft.com/office/drawing/2014/main" id="{FB4F3EE0-2044-47AA-B5FA-E4D2C3D54A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4884738"/>
            <a:ext cx="1954213"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Slide Number Placeholder 7">
            <a:extLst>
              <a:ext uri="{FF2B5EF4-FFF2-40B4-BE49-F238E27FC236}">
                <a16:creationId xmlns:a16="http://schemas.microsoft.com/office/drawing/2014/main" id="{6424E700-71B0-41D3-9E65-0F8921356F8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24FAD8AF-FB4D-450F-8796-80134BEE54EB}" type="slidenum">
              <a:rPr lang="en-US" altLang="en-US" sz="1200">
                <a:solidFill>
                  <a:srgbClr val="A5A5A5"/>
                </a:solidFill>
              </a:rPr>
              <a:pPr>
                <a:lnSpc>
                  <a:spcPct val="100000"/>
                </a:lnSpc>
                <a:spcBef>
                  <a:spcPct val="0"/>
                </a:spcBef>
                <a:buClrTx/>
                <a:buFontTx/>
                <a:buNone/>
              </a:pPr>
              <a:t>1</a:t>
            </a:fld>
            <a:endParaRPr lang="en-US" altLang="en-US" sz="1200">
              <a:solidFill>
                <a:srgbClr val="A5A5A5"/>
              </a:solidFill>
            </a:endParaRPr>
          </a:p>
        </p:txBody>
      </p:sp>
      <p:pic>
        <p:nvPicPr>
          <p:cNvPr id="5126" name="Picture 1">
            <a:extLst>
              <a:ext uri="{FF2B5EF4-FFF2-40B4-BE49-F238E27FC236}">
                <a16:creationId xmlns:a16="http://schemas.microsoft.com/office/drawing/2014/main" id="{1813E4AF-C28B-48A0-8C0B-8DE9214E4F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1513" y="4562475"/>
            <a:ext cx="138747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2">
            <a:extLst>
              <a:ext uri="{FF2B5EF4-FFF2-40B4-BE49-F238E27FC236}">
                <a16:creationId xmlns:a16="http://schemas.microsoft.com/office/drawing/2014/main" id="{001709FF-C597-44C5-8556-FE2C0CC704E8}"/>
              </a:ext>
            </a:extLst>
          </p:cNvPr>
          <p:cNvSpPr>
            <a:spLocks noGrp="1"/>
          </p:cNvSpPr>
          <p:nvPr>
            <p:ph type="title"/>
          </p:nvPr>
        </p:nvSpPr>
        <p:spPr/>
        <p:txBody>
          <a:bodyPr/>
          <a:lstStyle/>
          <a:p>
            <a:pPr algn="ctr"/>
            <a:r>
              <a:rPr lang="en-US" altLang="en-US" sz="3200" b="1"/>
              <a:t>FORM 3508EZ</a:t>
            </a:r>
          </a:p>
        </p:txBody>
      </p:sp>
      <p:sp>
        <p:nvSpPr>
          <p:cNvPr id="23555" name="Slide Number Placeholder 2">
            <a:extLst>
              <a:ext uri="{FF2B5EF4-FFF2-40B4-BE49-F238E27FC236}">
                <a16:creationId xmlns:a16="http://schemas.microsoft.com/office/drawing/2014/main" id="{F148C6DA-CE35-4D00-A5EB-76B27360631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644B0A9A-084D-4338-8A67-6C714FEFD0C4}" type="slidenum">
              <a:rPr lang="en-US" altLang="en-US" sz="1200">
                <a:solidFill>
                  <a:srgbClr val="A5A5A5"/>
                </a:solidFill>
              </a:rPr>
              <a:pPr>
                <a:lnSpc>
                  <a:spcPct val="100000"/>
                </a:lnSpc>
                <a:spcBef>
                  <a:spcPct val="0"/>
                </a:spcBef>
                <a:buClrTx/>
                <a:buFontTx/>
                <a:buNone/>
              </a:pPr>
              <a:t>10</a:t>
            </a:fld>
            <a:endParaRPr lang="en-US" altLang="en-US" sz="1200">
              <a:solidFill>
                <a:srgbClr val="A5A5A5"/>
              </a:solidFill>
            </a:endParaRPr>
          </a:p>
        </p:txBody>
      </p:sp>
      <p:sp>
        <p:nvSpPr>
          <p:cNvPr id="23556" name="Content Placeholder 2">
            <a:extLst>
              <a:ext uri="{FF2B5EF4-FFF2-40B4-BE49-F238E27FC236}">
                <a16:creationId xmlns:a16="http://schemas.microsoft.com/office/drawing/2014/main" id="{01E3D912-CD7F-4430-8795-845BA2355ECF}"/>
              </a:ext>
            </a:extLst>
          </p:cNvPr>
          <p:cNvSpPr>
            <a:spLocks noGrp="1"/>
          </p:cNvSpPr>
          <p:nvPr>
            <p:ph idx="1"/>
          </p:nvPr>
        </p:nvSpPr>
        <p:spPr>
          <a:xfrm>
            <a:off x="838200" y="1719263"/>
            <a:ext cx="10515600" cy="4351337"/>
          </a:xfrm>
        </p:spPr>
        <p:txBody>
          <a:bodyPr/>
          <a:lstStyle/>
          <a:p>
            <a:pPr marL="0" indent="0">
              <a:buFont typeface="Wingdings" panose="05000000000000000000" pitchFamily="2" charset="2"/>
              <a:buNone/>
            </a:pPr>
            <a:r>
              <a:rPr lang="en-US" altLang="en-US"/>
              <a:t>Additional </a:t>
            </a:r>
          </a:p>
          <a:p>
            <a:pPr marL="0" indent="0">
              <a:buFont typeface="Wingdings" panose="05000000000000000000" pitchFamily="2" charset="2"/>
              <a:buNone/>
            </a:pPr>
            <a:r>
              <a:rPr lang="en-US" altLang="en-US"/>
              <a:t>Certifications:  </a:t>
            </a:r>
          </a:p>
        </p:txBody>
      </p:sp>
      <p:sp>
        <p:nvSpPr>
          <p:cNvPr id="4" name="TextBox 3">
            <a:extLst>
              <a:ext uri="{FF2B5EF4-FFF2-40B4-BE49-F238E27FC236}">
                <a16:creationId xmlns:a16="http://schemas.microsoft.com/office/drawing/2014/main" id="{E0F144D9-029A-48D9-A8BA-10151EDE324C}"/>
              </a:ext>
            </a:extLst>
          </p:cNvPr>
          <p:cNvSpPr txBox="1"/>
          <p:nvPr/>
        </p:nvSpPr>
        <p:spPr>
          <a:xfrm>
            <a:off x="10039048" y="2063983"/>
            <a:ext cx="790113" cy="369332"/>
          </a:xfrm>
          <a:prstGeom prst="rect">
            <a:avLst/>
          </a:prstGeom>
          <a:noFill/>
          <a:ln>
            <a:solidFill>
              <a:schemeClr val="tx2">
                <a:lumMod val="20000"/>
                <a:lumOff val="80000"/>
              </a:schemeClr>
            </a:solidFill>
          </a:ln>
        </p:spPr>
        <p:txBody>
          <a:bodyPr>
            <a:spAutoFit/>
          </a:bodyPr>
          <a:lstStyle/>
          <a:p>
            <a:pPr>
              <a:defRPr/>
            </a:pPr>
            <a:r>
              <a:rPr lang="en-US" b="1" dirty="0">
                <a:ln>
                  <a:solidFill>
                    <a:schemeClr val="accent1">
                      <a:lumMod val="20000"/>
                      <a:lumOff val="80000"/>
                    </a:schemeClr>
                  </a:solidFill>
                </a:ln>
                <a:solidFill>
                  <a:srgbClr val="FF0000"/>
                </a:solidFill>
                <a:sym typeface="Wingdings" panose="05000000000000000000" pitchFamily="2" charset="2"/>
              </a:rPr>
              <a:t></a:t>
            </a:r>
            <a:endParaRPr lang="en-US" b="1" dirty="0">
              <a:ln>
                <a:solidFill>
                  <a:schemeClr val="accent1">
                    <a:lumMod val="20000"/>
                    <a:lumOff val="80000"/>
                  </a:schemeClr>
                </a:solidFill>
              </a:ln>
              <a:solidFill>
                <a:srgbClr val="FF0000"/>
              </a:solidFill>
            </a:endParaRPr>
          </a:p>
        </p:txBody>
      </p:sp>
      <p:sp>
        <p:nvSpPr>
          <p:cNvPr id="11" name="TextBox 10">
            <a:extLst>
              <a:ext uri="{FF2B5EF4-FFF2-40B4-BE49-F238E27FC236}">
                <a16:creationId xmlns:a16="http://schemas.microsoft.com/office/drawing/2014/main" id="{A8A06B4B-EEA8-4090-AD4F-332B6AE10B76}"/>
              </a:ext>
            </a:extLst>
          </p:cNvPr>
          <p:cNvSpPr txBox="1"/>
          <p:nvPr/>
        </p:nvSpPr>
        <p:spPr>
          <a:xfrm>
            <a:off x="10039050" y="3569355"/>
            <a:ext cx="790113" cy="369332"/>
          </a:xfrm>
          <a:prstGeom prst="rect">
            <a:avLst/>
          </a:prstGeom>
          <a:noFill/>
          <a:ln>
            <a:solidFill>
              <a:schemeClr val="tx2">
                <a:lumMod val="20000"/>
                <a:lumOff val="80000"/>
              </a:schemeClr>
            </a:solidFill>
          </a:ln>
        </p:spPr>
        <p:txBody>
          <a:bodyPr>
            <a:spAutoFit/>
          </a:bodyPr>
          <a:lstStyle/>
          <a:p>
            <a:pPr>
              <a:defRPr/>
            </a:pPr>
            <a:r>
              <a:rPr lang="en-US" b="1" dirty="0">
                <a:ln>
                  <a:solidFill>
                    <a:schemeClr val="accent1">
                      <a:lumMod val="20000"/>
                      <a:lumOff val="80000"/>
                    </a:schemeClr>
                  </a:solidFill>
                </a:ln>
                <a:solidFill>
                  <a:srgbClr val="FF0000"/>
                </a:solidFill>
                <a:sym typeface="Wingdings" panose="05000000000000000000" pitchFamily="2" charset="2"/>
              </a:rPr>
              <a:t></a:t>
            </a:r>
            <a:endParaRPr lang="en-US" b="1" dirty="0">
              <a:ln>
                <a:solidFill>
                  <a:schemeClr val="accent1">
                    <a:lumMod val="20000"/>
                    <a:lumOff val="80000"/>
                  </a:schemeClr>
                </a:solidFill>
              </a:ln>
              <a:solidFill>
                <a:srgbClr val="FF0000"/>
              </a:solidFill>
            </a:endParaRPr>
          </a:p>
        </p:txBody>
      </p:sp>
      <p:sp>
        <p:nvSpPr>
          <p:cNvPr id="12" name="TextBox 11">
            <a:extLst>
              <a:ext uri="{FF2B5EF4-FFF2-40B4-BE49-F238E27FC236}">
                <a16:creationId xmlns:a16="http://schemas.microsoft.com/office/drawing/2014/main" id="{D9AE5120-B1A1-4D3B-A731-5028DCDC3DD3}"/>
              </a:ext>
            </a:extLst>
          </p:cNvPr>
          <p:cNvSpPr txBox="1"/>
          <p:nvPr/>
        </p:nvSpPr>
        <p:spPr>
          <a:xfrm>
            <a:off x="10039049" y="4222726"/>
            <a:ext cx="790113" cy="369332"/>
          </a:xfrm>
          <a:prstGeom prst="rect">
            <a:avLst/>
          </a:prstGeom>
          <a:noFill/>
          <a:ln>
            <a:solidFill>
              <a:schemeClr val="tx2">
                <a:lumMod val="20000"/>
                <a:lumOff val="80000"/>
              </a:schemeClr>
            </a:solidFill>
          </a:ln>
        </p:spPr>
        <p:txBody>
          <a:bodyPr>
            <a:spAutoFit/>
          </a:bodyPr>
          <a:lstStyle/>
          <a:p>
            <a:pPr>
              <a:defRPr/>
            </a:pPr>
            <a:r>
              <a:rPr lang="en-US" b="1" dirty="0">
                <a:ln>
                  <a:solidFill>
                    <a:schemeClr val="accent1">
                      <a:lumMod val="20000"/>
                      <a:lumOff val="80000"/>
                    </a:schemeClr>
                  </a:solidFill>
                </a:ln>
                <a:solidFill>
                  <a:srgbClr val="FF0000"/>
                </a:solidFill>
                <a:sym typeface="Wingdings" panose="05000000000000000000" pitchFamily="2" charset="2"/>
              </a:rPr>
              <a:t></a:t>
            </a:r>
            <a:endParaRPr lang="en-US" b="1" dirty="0">
              <a:ln>
                <a:solidFill>
                  <a:schemeClr val="accent1">
                    <a:lumMod val="20000"/>
                    <a:lumOff val="80000"/>
                  </a:schemeClr>
                </a:solidFill>
              </a:ln>
              <a:solidFill>
                <a:srgbClr val="FF0000"/>
              </a:solidFill>
            </a:endParaRPr>
          </a:p>
        </p:txBody>
      </p:sp>
      <p:pic>
        <p:nvPicPr>
          <p:cNvPr id="23560" name="Picture 4">
            <a:extLst>
              <a:ext uri="{FF2B5EF4-FFF2-40B4-BE49-F238E27FC236}">
                <a16:creationId xmlns:a16="http://schemas.microsoft.com/office/drawing/2014/main" id="{C90C143C-FD03-45C6-BB1D-8B368D65AC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0600" y="2001838"/>
            <a:ext cx="6116638"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1" name="Picture 5">
            <a:extLst>
              <a:ext uri="{FF2B5EF4-FFF2-40B4-BE49-F238E27FC236}">
                <a16:creationId xmlns:a16="http://schemas.microsoft.com/office/drawing/2014/main" id="{CD2DD4CB-F74C-4F4E-8BE2-1A013CC0FF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600" y="3352800"/>
            <a:ext cx="6373813"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Footer Placeholder 1">
            <a:extLst>
              <a:ext uri="{FF2B5EF4-FFF2-40B4-BE49-F238E27FC236}">
                <a16:creationId xmlns:a16="http://schemas.microsoft.com/office/drawing/2014/main" id="{78C0AA43-C036-498E-8148-D5C39C0E8BEF}"/>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23563" name="Picture 3">
            <a:extLst>
              <a:ext uri="{FF2B5EF4-FFF2-40B4-BE49-F238E27FC236}">
                <a16:creationId xmlns:a16="http://schemas.microsoft.com/office/drawing/2014/main" id="{1F01DEFF-B61C-4617-AB50-259C80B8C5E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4" name="Picture 15">
            <a:extLst>
              <a:ext uri="{FF2B5EF4-FFF2-40B4-BE49-F238E27FC236}">
                <a16:creationId xmlns:a16="http://schemas.microsoft.com/office/drawing/2014/main" id="{5BB5A55C-426E-4096-BFE3-04992266BE0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5" name="Footer Placeholder 1">
            <a:extLst>
              <a:ext uri="{FF2B5EF4-FFF2-40B4-BE49-F238E27FC236}">
                <a16:creationId xmlns:a16="http://schemas.microsoft.com/office/drawing/2014/main" id="{A9D61A7B-5C06-438D-A23D-20719A037038}"/>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2">
            <a:extLst>
              <a:ext uri="{FF2B5EF4-FFF2-40B4-BE49-F238E27FC236}">
                <a16:creationId xmlns:a16="http://schemas.microsoft.com/office/drawing/2014/main" id="{6F712AF5-D8D7-4467-AF83-E7EAE5F00350}"/>
              </a:ext>
            </a:extLst>
          </p:cNvPr>
          <p:cNvSpPr>
            <a:spLocks noGrp="1"/>
          </p:cNvSpPr>
          <p:nvPr>
            <p:ph type="title"/>
          </p:nvPr>
        </p:nvSpPr>
        <p:spPr/>
        <p:txBody>
          <a:bodyPr/>
          <a:lstStyle/>
          <a:p>
            <a:pPr algn="ctr"/>
            <a:r>
              <a:rPr lang="en-US" altLang="en-US" sz="3200" b="1"/>
              <a:t>FORM 3508</a:t>
            </a:r>
          </a:p>
        </p:txBody>
      </p:sp>
      <p:sp>
        <p:nvSpPr>
          <p:cNvPr id="25603" name="Slide Number Placeholder 2">
            <a:extLst>
              <a:ext uri="{FF2B5EF4-FFF2-40B4-BE49-F238E27FC236}">
                <a16:creationId xmlns:a16="http://schemas.microsoft.com/office/drawing/2014/main" id="{3C0BADB7-F152-4F75-9229-80DADD54208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EAA14431-C116-47D2-98EE-408836237EEC}" type="slidenum">
              <a:rPr lang="en-US" altLang="en-US" sz="1200">
                <a:solidFill>
                  <a:srgbClr val="A5A5A5"/>
                </a:solidFill>
              </a:rPr>
              <a:pPr>
                <a:lnSpc>
                  <a:spcPct val="100000"/>
                </a:lnSpc>
                <a:spcBef>
                  <a:spcPct val="0"/>
                </a:spcBef>
                <a:buClrTx/>
                <a:buFontTx/>
                <a:buNone/>
              </a:pPr>
              <a:t>11</a:t>
            </a:fld>
            <a:endParaRPr lang="en-US" altLang="en-US" sz="1200">
              <a:solidFill>
                <a:srgbClr val="A5A5A5"/>
              </a:solidFill>
            </a:endParaRPr>
          </a:p>
        </p:txBody>
      </p:sp>
      <p:sp>
        <p:nvSpPr>
          <p:cNvPr id="25604" name="Content Placeholder 2">
            <a:extLst>
              <a:ext uri="{FF2B5EF4-FFF2-40B4-BE49-F238E27FC236}">
                <a16:creationId xmlns:a16="http://schemas.microsoft.com/office/drawing/2014/main" id="{7B2D1ECE-13F6-4269-8EA5-270AD07ADBA8}"/>
              </a:ext>
            </a:extLst>
          </p:cNvPr>
          <p:cNvSpPr>
            <a:spLocks noGrp="1"/>
          </p:cNvSpPr>
          <p:nvPr>
            <p:ph idx="1"/>
          </p:nvPr>
        </p:nvSpPr>
        <p:spPr>
          <a:xfrm>
            <a:off x="900113" y="1727200"/>
            <a:ext cx="10515600" cy="4513263"/>
          </a:xfrm>
        </p:spPr>
        <p:txBody>
          <a:bodyPr/>
          <a:lstStyle/>
          <a:p>
            <a:pPr marL="0" indent="0">
              <a:buFont typeface="Wingdings" panose="05000000000000000000" pitchFamily="2" charset="2"/>
              <a:buNone/>
            </a:pPr>
            <a:r>
              <a:rPr lang="en-US" altLang="en-US"/>
              <a:t>Additional </a:t>
            </a:r>
          </a:p>
          <a:p>
            <a:pPr marL="0" indent="0">
              <a:buFont typeface="Wingdings" panose="05000000000000000000" pitchFamily="2" charset="2"/>
              <a:buNone/>
            </a:pPr>
            <a:r>
              <a:rPr lang="en-US" altLang="en-US"/>
              <a:t>Certification</a:t>
            </a:r>
          </a:p>
          <a:p>
            <a:pPr marL="0" indent="0">
              <a:buFont typeface="Wingdings" panose="05000000000000000000" pitchFamily="2" charset="2"/>
              <a:buNone/>
            </a:pPr>
            <a:r>
              <a:rPr lang="en-US" altLang="en-US"/>
              <a:t>And </a:t>
            </a:r>
          </a:p>
          <a:p>
            <a:pPr marL="0" indent="0">
              <a:buFont typeface="Wingdings" panose="05000000000000000000" pitchFamily="2" charset="2"/>
              <a:buNone/>
            </a:pPr>
            <a:r>
              <a:rPr lang="en-US" altLang="en-US"/>
              <a:t>Schedules  </a:t>
            </a:r>
          </a:p>
        </p:txBody>
      </p:sp>
      <p:sp>
        <p:nvSpPr>
          <p:cNvPr id="4" name="TextBox 3">
            <a:extLst>
              <a:ext uri="{FF2B5EF4-FFF2-40B4-BE49-F238E27FC236}">
                <a16:creationId xmlns:a16="http://schemas.microsoft.com/office/drawing/2014/main" id="{5627E4C6-5A2A-4E75-88F4-A385D1595CA6}"/>
              </a:ext>
            </a:extLst>
          </p:cNvPr>
          <p:cNvSpPr txBox="1"/>
          <p:nvPr/>
        </p:nvSpPr>
        <p:spPr>
          <a:xfrm>
            <a:off x="10039048" y="2063983"/>
            <a:ext cx="790113" cy="369332"/>
          </a:xfrm>
          <a:prstGeom prst="rect">
            <a:avLst/>
          </a:prstGeom>
          <a:noFill/>
          <a:ln>
            <a:solidFill>
              <a:schemeClr val="tx2">
                <a:lumMod val="20000"/>
                <a:lumOff val="80000"/>
              </a:schemeClr>
            </a:solidFill>
          </a:ln>
        </p:spPr>
        <p:txBody>
          <a:bodyPr>
            <a:spAutoFit/>
          </a:bodyPr>
          <a:lstStyle/>
          <a:p>
            <a:pPr>
              <a:defRPr/>
            </a:pPr>
            <a:r>
              <a:rPr lang="en-US" b="1" dirty="0">
                <a:ln>
                  <a:solidFill>
                    <a:schemeClr val="accent1">
                      <a:lumMod val="20000"/>
                      <a:lumOff val="80000"/>
                    </a:schemeClr>
                  </a:solidFill>
                </a:ln>
                <a:solidFill>
                  <a:srgbClr val="FF0000"/>
                </a:solidFill>
                <a:sym typeface="Wingdings" panose="05000000000000000000" pitchFamily="2" charset="2"/>
              </a:rPr>
              <a:t></a:t>
            </a:r>
            <a:endParaRPr lang="en-US" b="1" dirty="0">
              <a:ln>
                <a:solidFill>
                  <a:schemeClr val="accent1">
                    <a:lumMod val="20000"/>
                    <a:lumOff val="80000"/>
                  </a:schemeClr>
                </a:solidFill>
              </a:ln>
              <a:solidFill>
                <a:srgbClr val="FF0000"/>
              </a:solidFill>
            </a:endParaRPr>
          </a:p>
        </p:txBody>
      </p:sp>
      <p:sp>
        <p:nvSpPr>
          <p:cNvPr id="11" name="TextBox 10">
            <a:extLst>
              <a:ext uri="{FF2B5EF4-FFF2-40B4-BE49-F238E27FC236}">
                <a16:creationId xmlns:a16="http://schemas.microsoft.com/office/drawing/2014/main" id="{A25EE2CC-9717-4C92-978A-708245A51FA4}"/>
              </a:ext>
            </a:extLst>
          </p:cNvPr>
          <p:cNvSpPr txBox="1"/>
          <p:nvPr/>
        </p:nvSpPr>
        <p:spPr>
          <a:xfrm>
            <a:off x="10039050" y="3569355"/>
            <a:ext cx="790113" cy="369332"/>
          </a:xfrm>
          <a:prstGeom prst="rect">
            <a:avLst/>
          </a:prstGeom>
          <a:noFill/>
          <a:ln>
            <a:solidFill>
              <a:schemeClr val="tx2">
                <a:lumMod val="20000"/>
                <a:lumOff val="80000"/>
              </a:schemeClr>
            </a:solidFill>
          </a:ln>
        </p:spPr>
        <p:txBody>
          <a:bodyPr>
            <a:spAutoFit/>
          </a:bodyPr>
          <a:lstStyle/>
          <a:p>
            <a:pPr>
              <a:defRPr/>
            </a:pPr>
            <a:r>
              <a:rPr lang="en-US" b="1" dirty="0">
                <a:ln>
                  <a:solidFill>
                    <a:schemeClr val="accent1">
                      <a:lumMod val="20000"/>
                      <a:lumOff val="80000"/>
                    </a:schemeClr>
                  </a:solidFill>
                </a:ln>
                <a:solidFill>
                  <a:srgbClr val="FF0000"/>
                </a:solidFill>
                <a:sym typeface="Wingdings" panose="05000000000000000000" pitchFamily="2" charset="2"/>
              </a:rPr>
              <a:t></a:t>
            </a:r>
            <a:endParaRPr lang="en-US" b="1" dirty="0">
              <a:ln>
                <a:solidFill>
                  <a:schemeClr val="accent1">
                    <a:lumMod val="20000"/>
                    <a:lumOff val="80000"/>
                  </a:schemeClr>
                </a:solidFill>
              </a:ln>
              <a:solidFill>
                <a:srgbClr val="FF0000"/>
              </a:solidFill>
            </a:endParaRPr>
          </a:p>
        </p:txBody>
      </p:sp>
      <p:pic>
        <p:nvPicPr>
          <p:cNvPr id="25607" name="Picture 2">
            <a:extLst>
              <a:ext uri="{FF2B5EF4-FFF2-40B4-BE49-F238E27FC236}">
                <a16:creationId xmlns:a16="http://schemas.microsoft.com/office/drawing/2014/main" id="{79F4BC4F-3E18-4406-AFE5-F24D1C34FF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2175" y="1739900"/>
            <a:ext cx="6145213"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4">
            <a:extLst>
              <a:ext uri="{FF2B5EF4-FFF2-40B4-BE49-F238E27FC236}">
                <a16:creationId xmlns:a16="http://schemas.microsoft.com/office/drawing/2014/main" id="{577A52E1-B765-481B-AD56-E1B4553AFB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4663" y="2743200"/>
            <a:ext cx="2660650"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ooter Placeholder 1">
            <a:extLst>
              <a:ext uri="{FF2B5EF4-FFF2-40B4-BE49-F238E27FC236}">
                <a16:creationId xmlns:a16="http://schemas.microsoft.com/office/drawing/2014/main" id="{7C46841D-6438-47FF-B9D6-294A02B1BB0A}"/>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25610" name="Picture 3">
            <a:extLst>
              <a:ext uri="{FF2B5EF4-FFF2-40B4-BE49-F238E27FC236}">
                <a16:creationId xmlns:a16="http://schemas.microsoft.com/office/drawing/2014/main" id="{047DAA6A-8F76-431A-B4E3-B19D66DFB48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1" name="Picture 14">
            <a:extLst>
              <a:ext uri="{FF2B5EF4-FFF2-40B4-BE49-F238E27FC236}">
                <a16:creationId xmlns:a16="http://schemas.microsoft.com/office/drawing/2014/main" id="{62AB9FE0-547A-43FA-83B0-C8782A512E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2" name="Footer Placeholder 1">
            <a:extLst>
              <a:ext uri="{FF2B5EF4-FFF2-40B4-BE49-F238E27FC236}">
                <a16:creationId xmlns:a16="http://schemas.microsoft.com/office/drawing/2014/main" id="{0C088930-038A-4976-A036-0B95C17BCC10}"/>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7A6C770-A284-4694-864F-82C08BDF926B}"/>
              </a:ext>
            </a:extLst>
          </p:cNvPr>
          <p:cNvSpPr>
            <a:spLocks noGrp="1"/>
          </p:cNvSpPr>
          <p:nvPr>
            <p:ph idx="1"/>
          </p:nvPr>
        </p:nvSpPr>
        <p:spPr>
          <a:xfrm>
            <a:off x="838200" y="1506538"/>
            <a:ext cx="11150600" cy="4670425"/>
          </a:xfrm>
        </p:spPr>
        <p:txBody>
          <a:bodyPr rtlCol="0">
            <a:normAutofit/>
          </a:bodyPr>
          <a:lstStyle/>
          <a:p>
            <a:pPr>
              <a:defRPr/>
            </a:pPr>
            <a:r>
              <a:rPr lang="en-US" b="1" dirty="0"/>
              <a:t>SBA website to download forgiveness forms</a:t>
            </a:r>
          </a:p>
          <a:p>
            <a:pPr marL="0" indent="0">
              <a:buFont typeface="Wingdings" panose="05000000000000000000" pitchFamily="2" charset="2"/>
              <a:buNone/>
              <a:defRPr/>
            </a:pPr>
            <a:r>
              <a:rPr lang="en-US" b="1" dirty="0"/>
              <a:t>	</a:t>
            </a:r>
            <a:r>
              <a:rPr lang="en-US" sz="1400" b="1" dirty="0">
                <a:hlinkClick r:id="rId3"/>
              </a:rPr>
              <a:t>https://www.sba.gov/document/sba-form-paycheck-protection-program-loan-forgiveness-application</a:t>
            </a:r>
            <a:endParaRPr lang="en-US" sz="1400" b="1" dirty="0"/>
          </a:p>
          <a:p>
            <a:pPr marL="0" indent="0">
              <a:buFont typeface="Wingdings" panose="05000000000000000000" pitchFamily="2" charset="2"/>
              <a:buNone/>
              <a:defRPr/>
            </a:pPr>
            <a:endParaRPr lang="en-US" sz="1400" b="1" dirty="0"/>
          </a:p>
          <a:p>
            <a:pPr>
              <a:defRPr/>
            </a:pPr>
            <a:r>
              <a:rPr lang="en-US" b="1" dirty="0"/>
              <a:t>SBA FAQs</a:t>
            </a:r>
          </a:p>
          <a:p>
            <a:pPr marL="0" indent="0">
              <a:buFont typeface="Wingdings" panose="05000000000000000000" pitchFamily="2" charset="2"/>
              <a:buNone/>
              <a:defRPr/>
            </a:pPr>
            <a:r>
              <a:rPr lang="en-US" b="1" dirty="0"/>
              <a:t>	</a:t>
            </a:r>
            <a:r>
              <a:rPr lang="en-US" sz="1400" b="1" dirty="0">
                <a:hlinkClick r:id="rId4"/>
              </a:rPr>
              <a:t>https://www.sba.gov/document/support-frequently-asked-questions-ppp-loan-forgiveness</a:t>
            </a:r>
            <a:endParaRPr lang="en-US" sz="1400" b="1" dirty="0"/>
          </a:p>
          <a:p>
            <a:pPr marL="0" indent="0">
              <a:buFont typeface="Wingdings" panose="05000000000000000000" pitchFamily="2" charset="2"/>
              <a:buNone/>
              <a:defRPr/>
            </a:pPr>
            <a:endParaRPr lang="en-US" sz="1400" b="1" dirty="0"/>
          </a:p>
          <a:p>
            <a:pPr>
              <a:defRPr/>
            </a:pPr>
            <a:r>
              <a:rPr lang="en-US" b="1" dirty="0"/>
              <a:t>PPP forgiveness tool</a:t>
            </a:r>
          </a:p>
          <a:p>
            <a:pPr marL="0" indent="0">
              <a:buFont typeface="Wingdings" panose="05000000000000000000" pitchFamily="2" charset="2"/>
              <a:buNone/>
              <a:defRPr/>
            </a:pPr>
            <a:r>
              <a:rPr lang="en-US" b="1" dirty="0"/>
              <a:t>	</a:t>
            </a:r>
            <a:r>
              <a:rPr lang="en-US" sz="1400" b="1" dirty="0">
                <a:hlinkClick r:id="rId5"/>
              </a:rPr>
              <a:t>https://www.pppforgivenesstool.com/</a:t>
            </a:r>
            <a:endParaRPr lang="en-US" sz="1400" b="1" dirty="0"/>
          </a:p>
          <a:p>
            <a:pPr marL="0" indent="0">
              <a:buFont typeface="Wingdings" panose="05000000000000000000" pitchFamily="2" charset="2"/>
              <a:buNone/>
              <a:defRPr/>
            </a:pPr>
            <a:endParaRPr lang="en-US" sz="1400" b="1" dirty="0"/>
          </a:p>
          <a:p>
            <a:pPr lvl="1" eaLnBrk="1" fontAlgn="auto" hangingPunct="1">
              <a:spcAft>
                <a:spcPts val="0"/>
              </a:spcAft>
              <a:defRPr/>
            </a:pPr>
            <a:endParaRPr lang="en-US" b="1" dirty="0"/>
          </a:p>
          <a:p>
            <a:pPr eaLnBrk="1" fontAlgn="auto" hangingPunct="1">
              <a:spcAft>
                <a:spcPts val="0"/>
              </a:spcAft>
              <a:defRPr/>
            </a:pPr>
            <a:endParaRPr lang="en-US" b="1" dirty="0"/>
          </a:p>
        </p:txBody>
      </p:sp>
      <p:sp>
        <p:nvSpPr>
          <p:cNvPr id="27651" name="Title 12">
            <a:extLst>
              <a:ext uri="{FF2B5EF4-FFF2-40B4-BE49-F238E27FC236}">
                <a16:creationId xmlns:a16="http://schemas.microsoft.com/office/drawing/2014/main" id="{B75877E0-4AC8-4824-A44B-C8FCDB34B424}"/>
              </a:ext>
            </a:extLst>
          </p:cNvPr>
          <p:cNvSpPr>
            <a:spLocks noGrp="1"/>
          </p:cNvSpPr>
          <p:nvPr>
            <p:ph type="title"/>
          </p:nvPr>
        </p:nvSpPr>
        <p:spPr>
          <a:xfrm>
            <a:off x="838200" y="365125"/>
            <a:ext cx="10515600" cy="1104900"/>
          </a:xfrm>
        </p:spPr>
        <p:txBody>
          <a:bodyPr/>
          <a:lstStyle/>
          <a:p>
            <a:pPr algn="ctr"/>
            <a:r>
              <a:rPr lang="en-US" altLang="en-US" sz="3200" b="1"/>
              <a:t>USEFUL LINKS</a:t>
            </a:r>
          </a:p>
        </p:txBody>
      </p:sp>
      <p:sp>
        <p:nvSpPr>
          <p:cNvPr id="27652" name="Slide Number Placeholder 2">
            <a:extLst>
              <a:ext uri="{FF2B5EF4-FFF2-40B4-BE49-F238E27FC236}">
                <a16:creationId xmlns:a16="http://schemas.microsoft.com/office/drawing/2014/main" id="{3FCC09C4-7BDE-4751-A59A-E3B471A9680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ABB1A10F-A2D7-40A2-B829-B2C7AA2E92EE}" type="slidenum">
              <a:rPr lang="en-US" altLang="en-US" sz="1200">
                <a:solidFill>
                  <a:srgbClr val="A5A5A5"/>
                </a:solidFill>
              </a:rPr>
              <a:pPr>
                <a:lnSpc>
                  <a:spcPct val="100000"/>
                </a:lnSpc>
                <a:spcBef>
                  <a:spcPct val="0"/>
                </a:spcBef>
                <a:buClrTx/>
                <a:buFontTx/>
                <a:buNone/>
              </a:pPr>
              <a:t>12</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08C370F6-F8E8-421F-8B62-56D6F0293FB6}"/>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27654" name="Picture 3">
            <a:extLst>
              <a:ext uri="{FF2B5EF4-FFF2-40B4-BE49-F238E27FC236}">
                <a16:creationId xmlns:a16="http://schemas.microsoft.com/office/drawing/2014/main" id="{E69C0726-F5BB-40D7-B41E-911C13EA86F9}"/>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10">
            <a:extLst>
              <a:ext uri="{FF2B5EF4-FFF2-40B4-BE49-F238E27FC236}">
                <a16:creationId xmlns:a16="http://schemas.microsoft.com/office/drawing/2014/main" id="{6517F7E9-A99F-421F-9DE7-423F28B8C2E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6" name="Footer Placeholder 1">
            <a:extLst>
              <a:ext uri="{FF2B5EF4-FFF2-40B4-BE49-F238E27FC236}">
                <a16:creationId xmlns:a16="http://schemas.microsoft.com/office/drawing/2014/main" id="{BA2FED8C-2D92-4590-AAF1-41F1E3838CB6}"/>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swapan@mdassociatescpsa.com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FA503BB9-B166-4D8C-BFF2-ADBF0B1F22A7}"/>
              </a:ext>
            </a:extLst>
          </p:cNvPr>
          <p:cNvSpPr>
            <a:spLocks noGrp="1"/>
          </p:cNvSpPr>
          <p:nvPr>
            <p:ph idx="1"/>
          </p:nvPr>
        </p:nvSpPr>
        <p:spPr>
          <a:xfrm>
            <a:off x="838200" y="1506538"/>
            <a:ext cx="11150600" cy="4670425"/>
          </a:xfrm>
        </p:spPr>
        <p:txBody>
          <a:bodyPr rtlCol="0">
            <a:normAutofit fontScale="92500" lnSpcReduction="10000"/>
          </a:bodyPr>
          <a:lstStyle/>
          <a:p>
            <a:pPr>
              <a:defRPr/>
            </a:pPr>
            <a:r>
              <a:rPr lang="en-US" b="1" dirty="0"/>
              <a:t>No “automatic” forgiveness. Documentation is still required</a:t>
            </a:r>
          </a:p>
          <a:p>
            <a:pPr>
              <a:defRPr/>
            </a:pPr>
            <a:r>
              <a:rPr lang="en-US" b="1" dirty="0"/>
              <a:t>Gather and send:</a:t>
            </a:r>
          </a:p>
          <a:p>
            <a:pPr lvl="1">
              <a:defRPr/>
            </a:pPr>
            <a:r>
              <a:rPr lang="en-US" b="1" dirty="0"/>
              <a:t>Payroll service provider reports (e.g. from ADP, Paychex)</a:t>
            </a:r>
          </a:p>
          <a:p>
            <a:pPr lvl="1">
              <a:defRPr/>
            </a:pPr>
            <a:r>
              <a:rPr lang="en-US" b="1" dirty="0"/>
              <a:t>Bank statements for covered periods</a:t>
            </a:r>
          </a:p>
          <a:p>
            <a:pPr lvl="1">
              <a:defRPr/>
            </a:pPr>
            <a:r>
              <a:rPr lang="en-US" b="1" dirty="0"/>
              <a:t>Payroll tax forms 941s, TWC</a:t>
            </a:r>
          </a:p>
          <a:p>
            <a:pPr lvl="1">
              <a:defRPr/>
            </a:pPr>
            <a:r>
              <a:rPr lang="en-US" b="1" dirty="0"/>
              <a:t>Invoices and cancelled checks for payment of other costs, IF claimed</a:t>
            </a:r>
          </a:p>
          <a:p>
            <a:pPr lvl="2">
              <a:defRPr/>
            </a:pPr>
            <a:r>
              <a:rPr lang="en-US" b="1" dirty="0"/>
              <a:t>Paid during covered period; PLUS</a:t>
            </a:r>
          </a:p>
          <a:p>
            <a:pPr lvl="2">
              <a:defRPr/>
            </a:pPr>
            <a:r>
              <a:rPr lang="en-US" b="1" dirty="0"/>
              <a:t>One month after end of covered period; PLUS</a:t>
            </a:r>
          </a:p>
          <a:p>
            <a:pPr lvl="2">
              <a:defRPr/>
            </a:pPr>
            <a:r>
              <a:rPr lang="en-US" b="1" dirty="0"/>
              <a:t>Also Feb 2020 evidence of mortgage, rent, lease, utilities</a:t>
            </a:r>
          </a:p>
          <a:p>
            <a:pPr>
              <a:defRPr/>
            </a:pPr>
            <a:r>
              <a:rPr lang="en-US" b="1" dirty="0"/>
              <a:t>Keep documentation for 6 years in case of audit</a:t>
            </a:r>
          </a:p>
          <a:p>
            <a:pPr>
              <a:defRPr/>
            </a:pPr>
            <a:r>
              <a:rPr lang="en-US" b="1" dirty="0"/>
              <a:t>Loan “necessity” for loans over $2 million total for affiliated group</a:t>
            </a:r>
          </a:p>
          <a:p>
            <a:pPr lvl="1">
              <a:defRPr/>
            </a:pPr>
            <a:r>
              <a:rPr lang="en-US" b="1" dirty="0"/>
              <a:t>Form 3509</a:t>
            </a:r>
          </a:p>
          <a:p>
            <a:pPr lvl="1" eaLnBrk="1" fontAlgn="auto" hangingPunct="1">
              <a:spcAft>
                <a:spcPts val="0"/>
              </a:spcAft>
              <a:defRPr/>
            </a:pPr>
            <a:endParaRPr lang="en-US" b="1" dirty="0"/>
          </a:p>
          <a:p>
            <a:pPr eaLnBrk="1" fontAlgn="auto" hangingPunct="1">
              <a:spcAft>
                <a:spcPts val="0"/>
              </a:spcAft>
              <a:defRPr/>
            </a:pPr>
            <a:endParaRPr lang="en-US" b="1" dirty="0"/>
          </a:p>
        </p:txBody>
      </p:sp>
      <p:sp>
        <p:nvSpPr>
          <p:cNvPr id="29699" name="Title 12">
            <a:extLst>
              <a:ext uri="{FF2B5EF4-FFF2-40B4-BE49-F238E27FC236}">
                <a16:creationId xmlns:a16="http://schemas.microsoft.com/office/drawing/2014/main" id="{7BE618CC-5281-48D8-834F-0A93F7347DA2}"/>
              </a:ext>
            </a:extLst>
          </p:cNvPr>
          <p:cNvSpPr>
            <a:spLocks noGrp="1"/>
          </p:cNvSpPr>
          <p:nvPr>
            <p:ph type="title"/>
          </p:nvPr>
        </p:nvSpPr>
        <p:spPr>
          <a:xfrm>
            <a:off x="838200" y="365125"/>
            <a:ext cx="10515600" cy="1104900"/>
          </a:xfrm>
        </p:spPr>
        <p:txBody>
          <a:bodyPr/>
          <a:lstStyle/>
          <a:p>
            <a:pPr algn="ctr"/>
            <a:r>
              <a:rPr lang="en-US" altLang="en-US" sz="3200" b="1"/>
              <a:t>DOCUMENTATION</a:t>
            </a:r>
          </a:p>
        </p:txBody>
      </p:sp>
      <p:sp>
        <p:nvSpPr>
          <p:cNvPr id="29700" name="Slide Number Placeholder 2">
            <a:extLst>
              <a:ext uri="{FF2B5EF4-FFF2-40B4-BE49-F238E27FC236}">
                <a16:creationId xmlns:a16="http://schemas.microsoft.com/office/drawing/2014/main" id="{BB5F995C-C388-4B01-8FF8-67B171140BC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7CF86CB6-4762-4BD7-A32B-5BAE7F68068F}" type="slidenum">
              <a:rPr lang="en-US" altLang="en-US" sz="1200">
                <a:solidFill>
                  <a:srgbClr val="A5A5A5"/>
                </a:solidFill>
              </a:rPr>
              <a:pPr>
                <a:lnSpc>
                  <a:spcPct val="100000"/>
                </a:lnSpc>
                <a:spcBef>
                  <a:spcPct val="0"/>
                </a:spcBef>
                <a:buClrTx/>
                <a:buFontTx/>
                <a:buNone/>
              </a:pPr>
              <a:t>13</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725B8CE4-AE78-4102-A8A9-DF8C6B7C5FFA}"/>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29702" name="Picture 3">
            <a:extLst>
              <a:ext uri="{FF2B5EF4-FFF2-40B4-BE49-F238E27FC236}">
                <a16:creationId xmlns:a16="http://schemas.microsoft.com/office/drawing/2014/main" id="{AE309837-09F5-4027-B093-96A2A84341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10">
            <a:extLst>
              <a:ext uri="{FF2B5EF4-FFF2-40B4-BE49-F238E27FC236}">
                <a16:creationId xmlns:a16="http://schemas.microsoft.com/office/drawing/2014/main" id="{72D63BFB-379E-4D5F-8777-B821128B99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Footer Placeholder 1">
            <a:extLst>
              <a:ext uri="{FF2B5EF4-FFF2-40B4-BE49-F238E27FC236}">
                <a16:creationId xmlns:a16="http://schemas.microsoft.com/office/drawing/2014/main" id="{77C02B5D-F082-4D9B-9062-16BFC5AB541C}"/>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3">
            <a:extLst>
              <a:ext uri="{FF2B5EF4-FFF2-40B4-BE49-F238E27FC236}">
                <a16:creationId xmlns:a16="http://schemas.microsoft.com/office/drawing/2014/main" id="{0A264392-B041-4B2B-94F5-CFA6AD5EAC95}"/>
              </a:ext>
            </a:extLst>
          </p:cNvPr>
          <p:cNvSpPr>
            <a:spLocks noGrp="1"/>
          </p:cNvSpPr>
          <p:nvPr>
            <p:ph idx="1"/>
          </p:nvPr>
        </p:nvSpPr>
        <p:spPr/>
        <p:txBody>
          <a:bodyPr/>
          <a:lstStyle/>
          <a:p>
            <a:r>
              <a:rPr lang="en-US" altLang="en-US" sz="2400" b="1"/>
              <a:t>Start date is date loan proceeds were received</a:t>
            </a:r>
          </a:p>
          <a:p>
            <a:r>
              <a:rPr lang="en-US" altLang="en-US" sz="2400" b="1"/>
              <a:t>In the case of payroll costs </a:t>
            </a:r>
          </a:p>
          <a:p>
            <a:pPr lvl="1"/>
            <a:r>
              <a:rPr lang="en-US" altLang="en-US" sz="2000" b="1"/>
              <a:t>If weekly or biweekly payroll, can choose to start on first day of pay period</a:t>
            </a:r>
          </a:p>
          <a:p>
            <a:pPr lvl="1"/>
            <a:r>
              <a:rPr lang="en-US" altLang="en-US" sz="2000" b="1"/>
              <a:t>Can count payroll cost INCURRED even if paid after end of covered period</a:t>
            </a:r>
          </a:p>
          <a:p>
            <a:pPr>
              <a:buClr>
                <a:srgbClr val="ED7D31"/>
              </a:buClr>
            </a:pPr>
            <a:r>
              <a:rPr lang="en-US" altLang="en-US" sz="2400" b="1"/>
              <a:t>Must use 24 weeks if loan </a:t>
            </a:r>
            <a:r>
              <a:rPr lang="en-US" altLang="en-US" sz="2400" b="1">
                <a:solidFill>
                  <a:srgbClr val="000000"/>
                </a:solidFill>
              </a:rPr>
              <a:t>received June 5, 2020 or later</a:t>
            </a:r>
          </a:p>
          <a:p>
            <a:pPr>
              <a:buClr>
                <a:srgbClr val="ED7D31"/>
              </a:buClr>
            </a:pPr>
            <a:r>
              <a:rPr lang="en-US" altLang="en-US" sz="2400" b="1">
                <a:solidFill>
                  <a:srgbClr val="000000"/>
                </a:solidFill>
              </a:rPr>
              <a:t>Choice of 8 weeks or 24 weeks for loans received before June 5, 2020</a:t>
            </a:r>
          </a:p>
          <a:p>
            <a:pPr lvl="1">
              <a:buClr>
                <a:srgbClr val="ED7D31"/>
              </a:buClr>
            </a:pPr>
            <a:r>
              <a:rPr lang="en-US" altLang="en-US" sz="2000" b="1">
                <a:solidFill>
                  <a:srgbClr val="000000"/>
                </a:solidFill>
              </a:rPr>
              <a:t>Choose whichever results in greater forgiveness</a:t>
            </a:r>
          </a:p>
          <a:p>
            <a:pPr lvl="1">
              <a:buClr>
                <a:srgbClr val="ED7D31"/>
              </a:buClr>
            </a:pPr>
            <a:r>
              <a:rPr lang="en-US" altLang="en-US" sz="2000" b="1">
                <a:solidFill>
                  <a:srgbClr val="000000"/>
                </a:solidFill>
              </a:rPr>
              <a:t>If reduced headcount (FTE) then choose carefully</a:t>
            </a:r>
          </a:p>
          <a:p>
            <a:pPr>
              <a:buClr>
                <a:srgbClr val="ED7D31"/>
              </a:buClr>
            </a:pPr>
            <a:r>
              <a:rPr lang="en-US" altLang="en-US" sz="2400" b="1">
                <a:solidFill>
                  <a:srgbClr val="000000"/>
                </a:solidFill>
              </a:rPr>
              <a:t>24 weeks is usually better since per-employee allowance is higher</a:t>
            </a:r>
          </a:p>
          <a:p>
            <a:endParaRPr lang="en-US" altLang="en-US" sz="2400" b="1"/>
          </a:p>
          <a:p>
            <a:endParaRPr lang="en-US" altLang="en-US" b="1"/>
          </a:p>
        </p:txBody>
      </p:sp>
      <p:sp>
        <p:nvSpPr>
          <p:cNvPr id="31747" name="Title 12">
            <a:extLst>
              <a:ext uri="{FF2B5EF4-FFF2-40B4-BE49-F238E27FC236}">
                <a16:creationId xmlns:a16="http://schemas.microsoft.com/office/drawing/2014/main" id="{10AEC15D-E5A6-4D77-8F35-6B7E21E6258D}"/>
              </a:ext>
            </a:extLst>
          </p:cNvPr>
          <p:cNvSpPr>
            <a:spLocks noGrp="1"/>
          </p:cNvSpPr>
          <p:nvPr>
            <p:ph type="title"/>
          </p:nvPr>
        </p:nvSpPr>
        <p:spPr>
          <a:xfrm>
            <a:off x="838200" y="365125"/>
            <a:ext cx="10980738" cy="1325563"/>
          </a:xfrm>
        </p:spPr>
        <p:txBody>
          <a:bodyPr/>
          <a:lstStyle/>
          <a:p>
            <a:pPr algn="ctr"/>
            <a:r>
              <a:rPr lang="en-US" altLang="en-US" sz="3200" b="1"/>
              <a:t>CHOOSING BETWEEN 8 WEEKS OR 24 WEEKS WORTH OF SPENDING</a:t>
            </a:r>
          </a:p>
        </p:txBody>
      </p:sp>
      <p:sp>
        <p:nvSpPr>
          <p:cNvPr id="31748" name="Slide Number Placeholder 2">
            <a:extLst>
              <a:ext uri="{FF2B5EF4-FFF2-40B4-BE49-F238E27FC236}">
                <a16:creationId xmlns:a16="http://schemas.microsoft.com/office/drawing/2014/main" id="{31729575-6695-4CA0-BCF4-96457E14876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04895E9A-D399-4143-94DA-86B04A061F1B}" type="slidenum">
              <a:rPr lang="en-US" altLang="en-US" sz="1200">
                <a:solidFill>
                  <a:srgbClr val="A5A5A5"/>
                </a:solidFill>
              </a:rPr>
              <a:pPr>
                <a:lnSpc>
                  <a:spcPct val="100000"/>
                </a:lnSpc>
                <a:spcBef>
                  <a:spcPct val="0"/>
                </a:spcBef>
                <a:buClrTx/>
                <a:buFontTx/>
                <a:buNone/>
              </a:pPr>
              <a:t>14</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C407322F-BB3E-4011-B8F0-19BE085BABAB}"/>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31750" name="Picture 3">
            <a:extLst>
              <a:ext uri="{FF2B5EF4-FFF2-40B4-BE49-F238E27FC236}">
                <a16:creationId xmlns:a16="http://schemas.microsoft.com/office/drawing/2014/main" id="{48DBA426-7ED7-4199-8BA5-2AC31A2868A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10">
            <a:extLst>
              <a:ext uri="{FF2B5EF4-FFF2-40B4-BE49-F238E27FC236}">
                <a16:creationId xmlns:a16="http://schemas.microsoft.com/office/drawing/2014/main" id="{57040680-9B6E-41DE-B122-DB5C3AC2C5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Footer Placeholder 1">
            <a:extLst>
              <a:ext uri="{FF2B5EF4-FFF2-40B4-BE49-F238E27FC236}">
                <a16:creationId xmlns:a16="http://schemas.microsoft.com/office/drawing/2014/main" id="{1A0441F9-5270-42C6-9AAD-E48585688191}"/>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02511777-77BE-46FD-9A6A-34B39DC0EDC9}"/>
              </a:ext>
            </a:extLst>
          </p:cNvPr>
          <p:cNvSpPr>
            <a:spLocks noGrp="1"/>
          </p:cNvSpPr>
          <p:nvPr>
            <p:ph idx="1"/>
          </p:nvPr>
        </p:nvSpPr>
        <p:spPr>
          <a:xfrm>
            <a:off x="838200" y="1516063"/>
            <a:ext cx="10947400" cy="4876800"/>
          </a:xfrm>
        </p:spPr>
        <p:txBody>
          <a:bodyPr rtlCol="0">
            <a:normAutofit lnSpcReduction="10000"/>
          </a:bodyPr>
          <a:lstStyle/>
          <a:p>
            <a:pPr eaLnBrk="1" fontAlgn="auto" hangingPunct="1">
              <a:spcAft>
                <a:spcPts val="0"/>
              </a:spcAft>
              <a:defRPr/>
            </a:pPr>
            <a:r>
              <a:rPr lang="en-US" b="1" dirty="0"/>
              <a:t>Gross wages and salaries (i.e. box 5 of W-2) paid or incurred during covered period</a:t>
            </a:r>
          </a:p>
          <a:p>
            <a:pPr lvl="1" eaLnBrk="1" fontAlgn="auto" hangingPunct="1">
              <a:spcAft>
                <a:spcPts val="0"/>
              </a:spcAft>
              <a:defRPr/>
            </a:pPr>
            <a:r>
              <a:rPr lang="en-US" b="1" dirty="0"/>
              <a:t>If 8 weeks, then max allowance is $15,384 per employee</a:t>
            </a:r>
          </a:p>
          <a:p>
            <a:pPr lvl="1" eaLnBrk="1" fontAlgn="auto" hangingPunct="1">
              <a:spcAft>
                <a:spcPts val="0"/>
              </a:spcAft>
              <a:defRPr/>
            </a:pPr>
            <a:r>
              <a:rPr lang="en-US" b="1" dirty="0"/>
              <a:t>If 24 weeks, then</a:t>
            </a:r>
          </a:p>
          <a:p>
            <a:pPr lvl="2" eaLnBrk="1" fontAlgn="auto" hangingPunct="1">
              <a:spcAft>
                <a:spcPts val="0"/>
              </a:spcAft>
              <a:defRPr/>
            </a:pPr>
            <a:r>
              <a:rPr lang="en-US" b="1" dirty="0"/>
              <a:t>Max $46,154 per non-owner employee</a:t>
            </a:r>
          </a:p>
          <a:p>
            <a:pPr lvl="2" eaLnBrk="1" fontAlgn="auto" hangingPunct="1">
              <a:spcAft>
                <a:spcPts val="0"/>
              </a:spcAft>
              <a:defRPr/>
            </a:pPr>
            <a:r>
              <a:rPr lang="en-US" b="1" dirty="0"/>
              <a:t>Max $20,833 per owner employee</a:t>
            </a:r>
          </a:p>
          <a:p>
            <a:pPr lvl="1" eaLnBrk="1" fontAlgn="auto" hangingPunct="1">
              <a:spcAft>
                <a:spcPts val="0"/>
              </a:spcAft>
              <a:buClr>
                <a:srgbClr val="ED7D31"/>
              </a:buClr>
              <a:defRPr/>
            </a:pPr>
            <a:r>
              <a:rPr lang="en-US" b="1" dirty="0">
                <a:solidFill>
                  <a:prstClr val="black"/>
                </a:solidFill>
              </a:rPr>
              <a:t>Bonus payments also qualify</a:t>
            </a:r>
          </a:p>
          <a:p>
            <a:pPr lvl="1" eaLnBrk="1" fontAlgn="auto" hangingPunct="1">
              <a:spcAft>
                <a:spcPts val="0"/>
              </a:spcAft>
              <a:buClr>
                <a:srgbClr val="ED7D31"/>
              </a:buClr>
              <a:defRPr/>
            </a:pPr>
            <a:r>
              <a:rPr lang="en-US" b="1" dirty="0">
                <a:solidFill>
                  <a:prstClr val="black"/>
                </a:solidFill>
              </a:rPr>
              <a:t>BEWARE: if 2019 compensation was at lower rate, then forgiveness is less</a:t>
            </a:r>
          </a:p>
          <a:p>
            <a:pPr eaLnBrk="1" fontAlgn="auto" hangingPunct="1">
              <a:spcAft>
                <a:spcPts val="0"/>
              </a:spcAft>
              <a:buClr>
                <a:srgbClr val="ED7D31"/>
              </a:buClr>
              <a:defRPr/>
            </a:pPr>
            <a:r>
              <a:rPr lang="en-US" b="1" dirty="0"/>
              <a:t>Benefits</a:t>
            </a:r>
          </a:p>
          <a:p>
            <a:pPr lvl="1" eaLnBrk="1" fontAlgn="auto" hangingPunct="1">
              <a:spcAft>
                <a:spcPts val="0"/>
              </a:spcAft>
              <a:buClr>
                <a:srgbClr val="ED7D31"/>
              </a:buClr>
              <a:defRPr/>
            </a:pPr>
            <a:r>
              <a:rPr lang="en-US" b="1" dirty="0"/>
              <a:t>Health insurance, including vision and dental</a:t>
            </a:r>
          </a:p>
          <a:p>
            <a:pPr lvl="2" eaLnBrk="1" fontAlgn="auto" hangingPunct="1">
              <a:spcAft>
                <a:spcPts val="0"/>
              </a:spcAft>
              <a:buClr>
                <a:srgbClr val="ED7D31"/>
              </a:buClr>
              <a:defRPr/>
            </a:pPr>
            <a:r>
              <a:rPr lang="en-US" b="1" dirty="0"/>
              <a:t>Not clear if long term care insurance counts</a:t>
            </a:r>
          </a:p>
          <a:p>
            <a:pPr lvl="1" eaLnBrk="1" fontAlgn="auto" hangingPunct="1">
              <a:spcAft>
                <a:spcPts val="0"/>
              </a:spcAft>
              <a:buClr>
                <a:srgbClr val="ED7D31"/>
              </a:buClr>
              <a:defRPr/>
            </a:pPr>
            <a:r>
              <a:rPr lang="en-US" b="1" dirty="0"/>
              <a:t>Retirement contributions limited to 8- or 24-weeks’ worth of 2019 contribution</a:t>
            </a:r>
          </a:p>
          <a:p>
            <a:pPr lvl="2" eaLnBrk="1" fontAlgn="auto" hangingPunct="1">
              <a:spcAft>
                <a:spcPts val="0"/>
              </a:spcAft>
              <a:buClr>
                <a:srgbClr val="ED7D31"/>
              </a:buClr>
              <a:defRPr/>
            </a:pPr>
            <a:r>
              <a:rPr lang="en-US" b="1" dirty="0"/>
              <a:t>Payment in 2020 toward 2019 contribution is allowed</a:t>
            </a:r>
          </a:p>
        </p:txBody>
      </p:sp>
      <p:sp>
        <p:nvSpPr>
          <p:cNvPr id="33795" name="Title 12">
            <a:extLst>
              <a:ext uri="{FF2B5EF4-FFF2-40B4-BE49-F238E27FC236}">
                <a16:creationId xmlns:a16="http://schemas.microsoft.com/office/drawing/2014/main" id="{324080C1-B8FE-4A61-94B8-BDE0C7D1F253}"/>
              </a:ext>
            </a:extLst>
          </p:cNvPr>
          <p:cNvSpPr>
            <a:spLocks noGrp="1"/>
          </p:cNvSpPr>
          <p:nvPr>
            <p:ph type="title"/>
          </p:nvPr>
        </p:nvSpPr>
        <p:spPr>
          <a:xfrm>
            <a:off x="406400" y="373063"/>
            <a:ext cx="11226800" cy="893762"/>
          </a:xfrm>
        </p:spPr>
        <p:txBody>
          <a:bodyPr/>
          <a:lstStyle/>
          <a:p>
            <a:pPr algn="ctr"/>
            <a:r>
              <a:rPr lang="en-US" altLang="en-US" sz="3200" b="1"/>
              <a:t>WHICH COSTS QUALIFY FOR FORGIVENESS</a:t>
            </a:r>
          </a:p>
        </p:txBody>
      </p:sp>
      <p:sp>
        <p:nvSpPr>
          <p:cNvPr id="33796" name="Slide Number Placeholder 2">
            <a:extLst>
              <a:ext uri="{FF2B5EF4-FFF2-40B4-BE49-F238E27FC236}">
                <a16:creationId xmlns:a16="http://schemas.microsoft.com/office/drawing/2014/main" id="{0FCCB86F-A21D-416F-93B3-D3D09EDF2F2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13562E17-21B5-4E2D-9A34-C9F7A4DC0A9A}" type="slidenum">
              <a:rPr lang="en-US" altLang="en-US" sz="1200">
                <a:solidFill>
                  <a:srgbClr val="A5A5A5"/>
                </a:solidFill>
              </a:rPr>
              <a:pPr>
                <a:lnSpc>
                  <a:spcPct val="100000"/>
                </a:lnSpc>
                <a:spcBef>
                  <a:spcPct val="0"/>
                </a:spcBef>
                <a:buClrTx/>
                <a:buFontTx/>
                <a:buNone/>
              </a:pPr>
              <a:t>15</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CCC8D560-3E38-4404-8648-6909251C58BA}"/>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33798" name="Picture 3">
            <a:extLst>
              <a:ext uri="{FF2B5EF4-FFF2-40B4-BE49-F238E27FC236}">
                <a16:creationId xmlns:a16="http://schemas.microsoft.com/office/drawing/2014/main" id="{1BCB3000-9FB6-425B-A8B0-B113A8C4969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10">
            <a:extLst>
              <a:ext uri="{FF2B5EF4-FFF2-40B4-BE49-F238E27FC236}">
                <a16:creationId xmlns:a16="http://schemas.microsoft.com/office/drawing/2014/main" id="{0B124B35-C3F9-4CC8-B720-C70A57FD5E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Footer Placeholder 1">
            <a:extLst>
              <a:ext uri="{FF2B5EF4-FFF2-40B4-BE49-F238E27FC236}">
                <a16:creationId xmlns:a16="http://schemas.microsoft.com/office/drawing/2014/main" id="{957B8B57-7BA5-4953-AA2E-6FC2A52F4C6C}"/>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3">
            <a:extLst>
              <a:ext uri="{FF2B5EF4-FFF2-40B4-BE49-F238E27FC236}">
                <a16:creationId xmlns:a16="http://schemas.microsoft.com/office/drawing/2014/main" id="{4D98E764-84B7-4D91-8A89-4680FEB69F9D}"/>
              </a:ext>
            </a:extLst>
          </p:cNvPr>
          <p:cNvSpPr>
            <a:spLocks noGrp="1"/>
          </p:cNvSpPr>
          <p:nvPr>
            <p:ph idx="1"/>
          </p:nvPr>
        </p:nvSpPr>
        <p:spPr>
          <a:xfrm>
            <a:off x="838200" y="1443038"/>
            <a:ext cx="10947400" cy="4876800"/>
          </a:xfrm>
        </p:spPr>
        <p:txBody>
          <a:bodyPr/>
          <a:lstStyle/>
          <a:p>
            <a:pPr eaLnBrk="1" hangingPunct="1"/>
            <a:r>
              <a:rPr lang="en-US" altLang="en-US" sz="3200" b="1"/>
              <a:t>State payroll taxes (TWC)</a:t>
            </a:r>
          </a:p>
          <a:p>
            <a:pPr eaLnBrk="1" hangingPunct="1"/>
            <a:r>
              <a:rPr lang="en-US" altLang="en-US" sz="3200" b="1"/>
              <a:t>Non-payroll Costs</a:t>
            </a:r>
          </a:p>
          <a:p>
            <a:pPr lvl="1" eaLnBrk="1" hangingPunct="1"/>
            <a:r>
              <a:rPr lang="en-US" altLang="en-US" sz="2800" b="1"/>
              <a:t>Rent (including equipment, auto)</a:t>
            </a:r>
          </a:p>
          <a:p>
            <a:pPr lvl="2" eaLnBrk="1" hangingPunct="1">
              <a:buClr>
                <a:srgbClr val="ED7D31"/>
              </a:buClr>
            </a:pPr>
            <a:r>
              <a:rPr lang="en-US" altLang="en-US" sz="2400" b="1"/>
              <a:t>If paid to a related party – limited to mortgage interest paid</a:t>
            </a:r>
          </a:p>
          <a:p>
            <a:pPr lvl="1" eaLnBrk="1" hangingPunct="1">
              <a:buClr>
                <a:srgbClr val="ED7D31"/>
              </a:buClr>
            </a:pPr>
            <a:r>
              <a:rPr lang="en-US" altLang="en-US" sz="2800" b="1"/>
              <a:t>Utilities</a:t>
            </a:r>
          </a:p>
          <a:p>
            <a:pPr lvl="1" eaLnBrk="1" hangingPunct="1">
              <a:buClr>
                <a:srgbClr val="ED7D31"/>
              </a:buClr>
            </a:pPr>
            <a:r>
              <a:rPr lang="en-US" altLang="en-US" sz="2800" b="1"/>
              <a:t>Interest, but only if property is mortgaged</a:t>
            </a:r>
          </a:p>
          <a:p>
            <a:pPr lvl="2" eaLnBrk="1" hangingPunct="1">
              <a:buClr>
                <a:srgbClr val="ED7D31"/>
              </a:buClr>
            </a:pPr>
            <a:r>
              <a:rPr lang="en-US" altLang="en-US" sz="2400" b="1"/>
              <a:t>If paid to related party, then not a qualified expense</a:t>
            </a:r>
          </a:p>
          <a:p>
            <a:pPr lvl="1" eaLnBrk="1" hangingPunct="1">
              <a:buClr>
                <a:srgbClr val="ED7D31"/>
              </a:buClr>
            </a:pPr>
            <a:r>
              <a:rPr lang="en-US" altLang="en-US" sz="2800" b="1"/>
              <a:t>Paid or “incurred” means can use cost paid after forgiveness period</a:t>
            </a:r>
          </a:p>
          <a:p>
            <a:pPr lvl="2" eaLnBrk="1" hangingPunct="1">
              <a:buClr>
                <a:srgbClr val="ED7D31"/>
              </a:buClr>
            </a:pPr>
            <a:r>
              <a:rPr lang="en-US" altLang="en-US" sz="2400" b="1"/>
              <a:t>As long as paid on next normal due date</a:t>
            </a:r>
          </a:p>
        </p:txBody>
      </p:sp>
      <p:sp>
        <p:nvSpPr>
          <p:cNvPr id="35843" name="Title 12">
            <a:extLst>
              <a:ext uri="{FF2B5EF4-FFF2-40B4-BE49-F238E27FC236}">
                <a16:creationId xmlns:a16="http://schemas.microsoft.com/office/drawing/2014/main" id="{C895573E-B668-4968-9C83-BEA4D3CBD7A9}"/>
              </a:ext>
            </a:extLst>
          </p:cNvPr>
          <p:cNvSpPr>
            <a:spLocks noGrp="1"/>
          </p:cNvSpPr>
          <p:nvPr>
            <p:ph type="title"/>
          </p:nvPr>
        </p:nvSpPr>
        <p:spPr>
          <a:xfrm>
            <a:off x="541338" y="404813"/>
            <a:ext cx="11109325" cy="949325"/>
          </a:xfrm>
        </p:spPr>
        <p:txBody>
          <a:bodyPr/>
          <a:lstStyle/>
          <a:p>
            <a:pPr algn="ctr"/>
            <a:r>
              <a:rPr lang="en-US" altLang="en-US" sz="3200" b="1"/>
              <a:t>WHICH COSTS QUALIFY FOR FORGIVENESS - contd</a:t>
            </a:r>
          </a:p>
        </p:txBody>
      </p:sp>
      <p:sp>
        <p:nvSpPr>
          <p:cNvPr id="35844" name="Slide Number Placeholder 2">
            <a:extLst>
              <a:ext uri="{FF2B5EF4-FFF2-40B4-BE49-F238E27FC236}">
                <a16:creationId xmlns:a16="http://schemas.microsoft.com/office/drawing/2014/main" id="{25F5903E-2D03-4224-88A1-B8821AF7DAB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47B6C440-9448-411B-BB7F-1B3DB8DBCE7E}" type="slidenum">
              <a:rPr lang="en-US" altLang="en-US" sz="1200">
                <a:solidFill>
                  <a:srgbClr val="A5A5A5"/>
                </a:solidFill>
              </a:rPr>
              <a:pPr>
                <a:lnSpc>
                  <a:spcPct val="100000"/>
                </a:lnSpc>
                <a:spcBef>
                  <a:spcPct val="0"/>
                </a:spcBef>
                <a:buClrTx/>
                <a:buFontTx/>
                <a:buNone/>
              </a:pPr>
              <a:t>16</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611A6CF6-7DA8-49F2-970B-D9FB528D198C}"/>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35846" name="Picture 3">
            <a:extLst>
              <a:ext uri="{FF2B5EF4-FFF2-40B4-BE49-F238E27FC236}">
                <a16:creationId xmlns:a16="http://schemas.microsoft.com/office/drawing/2014/main" id="{20ADE311-3E9B-4EDF-BDA8-7C8DB878B9C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Picture 10">
            <a:extLst>
              <a:ext uri="{FF2B5EF4-FFF2-40B4-BE49-F238E27FC236}">
                <a16:creationId xmlns:a16="http://schemas.microsoft.com/office/drawing/2014/main" id="{CB4B57A8-87C2-4BE1-A44D-BA48153F62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8" name="Footer Placeholder 1">
            <a:extLst>
              <a:ext uri="{FF2B5EF4-FFF2-40B4-BE49-F238E27FC236}">
                <a16:creationId xmlns:a16="http://schemas.microsoft.com/office/drawing/2014/main" id="{C9B01C2D-FA25-4C7B-9F98-02EF44EEC659}"/>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3">
            <a:extLst>
              <a:ext uri="{FF2B5EF4-FFF2-40B4-BE49-F238E27FC236}">
                <a16:creationId xmlns:a16="http://schemas.microsoft.com/office/drawing/2014/main" id="{D128BE54-77E0-4121-ADE0-3654C083B1F2}"/>
              </a:ext>
            </a:extLst>
          </p:cNvPr>
          <p:cNvSpPr>
            <a:spLocks noGrp="1"/>
          </p:cNvSpPr>
          <p:nvPr>
            <p:ph idx="1"/>
          </p:nvPr>
        </p:nvSpPr>
        <p:spPr>
          <a:xfrm>
            <a:off x="838200" y="1498600"/>
            <a:ext cx="10947400" cy="4876800"/>
          </a:xfrm>
        </p:spPr>
        <p:txBody>
          <a:bodyPr/>
          <a:lstStyle/>
          <a:p>
            <a:pPr eaLnBrk="1" hangingPunct="1"/>
            <a:r>
              <a:rPr lang="en-US" altLang="en-US" sz="3200" b="1"/>
              <a:t>If less than 60% of PPP loan is spent on payroll costs</a:t>
            </a:r>
          </a:p>
          <a:p>
            <a:pPr lvl="1" eaLnBrk="1" hangingPunct="1"/>
            <a:r>
              <a:rPr lang="en-US" altLang="en-US" sz="2800" b="1"/>
              <a:t>Forgiveness is limited to a maximum number of actual payroll cost divided by 60%</a:t>
            </a:r>
          </a:p>
          <a:p>
            <a:pPr eaLnBrk="1" hangingPunct="1"/>
            <a:r>
              <a:rPr lang="en-US" altLang="en-US" sz="3200" b="1"/>
              <a:t>Prepaid costs related to dates after forgiveness period</a:t>
            </a:r>
          </a:p>
        </p:txBody>
      </p:sp>
      <p:sp>
        <p:nvSpPr>
          <p:cNvPr id="37891" name="Title 12">
            <a:extLst>
              <a:ext uri="{FF2B5EF4-FFF2-40B4-BE49-F238E27FC236}">
                <a16:creationId xmlns:a16="http://schemas.microsoft.com/office/drawing/2014/main" id="{256B5B91-C3B6-4B07-B590-130FE04F94BC}"/>
              </a:ext>
            </a:extLst>
          </p:cNvPr>
          <p:cNvSpPr>
            <a:spLocks noGrp="1"/>
          </p:cNvSpPr>
          <p:nvPr>
            <p:ph type="title"/>
          </p:nvPr>
        </p:nvSpPr>
        <p:spPr>
          <a:xfrm>
            <a:off x="838200" y="466725"/>
            <a:ext cx="10947400" cy="949325"/>
          </a:xfrm>
        </p:spPr>
        <p:txBody>
          <a:bodyPr/>
          <a:lstStyle/>
          <a:p>
            <a:pPr algn="ctr"/>
            <a:r>
              <a:rPr lang="en-US" altLang="en-US" sz="3200" b="1"/>
              <a:t>WHICH COSTS DO NOT QUALIFY FOR FORGIVENESS</a:t>
            </a:r>
          </a:p>
        </p:txBody>
      </p:sp>
      <p:sp>
        <p:nvSpPr>
          <p:cNvPr id="37892" name="Slide Number Placeholder 2">
            <a:extLst>
              <a:ext uri="{FF2B5EF4-FFF2-40B4-BE49-F238E27FC236}">
                <a16:creationId xmlns:a16="http://schemas.microsoft.com/office/drawing/2014/main" id="{DC2FFAFC-FA80-4C81-BFB2-39AEAD308C8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EDBC4642-DEC9-45E3-8BAE-D2CEF9AB0F79}" type="slidenum">
              <a:rPr lang="en-US" altLang="en-US" sz="1200">
                <a:solidFill>
                  <a:srgbClr val="A5A5A5"/>
                </a:solidFill>
              </a:rPr>
              <a:pPr>
                <a:lnSpc>
                  <a:spcPct val="100000"/>
                </a:lnSpc>
                <a:spcBef>
                  <a:spcPct val="0"/>
                </a:spcBef>
                <a:buClrTx/>
                <a:buFontTx/>
                <a:buNone/>
              </a:pPr>
              <a:t>17</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998DC96A-94E1-4DAC-B1FB-E3D658925DBE}"/>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37894" name="Picture 3">
            <a:extLst>
              <a:ext uri="{FF2B5EF4-FFF2-40B4-BE49-F238E27FC236}">
                <a16:creationId xmlns:a16="http://schemas.microsoft.com/office/drawing/2014/main" id="{AC0AE5DA-0631-44B8-A2F3-27124BC3C2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10">
            <a:extLst>
              <a:ext uri="{FF2B5EF4-FFF2-40B4-BE49-F238E27FC236}">
                <a16:creationId xmlns:a16="http://schemas.microsoft.com/office/drawing/2014/main" id="{905DB972-CE25-4B35-989B-6650FACA85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6" name="Footer Placeholder 1">
            <a:extLst>
              <a:ext uri="{FF2B5EF4-FFF2-40B4-BE49-F238E27FC236}">
                <a16:creationId xmlns:a16="http://schemas.microsoft.com/office/drawing/2014/main" id="{8C1F8D37-5AF2-4134-BED8-C0CA00F7068B}"/>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3">
            <a:extLst>
              <a:ext uri="{FF2B5EF4-FFF2-40B4-BE49-F238E27FC236}">
                <a16:creationId xmlns:a16="http://schemas.microsoft.com/office/drawing/2014/main" id="{9884A95A-E696-4CA3-B235-C4B70BD9C5EE}"/>
              </a:ext>
            </a:extLst>
          </p:cNvPr>
          <p:cNvSpPr>
            <a:spLocks noGrp="1"/>
          </p:cNvSpPr>
          <p:nvPr>
            <p:ph idx="1"/>
          </p:nvPr>
        </p:nvSpPr>
        <p:spPr>
          <a:xfrm>
            <a:off x="838200" y="1506538"/>
            <a:ext cx="11150600" cy="4670425"/>
          </a:xfrm>
        </p:spPr>
        <p:txBody>
          <a:bodyPr/>
          <a:lstStyle/>
          <a:p>
            <a:pPr>
              <a:defRPr/>
            </a:pPr>
            <a:r>
              <a:rPr lang="en-US" altLang="en-US" sz="3200" b="1" dirty="0"/>
              <a:t>C-Corp and S-Corp: Owner is anyone who owns 5% or more</a:t>
            </a:r>
          </a:p>
          <a:p>
            <a:pPr lvl="1">
              <a:defRPr/>
            </a:pPr>
            <a:r>
              <a:rPr lang="en-US" altLang="en-US" sz="2800" b="1" dirty="0"/>
              <a:t>Non owner spouse is treated like any other employee</a:t>
            </a:r>
          </a:p>
          <a:p>
            <a:pPr lvl="1">
              <a:defRPr/>
            </a:pPr>
            <a:endParaRPr lang="en-US" sz="2800" b="1" dirty="0"/>
          </a:p>
          <a:p>
            <a:pPr>
              <a:defRPr/>
            </a:pPr>
            <a:r>
              <a:rPr lang="en-US" sz="3200" b="1" dirty="0"/>
              <a:t>Max allowance for 24 week applicants is $20,833 per owner employee</a:t>
            </a:r>
          </a:p>
          <a:p>
            <a:pPr marL="0" indent="0">
              <a:buFont typeface="Wingdings" panose="05000000000000000000" pitchFamily="2" charset="2"/>
              <a:buNone/>
              <a:defRPr/>
            </a:pPr>
            <a:endParaRPr lang="en-US" sz="3200" b="1" dirty="0"/>
          </a:p>
          <a:p>
            <a:pPr>
              <a:defRPr/>
            </a:pPr>
            <a:r>
              <a:rPr lang="en-US" sz="3200" b="1" dirty="0"/>
              <a:t>Legal structure can impact how much can be forgiven </a:t>
            </a:r>
          </a:p>
          <a:p>
            <a:pPr lvl="1">
              <a:defRPr/>
            </a:pPr>
            <a:endParaRPr lang="en-US" altLang="en-US" sz="2800" b="1" dirty="0"/>
          </a:p>
          <a:p>
            <a:pPr eaLnBrk="1" hangingPunct="1">
              <a:defRPr/>
            </a:pPr>
            <a:endParaRPr lang="en-US" altLang="en-US" b="1" dirty="0"/>
          </a:p>
        </p:txBody>
      </p:sp>
      <p:sp>
        <p:nvSpPr>
          <p:cNvPr id="39939" name="Title 12">
            <a:extLst>
              <a:ext uri="{FF2B5EF4-FFF2-40B4-BE49-F238E27FC236}">
                <a16:creationId xmlns:a16="http://schemas.microsoft.com/office/drawing/2014/main" id="{A80E9133-102D-49C8-9C81-45F8DC08BA87}"/>
              </a:ext>
            </a:extLst>
          </p:cNvPr>
          <p:cNvSpPr>
            <a:spLocks noGrp="1"/>
          </p:cNvSpPr>
          <p:nvPr>
            <p:ph type="title"/>
          </p:nvPr>
        </p:nvSpPr>
        <p:spPr>
          <a:xfrm>
            <a:off x="838200" y="365125"/>
            <a:ext cx="10515600" cy="1104900"/>
          </a:xfrm>
        </p:spPr>
        <p:txBody>
          <a:bodyPr/>
          <a:lstStyle/>
          <a:p>
            <a:pPr algn="ctr"/>
            <a:r>
              <a:rPr lang="en-US" altLang="en-US" sz="3200" b="1"/>
              <a:t>OWNER-EMPLOYEES BEWARE</a:t>
            </a:r>
          </a:p>
        </p:txBody>
      </p:sp>
      <p:sp>
        <p:nvSpPr>
          <p:cNvPr id="39940" name="Slide Number Placeholder 2">
            <a:extLst>
              <a:ext uri="{FF2B5EF4-FFF2-40B4-BE49-F238E27FC236}">
                <a16:creationId xmlns:a16="http://schemas.microsoft.com/office/drawing/2014/main" id="{DC704ABA-5B30-454F-9777-8F8F37DC0DC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C75DEFC8-6671-412E-BC10-B72B62BEB82A}" type="slidenum">
              <a:rPr lang="en-US" altLang="en-US" sz="1200">
                <a:solidFill>
                  <a:srgbClr val="A5A5A5"/>
                </a:solidFill>
              </a:rPr>
              <a:pPr>
                <a:lnSpc>
                  <a:spcPct val="100000"/>
                </a:lnSpc>
                <a:spcBef>
                  <a:spcPct val="0"/>
                </a:spcBef>
                <a:buClrTx/>
                <a:buFontTx/>
                <a:buNone/>
              </a:pPr>
              <a:t>18</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FE643333-8007-4DB9-80AF-B03F95C9C43E}"/>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39942" name="Picture 3">
            <a:extLst>
              <a:ext uri="{FF2B5EF4-FFF2-40B4-BE49-F238E27FC236}">
                <a16:creationId xmlns:a16="http://schemas.microsoft.com/office/drawing/2014/main" id="{65A1F932-3A5E-416B-B0CF-2ACE43D8E82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13">
            <a:extLst>
              <a:ext uri="{FF2B5EF4-FFF2-40B4-BE49-F238E27FC236}">
                <a16:creationId xmlns:a16="http://schemas.microsoft.com/office/drawing/2014/main" id="{9172D7E0-DE7F-4094-8FBF-4777B1BA9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4" name="Footer Placeholder 1">
            <a:extLst>
              <a:ext uri="{FF2B5EF4-FFF2-40B4-BE49-F238E27FC236}">
                <a16:creationId xmlns:a16="http://schemas.microsoft.com/office/drawing/2014/main" id="{6BDB8529-63C7-45C9-9C60-6174C0F70B45}"/>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13">
            <a:extLst>
              <a:ext uri="{FF2B5EF4-FFF2-40B4-BE49-F238E27FC236}">
                <a16:creationId xmlns:a16="http://schemas.microsoft.com/office/drawing/2014/main" id="{363F0140-501C-44D6-B54D-0807CD42D4CB}"/>
              </a:ext>
            </a:extLst>
          </p:cNvPr>
          <p:cNvSpPr>
            <a:spLocks noGrp="1"/>
          </p:cNvSpPr>
          <p:nvPr>
            <p:ph idx="1"/>
          </p:nvPr>
        </p:nvSpPr>
        <p:spPr>
          <a:xfrm>
            <a:off x="838200" y="1573213"/>
            <a:ext cx="11150600" cy="4670425"/>
          </a:xfrm>
        </p:spPr>
        <p:txBody>
          <a:bodyPr/>
          <a:lstStyle/>
          <a:p>
            <a:r>
              <a:rPr lang="en-US" altLang="en-US" b="1"/>
              <a:t>C-Corp: no limit on health insurance premiums paid for owner</a:t>
            </a:r>
          </a:p>
          <a:p>
            <a:r>
              <a:rPr lang="en-US" altLang="en-US" b="1"/>
              <a:t>S-Corp: owner health insurance is counted as compensation, so subject to salary limit</a:t>
            </a:r>
          </a:p>
          <a:p>
            <a:r>
              <a:rPr lang="en-US" altLang="en-US" b="1"/>
              <a:t>Partnership:  owner is limited to 92.35% of </a:t>
            </a:r>
            <a:r>
              <a:rPr lang="en-US" altLang="en-US" b="1" u="sng"/>
              <a:t>2019</a:t>
            </a:r>
            <a:r>
              <a:rPr lang="en-US" altLang="en-US" b="1"/>
              <a:t> net self-employment income</a:t>
            </a:r>
          </a:p>
          <a:p>
            <a:r>
              <a:rPr lang="en-US" altLang="en-US" b="1"/>
              <a:t>Sole proprietor: limited to 2.5 months of </a:t>
            </a:r>
            <a:r>
              <a:rPr lang="en-US" altLang="en-US" b="1" u="sng"/>
              <a:t>2019</a:t>
            </a:r>
            <a:r>
              <a:rPr lang="en-US" altLang="en-US" b="1"/>
              <a:t> Net Sch C Income</a:t>
            </a:r>
          </a:p>
          <a:p>
            <a:pPr lvl="1"/>
            <a:r>
              <a:rPr lang="en-US" altLang="en-US" b="1"/>
              <a:t>No retirement contribution or health insurance premium counted</a:t>
            </a:r>
          </a:p>
          <a:p>
            <a:r>
              <a:rPr lang="en-US" altLang="en-US" b="1"/>
              <a:t>No guidance if change in entity type between 2019 and 2020</a:t>
            </a:r>
          </a:p>
          <a:p>
            <a:pPr eaLnBrk="1" hangingPunct="1"/>
            <a:endParaRPr lang="en-US" altLang="en-US" b="1"/>
          </a:p>
        </p:txBody>
      </p:sp>
      <p:sp>
        <p:nvSpPr>
          <p:cNvPr id="41987" name="Title 12">
            <a:extLst>
              <a:ext uri="{FF2B5EF4-FFF2-40B4-BE49-F238E27FC236}">
                <a16:creationId xmlns:a16="http://schemas.microsoft.com/office/drawing/2014/main" id="{7911FD53-4061-47C2-B2AF-BFCE415C3D68}"/>
              </a:ext>
            </a:extLst>
          </p:cNvPr>
          <p:cNvSpPr>
            <a:spLocks noGrp="1"/>
          </p:cNvSpPr>
          <p:nvPr>
            <p:ph type="title"/>
          </p:nvPr>
        </p:nvSpPr>
        <p:spPr>
          <a:xfrm>
            <a:off x="838200" y="365125"/>
            <a:ext cx="10515600" cy="1104900"/>
          </a:xfrm>
        </p:spPr>
        <p:txBody>
          <a:bodyPr/>
          <a:lstStyle/>
          <a:p>
            <a:pPr algn="ctr"/>
            <a:r>
              <a:rPr lang="en-US" altLang="en-US" sz="3200" b="1"/>
              <a:t>IMPACT OF LEGAL STRUCTURE ON FORGIVENESS</a:t>
            </a:r>
          </a:p>
        </p:txBody>
      </p:sp>
      <p:sp>
        <p:nvSpPr>
          <p:cNvPr id="41988" name="Slide Number Placeholder 2">
            <a:extLst>
              <a:ext uri="{FF2B5EF4-FFF2-40B4-BE49-F238E27FC236}">
                <a16:creationId xmlns:a16="http://schemas.microsoft.com/office/drawing/2014/main" id="{67D97ED4-6636-497F-A3F2-DF0892E42DC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30EA43E0-F371-45F5-9512-6ABA14E36036}" type="slidenum">
              <a:rPr lang="en-US" altLang="en-US" sz="1200">
                <a:solidFill>
                  <a:srgbClr val="A5A5A5"/>
                </a:solidFill>
              </a:rPr>
              <a:pPr>
                <a:lnSpc>
                  <a:spcPct val="100000"/>
                </a:lnSpc>
                <a:spcBef>
                  <a:spcPct val="0"/>
                </a:spcBef>
                <a:buClrTx/>
                <a:buFontTx/>
                <a:buNone/>
              </a:pPr>
              <a:t>19</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F9322FBA-7696-4B8B-99B3-2C22F73F91B0}"/>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41990" name="Picture 3">
            <a:extLst>
              <a:ext uri="{FF2B5EF4-FFF2-40B4-BE49-F238E27FC236}">
                <a16:creationId xmlns:a16="http://schemas.microsoft.com/office/drawing/2014/main" id="{19C6E81B-47B1-400B-9DA3-B0D3F1AF33E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1" name="Picture 10">
            <a:extLst>
              <a:ext uri="{FF2B5EF4-FFF2-40B4-BE49-F238E27FC236}">
                <a16:creationId xmlns:a16="http://schemas.microsoft.com/office/drawing/2014/main" id="{C674F559-7044-4774-AFAD-89ABE61D83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2" name="Footer Placeholder 1">
            <a:extLst>
              <a:ext uri="{FF2B5EF4-FFF2-40B4-BE49-F238E27FC236}">
                <a16:creationId xmlns:a16="http://schemas.microsoft.com/office/drawing/2014/main" id="{09BB61FD-B72B-4342-BD62-C0B376227D4F}"/>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3">
            <a:extLst>
              <a:ext uri="{FF2B5EF4-FFF2-40B4-BE49-F238E27FC236}">
                <a16:creationId xmlns:a16="http://schemas.microsoft.com/office/drawing/2014/main" id="{8EAE9D8B-19A5-43DC-BD90-571B331FCF48}"/>
              </a:ext>
            </a:extLst>
          </p:cNvPr>
          <p:cNvSpPr>
            <a:spLocks noGrp="1"/>
          </p:cNvSpPr>
          <p:nvPr>
            <p:ph idx="1"/>
          </p:nvPr>
        </p:nvSpPr>
        <p:spPr>
          <a:xfrm>
            <a:off x="838200" y="1843088"/>
            <a:ext cx="10515600" cy="4351337"/>
          </a:xfrm>
        </p:spPr>
        <p:txBody>
          <a:bodyPr/>
          <a:lstStyle/>
          <a:p>
            <a:r>
              <a:rPr lang="en-US" altLang="en-US" b="1"/>
              <a:t>“PPP” – Paycheck Protection Program</a:t>
            </a:r>
          </a:p>
          <a:p>
            <a:pPr lvl="1"/>
            <a:r>
              <a:rPr lang="en-US" altLang="en-US" b="1"/>
              <a:t>5.2 million loans totaling $525 billion</a:t>
            </a:r>
          </a:p>
          <a:p>
            <a:r>
              <a:rPr lang="en-US" altLang="en-US" b="1"/>
              <a:t>PPP is a loan that converts to a grant once SBA approves and funds the lender</a:t>
            </a:r>
          </a:p>
          <a:p>
            <a:r>
              <a:rPr lang="en-US" altLang="en-US" b="1"/>
              <a:t>Not the same as “EIDL” – Economic Injury Disaster Loan</a:t>
            </a:r>
          </a:p>
          <a:p>
            <a:pPr lvl="1"/>
            <a:r>
              <a:rPr lang="en-US" altLang="en-US" b="1"/>
              <a:t>HOWEVER: “emergency” advances of up to $10,000 are tied to PPP forgiveness</a:t>
            </a:r>
          </a:p>
          <a:p>
            <a:pPr lvl="2"/>
            <a:r>
              <a:rPr lang="en-US" altLang="en-US" b="1"/>
              <a:t>PPP Forgiveness is reduced by the amount of emergency advance received </a:t>
            </a:r>
          </a:p>
          <a:p>
            <a:pPr lvl="2" eaLnBrk="1" hangingPunct="1"/>
            <a:endParaRPr lang="en-US" altLang="en-US"/>
          </a:p>
        </p:txBody>
      </p:sp>
      <p:sp>
        <p:nvSpPr>
          <p:cNvPr id="7171" name="Title 12">
            <a:extLst>
              <a:ext uri="{FF2B5EF4-FFF2-40B4-BE49-F238E27FC236}">
                <a16:creationId xmlns:a16="http://schemas.microsoft.com/office/drawing/2014/main" id="{276C07DB-0529-44B1-92D3-9A31983CAAA1}"/>
              </a:ext>
            </a:extLst>
          </p:cNvPr>
          <p:cNvSpPr>
            <a:spLocks noGrp="1"/>
          </p:cNvSpPr>
          <p:nvPr>
            <p:ph type="title"/>
          </p:nvPr>
        </p:nvSpPr>
        <p:spPr/>
        <p:txBody>
          <a:bodyPr/>
          <a:lstStyle/>
          <a:p>
            <a:pPr algn="ctr"/>
            <a:r>
              <a:rPr lang="en-US" altLang="en-US" sz="3200" b="1"/>
              <a:t>PPP FORGIVENESS – BASIC INTRODUCTION</a:t>
            </a:r>
          </a:p>
        </p:txBody>
      </p:sp>
      <p:sp>
        <p:nvSpPr>
          <p:cNvPr id="2" name="Footer Placeholder 1">
            <a:extLst>
              <a:ext uri="{FF2B5EF4-FFF2-40B4-BE49-F238E27FC236}">
                <a16:creationId xmlns:a16="http://schemas.microsoft.com/office/drawing/2014/main" id="{B64D9446-0E43-4BE2-9B9E-D617A00BEF8A}"/>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7173" name="Picture 3">
            <a:extLst>
              <a:ext uri="{FF2B5EF4-FFF2-40B4-BE49-F238E27FC236}">
                <a16:creationId xmlns:a16="http://schemas.microsoft.com/office/drawing/2014/main" id="{84ED2354-D7C4-4A04-A608-F9415BF0C4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2">
            <a:extLst>
              <a:ext uri="{FF2B5EF4-FFF2-40B4-BE49-F238E27FC236}">
                <a16:creationId xmlns:a16="http://schemas.microsoft.com/office/drawing/2014/main" id="{7FD18D46-7AB4-4D84-9E55-F65ACD667A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Footer Placeholder 1">
            <a:extLst>
              <a:ext uri="{FF2B5EF4-FFF2-40B4-BE49-F238E27FC236}">
                <a16:creationId xmlns:a16="http://schemas.microsoft.com/office/drawing/2014/main" id="{8A5DDEDA-A635-4422-9D0E-39D7CDC9235C}"/>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555338EC-CD47-40EA-8382-59CAB92553D1}"/>
              </a:ext>
            </a:extLst>
          </p:cNvPr>
          <p:cNvSpPr>
            <a:spLocks noGrp="1"/>
          </p:cNvSpPr>
          <p:nvPr>
            <p:ph idx="1"/>
          </p:nvPr>
        </p:nvSpPr>
        <p:spPr>
          <a:xfrm>
            <a:off x="838200" y="1557338"/>
            <a:ext cx="11150600" cy="4670425"/>
          </a:xfrm>
        </p:spPr>
        <p:txBody>
          <a:bodyPr rtlCol="0">
            <a:normAutofit lnSpcReduction="10000"/>
          </a:bodyPr>
          <a:lstStyle/>
          <a:p>
            <a:pPr>
              <a:defRPr/>
            </a:pPr>
            <a:r>
              <a:rPr lang="en-US" b="1" dirty="0"/>
              <a:t>If </a:t>
            </a:r>
            <a:r>
              <a:rPr lang="en-US" b="1" u="sng" dirty="0"/>
              <a:t>rate</a:t>
            </a:r>
            <a:r>
              <a:rPr lang="en-US" b="1" dirty="0"/>
              <a:t> of pay is reduced by more than 25%</a:t>
            </a:r>
          </a:p>
          <a:p>
            <a:pPr lvl="1">
              <a:defRPr/>
            </a:pPr>
            <a:r>
              <a:rPr lang="en-US" b="1" dirty="0"/>
              <a:t>Then forgiveness is reduced dollar for dollar</a:t>
            </a:r>
          </a:p>
          <a:p>
            <a:pPr>
              <a:defRPr/>
            </a:pPr>
            <a:r>
              <a:rPr lang="en-US" b="1" dirty="0"/>
              <a:t>Only if RATE is decreased, not hours decreased</a:t>
            </a:r>
          </a:p>
          <a:p>
            <a:pPr lvl="1">
              <a:defRPr/>
            </a:pPr>
            <a:r>
              <a:rPr lang="en-US" b="1" dirty="0"/>
              <a:t>Hours decrease is covered under the FTE reduction rules</a:t>
            </a:r>
          </a:p>
          <a:p>
            <a:pPr>
              <a:defRPr/>
            </a:pPr>
            <a:r>
              <a:rPr lang="en-US" b="1" dirty="0"/>
              <a:t>Does not apply to PPP of $50,000 or less</a:t>
            </a:r>
          </a:p>
          <a:p>
            <a:pPr>
              <a:defRPr/>
            </a:pPr>
            <a:r>
              <a:rPr lang="en-US" b="1" dirty="0"/>
              <a:t>Only applies to reduction in </a:t>
            </a:r>
            <a:r>
              <a:rPr lang="en-US" b="1" u="sng" dirty="0"/>
              <a:t>cash </a:t>
            </a:r>
            <a:r>
              <a:rPr lang="en-US" b="1" dirty="0"/>
              <a:t>compensation</a:t>
            </a:r>
          </a:p>
          <a:p>
            <a:pPr lvl="1">
              <a:defRPr/>
            </a:pPr>
            <a:r>
              <a:rPr lang="en-US" b="1" dirty="0"/>
              <a:t>i.e. does not apply to reduction in benefits</a:t>
            </a:r>
          </a:p>
          <a:p>
            <a:pPr>
              <a:defRPr/>
            </a:pPr>
            <a:r>
              <a:rPr lang="en-US" b="1" u="sng" dirty="0"/>
              <a:t>Safe Harbor </a:t>
            </a:r>
            <a:r>
              <a:rPr lang="en-US" b="1" dirty="0"/>
              <a:t>is met if payrate was reduced between 2/15/20 and 4/26/20 but restored by EARLIER of the date of forgiveness application or 12/31/20</a:t>
            </a:r>
          </a:p>
          <a:p>
            <a:pPr lvl="1">
              <a:defRPr/>
            </a:pPr>
            <a:r>
              <a:rPr lang="en-US" b="1" dirty="0"/>
              <a:t>If rate was reduced after 4/26/20, then no safe harbor </a:t>
            </a:r>
          </a:p>
          <a:p>
            <a:pPr lvl="1" eaLnBrk="1" fontAlgn="auto" hangingPunct="1">
              <a:spcAft>
                <a:spcPts val="0"/>
              </a:spcAft>
              <a:defRPr/>
            </a:pPr>
            <a:endParaRPr lang="en-US" b="1" dirty="0"/>
          </a:p>
          <a:p>
            <a:pPr eaLnBrk="1" fontAlgn="auto" hangingPunct="1">
              <a:spcAft>
                <a:spcPts val="0"/>
              </a:spcAft>
              <a:defRPr/>
            </a:pPr>
            <a:endParaRPr lang="en-US" b="1" dirty="0"/>
          </a:p>
        </p:txBody>
      </p:sp>
      <p:sp>
        <p:nvSpPr>
          <p:cNvPr id="44035" name="Title 12">
            <a:extLst>
              <a:ext uri="{FF2B5EF4-FFF2-40B4-BE49-F238E27FC236}">
                <a16:creationId xmlns:a16="http://schemas.microsoft.com/office/drawing/2014/main" id="{622321A7-E411-4D42-B377-8E1ABB2947D9}"/>
              </a:ext>
            </a:extLst>
          </p:cNvPr>
          <p:cNvSpPr>
            <a:spLocks noGrp="1"/>
          </p:cNvSpPr>
          <p:nvPr>
            <p:ph type="title"/>
          </p:nvPr>
        </p:nvSpPr>
        <p:spPr>
          <a:xfrm>
            <a:off x="838200" y="365125"/>
            <a:ext cx="10515600" cy="1104900"/>
          </a:xfrm>
        </p:spPr>
        <p:txBody>
          <a:bodyPr/>
          <a:lstStyle/>
          <a:p>
            <a:pPr algn="ctr"/>
            <a:r>
              <a:rPr lang="en-US" altLang="en-US" sz="3200" b="1"/>
              <a:t>IF YOU REDUCED WORKER’S PAYRATE OR SALARY</a:t>
            </a:r>
          </a:p>
        </p:txBody>
      </p:sp>
      <p:sp>
        <p:nvSpPr>
          <p:cNvPr id="44036" name="Slide Number Placeholder 2">
            <a:extLst>
              <a:ext uri="{FF2B5EF4-FFF2-40B4-BE49-F238E27FC236}">
                <a16:creationId xmlns:a16="http://schemas.microsoft.com/office/drawing/2014/main" id="{03DC71CA-A334-4501-BCF1-499577A7869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4D0FF6CC-1B74-48B4-A94C-B16D29027AF1}" type="slidenum">
              <a:rPr lang="en-US" altLang="en-US" sz="1200">
                <a:solidFill>
                  <a:srgbClr val="A5A5A5"/>
                </a:solidFill>
              </a:rPr>
              <a:pPr>
                <a:lnSpc>
                  <a:spcPct val="100000"/>
                </a:lnSpc>
                <a:spcBef>
                  <a:spcPct val="0"/>
                </a:spcBef>
                <a:buClrTx/>
                <a:buFontTx/>
                <a:buNone/>
              </a:pPr>
              <a:t>20</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C12D012F-8FD4-4C8D-839A-6EF02E099CFA}"/>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44038" name="Picture 3">
            <a:extLst>
              <a:ext uri="{FF2B5EF4-FFF2-40B4-BE49-F238E27FC236}">
                <a16:creationId xmlns:a16="http://schemas.microsoft.com/office/drawing/2014/main" id="{E864C233-D263-4E0F-90A7-314E9F2793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9" name="Picture 10">
            <a:extLst>
              <a:ext uri="{FF2B5EF4-FFF2-40B4-BE49-F238E27FC236}">
                <a16:creationId xmlns:a16="http://schemas.microsoft.com/office/drawing/2014/main" id="{F104CC6C-F3D5-4F82-9EB5-1FF86508CB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40" name="Footer Placeholder 1">
            <a:extLst>
              <a:ext uri="{FF2B5EF4-FFF2-40B4-BE49-F238E27FC236}">
                <a16:creationId xmlns:a16="http://schemas.microsoft.com/office/drawing/2014/main" id="{F8DDF31D-49D9-4CEA-A200-F0987D3B52BD}"/>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92F917C3-55D0-4A8A-BA39-B2D863EE1957}"/>
              </a:ext>
            </a:extLst>
          </p:cNvPr>
          <p:cNvSpPr>
            <a:spLocks noGrp="1"/>
          </p:cNvSpPr>
          <p:nvPr>
            <p:ph idx="1"/>
          </p:nvPr>
        </p:nvSpPr>
        <p:spPr>
          <a:xfrm>
            <a:off x="838200" y="1614488"/>
            <a:ext cx="11150600" cy="4635500"/>
          </a:xfrm>
        </p:spPr>
        <p:txBody>
          <a:bodyPr rtlCol="0">
            <a:normAutofit/>
          </a:bodyPr>
          <a:lstStyle/>
          <a:p>
            <a:pPr>
              <a:defRPr/>
            </a:pPr>
            <a:r>
              <a:rPr lang="en-US" b="1" dirty="0"/>
              <a:t>FTE (Full Time Equivalent) reduction can affect forgiveness</a:t>
            </a:r>
          </a:p>
          <a:p>
            <a:pPr lvl="1">
              <a:defRPr/>
            </a:pPr>
            <a:r>
              <a:rPr lang="en-US" b="1" dirty="0"/>
              <a:t>Does not apply to PPP of $50,000 or less</a:t>
            </a:r>
          </a:p>
          <a:p>
            <a:pPr lvl="1">
              <a:defRPr/>
            </a:pPr>
            <a:endParaRPr lang="en-US" b="1" dirty="0"/>
          </a:p>
          <a:p>
            <a:pPr>
              <a:defRPr/>
            </a:pPr>
            <a:r>
              <a:rPr lang="en-US" b="1" dirty="0"/>
              <a:t>40 hours = 1 FTE; Less than 40 hours = 0.5 FTE on employee-by-employee basis</a:t>
            </a:r>
          </a:p>
          <a:p>
            <a:pPr lvl="1">
              <a:defRPr/>
            </a:pPr>
            <a:r>
              <a:rPr lang="en-US" b="1" u="sng" dirty="0"/>
              <a:t>Exception-</a:t>
            </a:r>
            <a:r>
              <a:rPr lang="en-US" b="1" dirty="0"/>
              <a:t> do not reduce FTE if you can prove that:</a:t>
            </a:r>
          </a:p>
          <a:p>
            <a:pPr lvl="2">
              <a:defRPr/>
            </a:pPr>
            <a:r>
              <a:rPr lang="en-US" b="1" dirty="0"/>
              <a:t>Unable to hire similar employee on or before 12/31/2020</a:t>
            </a:r>
          </a:p>
          <a:p>
            <a:pPr lvl="2">
              <a:defRPr/>
            </a:pPr>
            <a:r>
              <a:rPr lang="en-US" b="1" dirty="0"/>
              <a:t>Employee rejected good faith written offer to restore reduction in hours</a:t>
            </a:r>
          </a:p>
          <a:p>
            <a:pPr lvl="2">
              <a:defRPr/>
            </a:pPr>
            <a:r>
              <a:rPr lang="en-US" b="1" dirty="0"/>
              <a:t>Employee was fired for cause, resigned, or volunteered for reduction in hours</a:t>
            </a:r>
          </a:p>
          <a:p>
            <a:pPr marL="0" indent="0" eaLnBrk="1" fontAlgn="auto" hangingPunct="1">
              <a:spcAft>
                <a:spcPts val="0"/>
              </a:spcAft>
              <a:buFont typeface="Wingdings" panose="05000000000000000000" pitchFamily="2" charset="2"/>
              <a:buNone/>
              <a:defRPr/>
            </a:pPr>
            <a:endParaRPr lang="en-US" b="1" dirty="0"/>
          </a:p>
        </p:txBody>
      </p:sp>
      <p:sp>
        <p:nvSpPr>
          <p:cNvPr id="46083" name="Title 12">
            <a:extLst>
              <a:ext uri="{FF2B5EF4-FFF2-40B4-BE49-F238E27FC236}">
                <a16:creationId xmlns:a16="http://schemas.microsoft.com/office/drawing/2014/main" id="{FBE8964A-9872-443D-9686-4160E54B7A6B}"/>
              </a:ext>
            </a:extLst>
          </p:cNvPr>
          <p:cNvSpPr>
            <a:spLocks noGrp="1"/>
          </p:cNvSpPr>
          <p:nvPr>
            <p:ph type="title"/>
          </p:nvPr>
        </p:nvSpPr>
        <p:spPr>
          <a:xfrm>
            <a:off x="838200" y="365125"/>
            <a:ext cx="10515600" cy="1104900"/>
          </a:xfrm>
        </p:spPr>
        <p:txBody>
          <a:bodyPr/>
          <a:lstStyle/>
          <a:p>
            <a:pPr algn="ctr"/>
            <a:r>
              <a:rPr lang="en-US" altLang="en-US" sz="3200" b="1"/>
              <a:t>IF YOU REDUCED THE EMPLOYEE NUMBER OR HOURS</a:t>
            </a:r>
          </a:p>
        </p:txBody>
      </p:sp>
      <p:sp>
        <p:nvSpPr>
          <p:cNvPr id="46084" name="Slide Number Placeholder 2">
            <a:extLst>
              <a:ext uri="{FF2B5EF4-FFF2-40B4-BE49-F238E27FC236}">
                <a16:creationId xmlns:a16="http://schemas.microsoft.com/office/drawing/2014/main" id="{380E89EA-C5C4-475F-87AE-2DDA7A361D2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911B1016-9117-4E01-A00F-80E787006834}" type="slidenum">
              <a:rPr lang="en-US" altLang="en-US" sz="1200">
                <a:solidFill>
                  <a:srgbClr val="A5A5A5"/>
                </a:solidFill>
              </a:rPr>
              <a:pPr>
                <a:lnSpc>
                  <a:spcPct val="100000"/>
                </a:lnSpc>
                <a:spcBef>
                  <a:spcPct val="0"/>
                </a:spcBef>
                <a:buClrTx/>
                <a:buFontTx/>
                <a:buNone/>
              </a:pPr>
              <a:t>21</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2E65C2F2-E0B4-4B52-B488-541A94C206ED}"/>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46086" name="Picture 3">
            <a:extLst>
              <a:ext uri="{FF2B5EF4-FFF2-40B4-BE49-F238E27FC236}">
                <a16:creationId xmlns:a16="http://schemas.microsoft.com/office/drawing/2014/main" id="{A39BB623-EAEB-4445-AA22-B30015444B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7" name="Picture 10">
            <a:extLst>
              <a:ext uri="{FF2B5EF4-FFF2-40B4-BE49-F238E27FC236}">
                <a16:creationId xmlns:a16="http://schemas.microsoft.com/office/drawing/2014/main" id="{4D945066-1E92-4770-B46B-A585C96736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8" name="Footer Placeholder 1">
            <a:extLst>
              <a:ext uri="{FF2B5EF4-FFF2-40B4-BE49-F238E27FC236}">
                <a16:creationId xmlns:a16="http://schemas.microsoft.com/office/drawing/2014/main" id="{625B259E-D3B3-4C11-AEAD-54A4D647A2EC}"/>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8D87E3E7-E19E-4A52-BE07-F11E2A011BDA}"/>
              </a:ext>
            </a:extLst>
          </p:cNvPr>
          <p:cNvSpPr>
            <a:spLocks noGrp="1"/>
          </p:cNvSpPr>
          <p:nvPr>
            <p:ph idx="1"/>
          </p:nvPr>
        </p:nvSpPr>
        <p:spPr>
          <a:xfrm>
            <a:off x="838200" y="1614488"/>
            <a:ext cx="11150600" cy="4635500"/>
          </a:xfrm>
        </p:spPr>
        <p:txBody>
          <a:bodyPr rtlCol="0">
            <a:normAutofit fontScale="85000" lnSpcReduction="20000"/>
          </a:bodyPr>
          <a:lstStyle/>
          <a:p>
            <a:pPr>
              <a:defRPr/>
            </a:pPr>
            <a:r>
              <a:rPr lang="en-US" b="1" dirty="0"/>
              <a:t>Count the total FTEs (Full Time Equivalent) for the following periods:</a:t>
            </a:r>
          </a:p>
          <a:p>
            <a:pPr lvl="1" eaLnBrk="1" fontAlgn="auto" hangingPunct="1">
              <a:spcAft>
                <a:spcPts val="0"/>
              </a:spcAft>
              <a:defRPr/>
            </a:pPr>
            <a:r>
              <a:rPr lang="en-US" b="1" dirty="0"/>
              <a:t>(A) LOWER OF </a:t>
            </a:r>
            <a:r>
              <a:rPr lang="en-US" b="1" u="sng" dirty="0"/>
              <a:t>2/15/19 to 6/30/19 OR 1/1/20 to 2/29/20</a:t>
            </a:r>
          </a:p>
          <a:p>
            <a:pPr lvl="1" eaLnBrk="1" fontAlgn="auto" hangingPunct="1">
              <a:spcAft>
                <a:spcPts val="0"/>
              </a:spcAft>
              <a:defRPr/>
            </a:pPr>
            <a:r>
              <a:rPr lang="en-US" b="1" dirty="0"/>
              <a:t>(B) Your forgiveness period</a:t>
            </a:r>
          </a:p>
          <a:p>
            <a:pPr>
              <a:defRPr/>
            </a:pPr>
            <a:r>
              <a:rPr lang="en-US" b="1" dirty="0"/>
              <a:t>If percentage of B divided by A is less than 100%, then forgiveness is reduced accordingly</a:t>
            </a:r>
          </a:p>
          <a:p>
            <a:pPr lvl="1">
              <a:defRPr/>
            </a:pPr>
            <a:r>
              <a:rPr lang="en-US" sz="2800" b="1" dirty="0"/>
              <a:t>Unless exception applies (see prior slide)</a:t>
            </a:r>
          </a:p>
          <a:p>
            <a:pPr lvl="1">
              <a:defRPr/>
            </a:pPr>
            <a:r>
              <a:rPr lang="en-US" sz="2800" b="1" dirty="0"/>
              <a:t>Unless Safe Harbor applies</a:t>
            </a:r>
          </a:p>
          <a:p>
            <a:pPr>
              <a:defRPr/>
            </a:pPr>
            <a:r>
              <a:rPr lang="en-US" b="1" dirty="0"/>
              <a:t>Safe Harbors:  </a:t>
            </a:r>
          </a:p>
          <a:p>
            <a:pPr lvl="1">
              <a:defRPr/>
            </a:pPr>
            <a:r>
              <a:rPr lang="en-US" sz="2800" b="1" dirty="0"/>
              <a:t>Unable to operate as normal between March 1 and December 31 due to requirements from the Secretary of Health and Human Services, the Director of the Centers for Disease Control and Prevention, or the Occupational Safety and Health Administration</a:t>
            </a:r>
          </a:p>
          <a:p>
            <a:pPr lvl="1">
              <a:defRPr/>
            </a:pPr>
            <a:r>
              <a:rPr lang="en-US" sz="2800" b="1" dirty="0"/>
              <a:t>FTE count is restored to 2/15/2020 level by earlier of</a:t>
            </a:r>
          </a:p>
          <a:p>
            <a:pPr lvl="2">
              <a:defRPr/>
            </a:pPr>
            <a:r>
              <a:rPr lang="en-US" sz="2800" b="1" dirty="0"/>
              <a:t>12/31/2020 </a:t>
            </a:r>
            <a:r>
              <a:rPr lang="en-US" sz="2800" b="1" u="sng" dirty="0"/>
              <a:t>OR</a:t>
            </a:r>
            <a:r>
              <a:rPr lang="en-US" sz="2800" b="1" dirty="0"/>
              <a:t> date of filing of Form 3508</a:t>
            </a:r>
          </a:p>
          <a:p>
            <a:pPr>
              <a:defRPr/>
            </a:pPr>
            <a:endParaRPr lang="en-US" b="1" dirty="0"/>
          </a:p>
          <a:p>
            <a:pPr eaLnBrk="1" fontAlgn="auto" hangingPunct="1">
              <a:spcAft>
                <a:spcPts val="0"/>
              </a:spcAft>
              <a:defRPr/>
            </a:pPr>
            <a:endParaRPr lang="en-US" b="1" dirty="0"/>
          </a:p>
        </p:txBody>
      </p:sp>
      <p:sp>
        <p:nvSpPr>
          <p:cNvPr id="48131" name="Title 12">
            <a:extLst>
              <a:ext uri="{FF2B5EF4-FFF2-40B4-BE49-F238E27FC236}">
                <a16:creationId xmlns:a16="http://schemas.microsoft.com/office/drawing/2014/main" id="{1B728A10-4CD3-4A7D-979B-92EA7275A0B6}"/>
              </a:ext>
            </a:extLst>
          </p:cNvPr>
          <p:cNvSpPr>
            <a:spLocks noGrp="1"/>
          </p:cNvSpPr>
          <p:nvPr>
            <p:ph type="title"/>
          </p:nvPr>
        </p:nvSpPr>
        <p:spPr>
          <a:xfrm>
            <a:off x="838200" y="365125"/>
            <a:ext cx="10515600" cy="1104900"/>
          </a:xfrm>
        </p:spPr>
        <p:txBody>
          <a:bodyPr/>
          <a:lstStyle/>
          <a:p>
            <a:pPr algn="ctr"/>
            <a:r>
              <a:rPr lang="en-US" altLang="en-US" sz="3200" b="1"/>
              <a:t>IF YOU REDUCED THE NUMBER OF EMPLOYEES OR THEIR HOURS - contd</a:t>
            </a:r>
          </a:p>
        </p:txBody>
      </p:sp>
      <p:sp>
        <p:nvSpPr>
          <p:cNvPr id="48132" name="Slide Number Placeholder 2">
            <a:extLst>
              <a:ext uri="{FF2B5EF4-FFF2-40B4-BE49-F238E27FC236}">
                <a16:creationId xmlns:a16="http://schemas.microsoft.com/office/drawing/2014/main" id="{B68ED749-D8C6-40B9-B796-A81F8381D43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5F479938-D53D-4C91-A539-E594B79175F1}" type="slidenum">
              <a:rPr lang="en-US" altLang="en-US" sz="1200">
                <a:solidFill>
                  <a:srgbClr val="A5A5A5"/>
                </a:solidFill>
              </a:rPr>
              <a:pPr>
                <a:lnSpc>
                  <a:spcPct val="100000"/>
                </a:lnSpc>
                <a:spcBef>
                  <a:spcPct val="0"/>
                </a:spcBef>
                <a:buClrTx/>
                <a:buFontTx/>
                <a:buNone/>
              </a:pPr>
              <a:t>22</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FAE6650F-082E-46D8-905B-77EE598EDE80}"/>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48134" name="Picture 3">
            <a:extLst>
              <a:ext uri="{FF2B5EF4-FFF2-40B4-BE49-F238E27FC236}">
                <a16:creationId xmlns:a16="http://schemas.microsoft.com/office/drawing/2014/main" id="{0911E310-B4C4-4FC0-8C9F-8EE8535496C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10">
            <a:extLst>
              <a:ext uri="{FF2B5EF4-FFF2-40B4-BE49-F238E27FC236}">
                <a16:creationId xmlns:a16="http://schemas.microsoft.com/office/drawing/2014/main" id="{55F755B5-F6F2-4DA1-8D9F-95D9F24095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6" name="Footer Placeholder 1">
            <a:extLst>
              <a:ext uri="{FF2B5EF4-FFF2-40B4-BE49-F238E27FC236}">
                <a16:creationId xmlns:a16="http://schemas.microsoft.com/office/drawing/2014/main" id="{3DD08566-B9D2-42BC-A400-5A388D77F8F9}"/>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3">
            <a:extLst>
              <a:ext uri="{FF2B5EF4-FFF2-40B4-BE49-F238E27FC236}">
                <a16:creationId xmlns:a16="http://schemas.microsoft.com/office/drawing/2014/main" id="{82C358F4-98D8-47C1-9371-30C3B7979F1C}"/>
              </a:ext>
            </a:extLst>
          </p:cNvPr>
          <p:cNvSpPr>
            <a:spLocks noGrp="1"/>
          </p:cNvSpPr>
          <p:nvPr>
            <p:ph idx="1"/>
          </p:nvPr>
        </p:nvSpPr>
        <p:spPr>
          <a:xfrm>
            <a:off x="838200" y="1685925"/>
            <a:ext cx="11150600" cy="4670425"/>
          </a:xfrm>
        </p:spPr>
        <p:txBody>
          <a:bodyPr/>
          <a:lstStyle/>
          <a:p>
            <a:pPr>
              <a:defRPr/>
            </a:pPr>
            <a:r>
              <a:rPr lang="en-US" altLang="en-US" b="1" dirty="0"/>
              <a:t>Tax Deduction for expenses paid with PPP loan – </a:t>
            </a:r>
          </a:p>
          <a:p>
            <a:pPr lvl="1">
              <a:defRPr/>
            </a:pPr>
            <a:r>
              <a:rPr lang="en-US" altLang="en-US" b="1" dirty="0"/>
              <a:t>IRS said NO. Congress likely to say YES</a:t>
            </a:r>
          </a:p>
          <a:p>
            <a:pPr marL="0" indent="0">
              <a:buFont typeface="Wingdings" panose="05000000000000000000" pitchFamily="2" charset="2"/>
              <a:buNone/>
              <a:defRPr/>
            </a:pPr>
            <a:endParaRPr lang="en-US" altLang="en-US" b="1" dirty="0"/>
          </a:p>
          <a:p>
            <a:pPr>
              <a:defRPr/>
            </a:pPr>
            <a:r>
              <a:rPr lang="en-US" altLang="en-US" b="1" dirty="0"/>
              <a:t>Rental Activity can qualify but only if had W2 wages (which is unlikely)</a:t>
            </a:r>
          </a:p>
          <a:p>
            <a:pPr marL="0" indent="0">
              <a:buFont typeface="Wingdings" panose="05000000000000000000" pitchFamily="2" charset="2"/>
              <a:buNone/>
              <a:defRPr/>
            </a:pPr>
            <a:endParaRPr lang="en-US" altLang="en-US" b="1" dirty="0"/>
          </a:p>
          <a:p>
            <a:pPr>
              <a:defRPr/>
            </a:pPr>
            <a:r>
              <a:rPr lang="en-US" altLang="en-US" sz="3200" b="1" dirty="0"/>
              <a:t>Unforgiven PPP turns into a loan</a:t>
            </a:r>
          </a:p>
          <a:p>
            <a:pPr lvl="1">
              <a:defRPr/>
            </a:pPr>
            <a:r>
              <a:rPr lang="en-US" altLang="en-US" b="1" dirty="0"/>
              <a:t>Payable over 2 years at 1% </a:t>
            </a:r>
            <a:r>
              <a:rPr lang="en-US" altLang="en-US" b="1" dirty="0" err="1"/>
              <a:t>p.a</a:t>
            </a:r>
            <a:r>
              <a:rPr lang="en-US" altLang="en-US" b="1" dirty="0"/>
              <a:t> interest starting 2021</a:t>
            </a:r>
          </a:p>
        </p:txBody>
      </p:sp>
      <p:sp>
        <p:nvSpPr>
          <p:cNvPr id="50179" name="Title 12">
            <a:extLst>
              <a:ext uri="{FF2B5EF4-FFF2-40B4-BE49-F238E27FC236}">
                <a16:creationId xmlns:a16="http://schemas.microsoft.com/office/drawing/2014/main" id="{0E60A829-03FE-4899-B963-55384F71FB39}"/>
              </a:ext>
            </a:extLst>
          </p:cNvPr>
          <p:cNvSpPr>
            <a:spLocks noGrp="1"/>
          </p:cNvSpPr>
          <p:nvPr>
            <p:ph type="title"/>
          </p:nvPr>
        </p:nvSpPr>
        <p:spPr>
          <a:xfrm>
            <a:off x="838200" y="365125"/>
            <a:ext cx="10515600" cy="1104900"/>
          </a:xfrm>
        </p:spPr>
        <p:txBody>
          <a:bodyPr/>
          <a:lstStyle/>
          <a:p>
            <a:pPr algn="ctr"/>
            <a:r>
              <a:rPr lang="en-US" altLang="en-US" b="1"/>
              <a:t>MISCELLANEOUS</a:t>
            </a:r>
          </a:p>
        </p:txBody>
      </p:sp>
      <p:sp>
        <p:nvSpPr>
          <p:cNvPr id="50180" name="Slide Number Placeholder 2">
            <a:extLst>
              <a:ext uri="{FF2B5EF4-FFF2-40B4-BE49-F238E27FC236}">
                <a16:creationId xmlns:a16="http://schemas.microsoft.com/office/drawing/2014/main" id="{CF551609-9535-4332-9D27-1035085EECC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7E575E45-AF36-4B98-A289-737F23BD6135}" type="slidenum">
              <a:rPr lang="en-US" altLang="en-US" sz="1200">
                <a:solidFill>
                  <a:srgbClr val="A5A5A5"/>
                </a:solidFill>
              </a:rPr>
              <a:pPr>
                <a:lnSpc>
                  <a:spcPct val="100000"/>
                </a:lnSpc>
                <a:spcBef>
                  <a:spcPct val="0"/>
                </a:spcBef>
                <a:buClrTx/>
                <a:buFontTx/>
                <a:buNone/>
              </a:pPr>
              <a:t>23</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C335F7A8-2EE9-4F46-A137-A420C8542ED5}"/>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50182" name="Picture 3">
            <a:extLst>
              <a:ext uri="{FF2B5EF4-FFF2-40B4-BE49-F238E27FC236}">
                <a16:creationId xmlns:a16="http://schemas.microsoft.com/office/drawing/2014/main" id="{5FDE95AB-C28A-4658-8099-63FD9793FF3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3" name="Picture 10">
            <a:extLst>
              <a:ext uri="{FF2B5EF4-FFF2-40B4-BE49-F238E27FC236}">
                <a16:creationId xmlns:a16="http://schemas.microsoft.com/office/drawing/2014/main" id="{C5A952CD-760D-469D-8DB3-8804722258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4" name="Footer Placeholder 1">
            <a:extLst>
              <a:ext uri="{FF2B5EF4-FFF2-40B4-BE49-F238E27FC236}">
                <a16:creationId xmlns:a16="http://schemas.microsoft.com/office/drawing/2014/main" id="{50CCB57E-8FDA-4469-B4F8-0B7C6C41267C}"/>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13">
            <a:extLst>
              <a:ext uri="{FF2B5EF4-FFF2-40B4-BE49-F238E27FC236}">
                <a16:creationId xmlns:a16="http://schemas.microsoft.com/office/drawing/2014/main" id="{9988C882-65CE-4F47-8F9B-08C0F4636C1E}"/>
              </a:ext>
            </a:extLst>
          </p:cNvPr>
          <p:cNvSpPr>
            <a:spLocks noGrp="1"/>
          </p:cNvSpPr>
          <p:nvPr>
            <p:ph idx="1"/>
          </p:nvPr>
        </p:nvSpPr>
        <p:spPr>
          <a:xfrm>
            <a:off x="838200" y="1614488"/>
            <a:ext cx="11150600" cy="4670425"/>
          </a:xfrm>
        </p:spPr>
        <p:txBody>
          <a:bodyPr/>
          <a:lstStyle/>
          <a:p>
            <a:r>
              <a:rPr lang="en-US" altLang="en-US" b="1"/>
              <a:t>Prepare application but wait to submit if:</a:t>
            </a:r>
          </a:p>
          <a:p>
            <a:pPr lvl="1"/>
            <a:r>
              <a:rPr lang="en-US" altLang="en-US" b="1"/>
              <a:t>Wages or FTE was reduced but able to restore by December 31 or date of forgiveness application</a:t>
            </a:r>
          </a:p>
          <a:p>
            <a:pPr lvl="1"/>
            <a:r>
              <a:rPr lang="en-US" altLang="en-US" b="1"/>
              <a:t>Received an EIDL emergency advance. Heavy lobbying to forgive this</a:t>
            </a:r>
          </a:p>
          <a:p>
            <a:pPr lvl="1"/>
            <a:r>
              <a:rPr lang="en-US" altLang="en-US" b="1"/>
              <a:t>You have a loan of more than $50,000 but less than $150,000 AND</a:t>
            </a:r>
          </a:p>
          <a:p>
            <a:pPr lvl="2"/>
            <a:r>
              <a:rPr lang="en-US" altLang="en-US" b="1"/>
              <a:t>You had a wage reduction or FTE reduction</a:t>
            </a:r>
          </a:p>
          <a:p>
            <a:pPr lvl="2"/>
            <a:r>
              <a:rPr lang="en-US" altLang="en-US" b="1"/>
              <a:t>It is possible that Congress might increase the $50,000 threshold of Form 3508S to $150,000</a:t>
            </a:r>
          </a:p>
          <a:p>
            <a:pPr lvl="2"/>
            <a:r>
              <a:rPr lang="en-US" altLang="en-US" b="1"/>
              <a:t>It is possible that Congress might provide automatic forgiveness for loans below $150,000</a:t>
            </a:r>
          </a:p>
          <a:p>
            <a:pPr lvl="3"/>
            <a:r>
              <a:rPr lang="en-US" altLang="en-US" b="1"/>
              <a:t>Documentation to be maintained but not submitted</a:t>
            </a:r>
          </a:p>
          <a:p>
            <a:pPr eaLnBrk="1" hangingPunct="1"/>
            <a:endParaRPr lang="en-US" altLang="en-US" b="1"/>
          </a:p>
        </p:txBody>
      </p:sp>
      <p:sp>
        <p:nvSpPr>
          <p:cNvPr id="52227" name="Title 12">
            <a:extLst>
              <a:ext uri="{FF2B5EF4-FFF2-40B4-BE49-F238E27FC236}">
                <a16:creationId xmlns:a16="http://schemas.microsoft.com/office/drawing/2014/main" id="{62988417-DBFC-4863-937E-C217B7CE3FC6}"/>
              </a:ext>
            </a:extLst>
          </p:cNvPr>
          <p:cNvSpPr>
            <a:spLocks noGrp="1"/>
          </p:cNvSpPr>
          <p:nvPr>
            <p:ph type="title"/>
          </p:nvPr>
        </p:nvSpPr>
        <p:spPr>
          <a:xfrm>
            <a:off x="838200" y="365125"/>
            <a:ext cx="10515600" cy="1104900"/>
          </a:xfrm>
        </p:spPr>
        <p:txBody>
          <a:bodyPr/>
          <a:lstStyle/>
          <a:p>
            <a:pPr algn="ctr"/>
            <a:r>
              <a:rPr lang="en-US" altLang="en-US" sz="3200" b="1"/>
              <a:t>RECOMMENDATIONS</a:t>
            </a:r>
          </a:p>
        </p:txBody>
      </p:sp>
      <p:sp>
        <p:nvSpPr>
          <p:cNvPr id="52228" name="Slide Number Placeholder 2">
            <a:extLst>
              <a:ext uri="{FF2B5EF4-FFF2-40B4-BE49-F238E27FC236}">
                <a16:creationId xmlns:a16="http://schemas.microsoft.com/office/drawing/2014/main" id="{0756FD99-60D7-47ED-8E0C-8ADA167E453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88887053-E2BB-4344-841B-8CFA30E29301}" type="slidenum">
              <a:rPr lang="en-US" altLang="en-US" sz="1200">
                <a:solidFill>
                  <a:srgbClr val="A5A5A5"/>
                </a:solidFill>
              </a:rPr>
              <a:pPr>
                <a:lnSpc>
                  <a:spcPct val="100000"/>
                </a:lnSpc>
                <a:spcBef>
                  <a:spcPct val="0"/>
                </a:spcBef>
                <a:buClrTx/>
                <a:buFontTx/>
                <a:buNone/>
              </a:pPr>
              <a:t>24</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D51260A0-0DF5-4902-9098-626B5A8D4790}"/>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52230" name="Picture 3">
            <a:extLst>
              <a:ext uri="{FF2B5EF4-FFF2-40B4-BE49-F238E27FC236}">
                <a16:creationId xmlns:a16="http://schemas.microsoft.com/office/drawing/2014/main" id="{8355B984-E97C-40B8-986C-8B13D6CE7CC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31" name="Picture 10">
            <a:extLst>
              <a:ext uri="{FF2B5EF4-FFF2-40B4-BE49-F238E27FC236}">
                <a16:creationId xmlns:a16="http://schemas.microsoft.com/office/drawing/2014/main" id="{64370FE2-0763-44CD-ACD9-498A5E1A7D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2" name="Footer Placeholder 1">
            <a:extLst>
              <a:ext uri="{FF2B5EF4-FFF2-40B4-BE49-F238E27FC236}">
                <a16:creationId xmlns:a16="http://schemas.microsoft.com/office/drawing/2014/main" id="{3613E715-DF8A-4389-BC5B-ECDF4337DD4F}"/>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13">
            <a:extLst>
              <a:ext uri="{FF2B5EF4-FFF2-40B4-BE49-F238E27FC236}">
                <a16:creationId xmlns:a16="http://schemas.microsoft.com/office/drawing/2014/main" id="{F499A965-0D66-4A12-B99E-E0A25DAB22CA}"/>
              </a:ext>
            </a:extLst>
          </p:cNvPr>
          <p:cNvSpPr>
            <a:spLocks noGrp="1"/>
          </p:cNvSpPr>
          <p:nvPr>
            <p:ph idx="1"/>
          </p:nvPr>
        </p:nvSpPr>
        <p:spPr>
          <a:xfrm>
            <a:off x="838200" y="1614488"/>
            <a:ext cx="11150600" cy="4670425"/>
          </a:xfrm>
        </p:spPr>
        <p:txBody>
          <a:bodyPr/>
          <a:lstStyle/>
          <a:p>
            <a:r>
              <a:rPr lang="en-US" altLang="en-US" b="1"/>
              <a:t>Check out appeals process if forgiveness is denied under certain circumstances</a:t>
            </a:r>
          </a:p>
          <a:p>
            <a:endParaRPr lang="en-US" altLang="en-US"/>
          </a:p>
          <a:p>
            <a:r>
              <a:rPr lang="en-US" altLang="en-US" b="1"/>
              <a:t>Loans that were mistakenly overfunded – better to pay it back</a:t>
            </a:r>
          </a:p>
          <a:p>
            <a:pPr marL="685800" lvl="2"/>
            <a:r>
              <a:rPr lang="en-US" altLang="en-US" sz="2400" b="1"/>
              <a:t>1099 contractors as payroll</a:t>
            </a:r>
          </a:p>
          <a:p>
            <a:pPr marL="685800" lvl="2"/>
            <a:r>
              <a:rPr lang="en-US" altLang="en-US" sz="2400" b="1"/>
              <a:t>Error in calculations</a:t>
            </a:r>
          </a:p>
          <a:p>
            <a:endParaRPr lang="en-US" altLang="en-US" sz="1800" b="1"/>
          </a:p>
        </p:txBody>
      </p:sp>
      <p:sp>
        <p:nvSpPr>
          <p:cNvPr id="54275" name="Title 12">
            <a:extLst>
              <a:ext uri="{FF2B5EF4-FFF2-40B4-BE49-F238E27FC236}">
                <a16:creationId xmlns:a16="http://schemas.microsoft.com/office/drawing/2014/main" id="{8A99CC70-12B0-424D-9BAB-AF09DED57560}"/>
              </a:ext>
            </a:extLst>
          </p:cNvPr>
          <p:cNvSpPr>
            <a:spLocks noGrp="1"/>
          </p:cNvSpPr>
          <p:nvPr>
            <p:ph type="title"/>
          </p:nvPr>
        </p:nvSpPr>
        <p:spPr>
          <a:xfrm>
            <a:off x="838200" y="365125"/>
            <a:ext cx="10515600" cy="1104900"/>
          </a:xfrm>
        </p:spPr>
        <p:txBody>
          <a:bodyPr/>
          <a:lstStyle/>
          <a:p>
            <a:pPr algn="ctr"/>
            <a:r>
              <a:rPr lang="en-US" altLang="en-US" sz="3200" b="1"/>
              <a:t>RECOMMENDATIONS - contd</a:t>
            </a:r>
          </a:p>
        </p:txBody>
      </p:sp>
      <p:sp>
        <p:nvSpPr>
          <p:cNvPr id="54276" name="Slide Number Placeholder 2">
            <a:extLst>
              <a:ext uri="{FF2B5EF4-FFF2-40B4-BE49-F238E27FC236}">
                <a16:creationId xmlns:a16="http://schemas.microsoft.com/office/drawing/2014/main" id="{75260658-86A5-4A5F-AB13-77FCCB67EE2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6F579457-848F-41CC-AB87-21B39D8644C5}" type="slidenum">
              <a:rPr lang="en-US" altLang="en-US" sz="1200">
                <a:solidFill>
                  <a:srgbClr val="A5A5A5"/>
                </a:solidFill>
              </a:rPr>
              <a:pPr>
                <a:lnSpc>
                  <a:spcPct val="100000"/>
                </a:lnSpc>
                <a:spcBef>
                  <a:spcPct val="0"/>
                </a:spcBef>
                <a:buClrTx/>
                <a:buFontTx/>
                <a:buNone/>
              </a:pPr>
              <a:t>25</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980AD0DE-06C2-4322-8809-8FF7DA5C9988}"/>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54278" name="Picture 3">
            <a:extLst>
              <a:ext uri="{FF2B5EF4-FFF2-40B4-BE49-F238E27FC236}">
                <a16:creationId xmlns:a16="http://schemas.microsoft.com/office/drawing/2014/main" id="{5F2B7A18-4E0B-4327-B833-63FEC9CF6F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279" name="Picture 10">
            <a:extLst>
              <a:ext uri="{FF2B5EF4-FFF2-40B4-BE49-F238E27FC236}">
                <a16:creationId xmlns:a16="http://schemas.microsoft.com/office/drawing/2014/main" id="{8B66C4DF-7C98-4A0C-A48B-BC171B63C9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80" name="Footer Placeholder 1">
            <a:extLst>
              <a:ext uri="{FF2B5EF4-FFF2-40B4-BE49-F238E27FC236}">
                <a16:creationId xmlns:a16="http://schemas.microsoft.com/office/drawing/2014/main" id="{7E35730D-1041-4EF1-9BD0-C7903E71797B}"/>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2">
            <a:extLst>
              <a:ext uri="{FF2B5EF4-FFF2-40B4-BE49-F238E27FC236}">
                <a16:creationId xmlns:a16="http://schemas.microsoft.com/office/drawing/2014/main" id="{AA0A76D3-6AC5-4063-9699-267C8F0307DB}"/>
              </a:ext>
            </a:extLst>
          </p:cNvPr>
          <p:cNvSpPr>
            <a:spLocks noGrp="1"/>
          </p:cNvSpPr>
          <p:nvPr>
            <p:ph type="title"/>
          </p:nvPr>
        </p:nvSpPr>
        <p:spPr/>
        <p:txBody>
          <a:bodyPr/>
          <a:lstStyle/>
          <a:p>
            <a:pPr algn="ctr" eaLnBrk="1" hangingPunct="1"/>
            <a:r>
              <a:rPr lang="en-US" altLang="en-US" b="1"/>
              <a:t>THANK YOU!</a:t>
            </a:r>
          </a:p>
        </p:txBody>
      </p:sp>
      <p:sp>
        <p:nvSpPr>
          <p:cNvPr id="56323" name="Slide Number Placeholder 2">
            <a:extLst>
              <a:ext uri="{FF2B5EF4-FFF2-40B4-BE49-F238E27FC236}">
                <a16:creationId xmlns:a16="http://schemas.microsoft.com/office/drawing/2014/main" id="{706E29D7-02CB-481B-9047-395DD16D3A6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6960E328-E741-41CB-8F5C-CDC2B258D2B0}" type="slidenum">
              <a:rPr lang="en-US" altLang="en-US" sz="1200">
                <a:solidFill>
                  <a:srgbClr val="A5A5A5"/>
                </a:solidFill>
              </a:rPr>
              <a:pPr>
                <a:lnSpc>
                  <a:spcPct val="100000"/>
                </a:lnSpc>
                <a:spcBef>
                  <a:spcPct val="0"/>
                </a:spcBef>
                <a:buClrTx/>
                <a:buFontTx/>
                <a:buNone/>
              </a:pPr>
              <a:t>26</a:t>
            </a:fld>
            <a:endParaRPr lang="en-US" altLang="en-US" sz="1200">
              <a:solidFill>
                <a:srgbClr val="A5A5A5"/>
              </a:solidFill>
            </a:endParaRPr>
          </a:p>
        </p:txBody>
      </p:sp>
      <p:pic>
        <p:nvPicPr>
          <p:cNvPr id="56324" name="Picture 5">
            <a:extLst>
              <a:ext uri="{FF2B5EF4-FFF2-40B4-BE49-F238E27FC236}">
                <a16:creationId xmlns:a16="http://schemas.microsoft.com/office/drawing/2014/main" id="{322364C7-091D-482F-811D-E13900A8A4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27388" y="2940050"/>
            <a:ext cx="1954212"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057649C-218D-4BE9-B151-0A925AECBC60}"/>
              </a:ext>
            </a:extLst>
          </p:cNvPr>
          <p:cNvSpPr txBox="1"/>
          <p:nvPr/>
        </p:nvSpPr>
        <p:spPr>
          <a:xfrm>
            <a:off x="2449513" y="3863975"/>
            <a:ext cx="3762375" cy="1754188"/>
          </a:xfrm>
          <a:prstGeom prst="rect">
            <a:avLst/>
          </a:prstGeom>
          <a:noFill/>
          <a:ln>
            <a:solidFill>
              <a:schemeClr val="tx2">
                <a:lumMod val="20000"/>
                <a:lumOff val="80000"/>
              </a:schemeClr>
            </a:solidFill>
          </a:ln>
        </p:spPr>
        <p:txBody>
          <a:bodyPr>
            <a:spAutoFit/>
          </a:bodyPr>
          <a:lstStyle/>
          <a:p>
            <a:pPr algn="ctr">
              <a:defRPr/>
            </a:pPr>
            <a:r>
              <a:rPr lang="en-US" b="1" dirty="0"/>
              <a:t>Imtiaz Munshi, CPA</a:t>
            </a:r>
          </a:p>
          <a:p>
            <a:pPr algn="ctr">
              <a:defRPr/>
            </a:pPr>
            <a:r>
              <a:rPr lang="en-US" b="1" dirty="0"/>
              <a:t>Munshi CPA. P.C.</a:t>
            </a:r>
          </a:p>
          <a:p>
            <a:pPr algn="ctr">
              <a:defRPr/>
            </a:pPr>
            <a:r>
              <a:rPr lang="en-US" b="1" dirty="0"/>
              <a:t>1600 Hwy 6 South, Suite 250, Sugar Land, TX 77478  </a:t>
            </a:r>
          </a:p>
          <a:p>
            <a:pPr algn="ctr">
              <a:defRPr/>
            </a:pPr>
            <a:r>
              <a:rPr lang="en-US" b="1" dirty="0"/>
              <a:t>(281)-547-0001 </a:t>
            </a:r>
          </a:p>
          <a:p>
            <a:pPr algn="ctr">
              <a:defRPr/>
            </a:pPr>
            <a:r>
              <a:rPr lang="en-US" b="1" dirty="0"/>
              <a:t>imunshi@munshicpa.com</a:t>
            </a:r>
          </a:p>
        </p:txBody>
      </p:sp>
      <p:pic>
        <p:nvPicPr>
          <p:cNvPr id="56326" name="Picture 5">
            <a:extLst>
              <a:ext uri="{FF2B5EF4-FFF2-40B4-BE49-F238E27FC236}">
                <a16:creationId xmlns:a16="http://schemas.microsoft.com/office/drawing/2014/main" id="{BDDA4AF4-39F1-4428-AF01-A26B9E79DF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36013" y="2716213"/>
            <a:ext cx="1482725"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BB6ED5D5-E9DD-4645-8558-784B7FDF5B83}"/>
              </a:ext>
            </a:extLst>
          </p:cNvPr>
          <p:cNvSpPr txBox="1"/>
          <p:nvPr/>
        </p:nvSpPr>
        <p:spPr>
          <a:xfrm>
            <a:off x="7421563" y="3863975"/>
            <a:ext cx="4003675" cy="2032000"/>
          </a:xfrm>
          <a:prstGeom prst="rect">
            <a:avLst/>
          </a:prstGeom>
          <a:noFill/>
          <a:ln>
            <a:solidFill>
              <a:schemeClr val="tx2">
                <a:lumMod val="20000"/>
                <a:lumOff val="80000"/>
              </a:schemeClr>
            </a:solidFill>
          </a:ln>
        </p:spPr>
        <p:txBody>
          <a:bodyPr>
            <a:spAutoFit/>
          </a:bodyPr>
          <a:lstStyle/>
          <a:p>
            <a:pPr algn="ctr">
              <a:defRPr/>
            </a:pPr>
            <a:r>
              <a:rPr lang="en-US" b="1" dirty="0"/>
              <a:t>Swapan Dhairyawan, CPA</a:t>
            </a:r>
          </a:p>
          <a:p>
            <a:pPr algn="ctr">
              <a:defRPr/>
            </a:pPr>
            <a:r>
              <a:rPr lang="en-US" b="1" dirty="0"/>
              <a:t>MD &amp; Associates, LLP</a:t>
            </a:r>
          </a:p>
          <a:p>
            <a:pPr algn="ctr">
              <a:defRPr/>
            </a:pPr>
            <a:r>
              <a:rPr lang="en-US" b="1" dirty="0"/>
              <a:t>8303 Southwest </a:t>
            </a:r>
            <a:r>
              <a:rPr lang="en-US" b="1" dirty="0" err="1"/>
              <a:t>Fwy</a:t>
            </a:r>
            <a:r>
              <a:rPr lang="en-US" b="1" dirty="0"/>
              <a:t>, Suite 960, Houston, TX </a:t>
            </a:r>
          </a:p>
          <a:p>
            <a:pPr algn="ctr">
              <a:defRPr/>
            </a:pPr>
            <a:r>
              <a:rPr lang="en-US" b="1" dirty="0"/>
              <a:t>  (713) 774-6533 swapan@mdassociatescpas.com</a:t>
            </a:r>
          </a:p>
          <a:p>
            <a:pPr algn="ctr">
              <a:defRPr/>
            </a:pP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3">
            <a:extLst>
              <a:ext uri="{FF2B5EF4-FFF2-40B4-BE49-F238E27FC236}">
                <a16:creationId xmlns:a16="http://schemas.microsoft.com/office/drawing/2014/main" id="{3113904E-23FC-4898-99EC-4F701E0C01F5}"/>
              </a:ext>
            </a:extLst>
          </p:cNvPr>
          <p:cNvSpPr>
            <a:spLocks noGrp="1"/>
          </p:cNvSpPr>
          <p:nvPr>
            <p:ph idx="1"/>
          </p:nvPr>
        </p:nvSpPr>
        <p:spPr>
          <a:xfrm>
            <a:off x="838200" y="1631950"/>
            <a:ext cx="10515600" cy="4545013"/>
          </a:xfrm>
        </p:spPr>
        <p:txBody>
          <a:bodyPr/>
          <a:lstStyle/>
          <a:p>
            <a:r>
              <a:rPr lang="en-US" altLang="en-US" b="1"/>
              <a:t>Fill out one of three forms: Form 3508S; 3508-EZ; 3508</a:t>
            </a:r>
          </a:p>
          <a:p>
            <a:pPr lvl="1"/>
            <a:r>
              <a:rPr lang="en-US" altLang="en-US" b="1"/>
              <a:t>Whichever applies</a:t>
            </a:r>
          </a:p>
          <a:p>
            <a:pPr lvl="1"/>
            <a:endParaRPr lang="en-US" altLang="en-US" b="1"/>
          </a:p>
          <a:p>
            <a:r>
              <a:rPr lang="en-US" altLang="en-US" b="1"/>
              <a:t>Attach required documentation specific to the form</a:t>
            </a:r>
          </a:p>
          <a:p>
            <a:endParaRPr lang="en-US" altLang="en-US" b="1"/>
          </a:p>
          <a:p>
            <a:r>
              <a:rPr lang="en-US" altLang="en-US" b="1"/>
              <a:t>Submit to the same lender that funded the PPP loan</a:t>
            </a:r>
          </a:p>
          <a:p>
            <a:endParaRPr lang="en-US" altLang="en-US" b="1"/>
          </a:p>
          <a:p>
            <a:r>
              <a:rPr lang="en-US" altLang="en-US" b="1"/>
              <a:t>Lender has 60 days plus SBA has another 90 days to approve</a:t>
            </a:r>
          </a:p>
        </p:txBody>
      </p:sp>
      <p:sp>
        <p:nvSpPr>
          <p:cNvPr id="9219" name="Title 12">
            <a:extLst>
              <a:ext uri="{FF2B5EF4-FFF2-40B4-BE49-F238E27FC236}">
                <a16:creationId xmlns:a16="http://schemas.microsoft.com/office/drawing/2014/main" id="{DBC53546-5B56-440F-8E4E-9B4A800AEA41}"/>
              </a:ext>
            </a:extLst>
          </p:cNvPr>
          <p:cNvSpPr>
            <a:spLocks noGrp="1"/>
          </p:cNvSpPr>
          <p:nvPr>
            <p:ph type="title"/>
          </p:nvPr>
        </p:nvSpPr>
        <p:spPr>
          <a:xfrm>
            <a:off x="838200" y="382588"/>
            <a:ext cx="10515600" cy="1325562"/>
          </a:xfrm>
        </p:spPr>
        <p:txBody>
          <a:bodyPr/>
          <a:lstStyle/>
          <a:p>
            <a:pPr algn="ctr"/>
            <a:r>
              <a:rPr lang="en-US" altLang="en-US" sz="3200" b="1"/>
              <a:t>PPP LOAN FORGIVENESS PROCESS</a:t>
            </a:r>
          </a:p>
        </p:txBody>
      </p:sp>
      <p:sp>
        <p:nvSpPr>
          <p:cNvPr id="9220" name="Slide Number Placeholder 2">
            <a:extLst>
              <a:ext uri="{FF2B5EF4-FFF2-40B4-BE49-F238E27FC236}">
                <a16:creationId xmlns:a16="http://schemas.microsoft.com/office/drawing/2014/main" id="{822B71EB-C0C2-424E-BAC8-034191EE77E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B9A379F4-53D9-42E0-AD24-705FF2EB0C6C}" type="slidenum">
              <a:rPr lang="en-US" altLang="en-US" sz="1200">
                <a:solidFill>
                  <a:srgbClr val="A5A5A5"/>
                </a:solidFill>
              </a:rPr>
              <a:pPr>
                <a:lnSpc>
                  <a:spcPct val="100000"/>
                </a:lnSpc>
                <a:spcBef>
                  <a:spcPct val="0"/>
                </a:spcBef>
                <a:buClrTx/>
                <a:buFontTx/>
                <a:buNone/>
              </a:pPr>
              <a:t>3</a:t>
            </a:fld>
            <a:endParaRPr lang="en-US" altLang="en-US" sz="1200">
              <a:solidFill>
                <a:srgbClr val="A5A5A5"/>
              </a:solidFill>
            </a:endParaRPr>
          </a:p>
        </p:txBody>
      </p:sp>
      <p:sp>
        <p:nvSpPr>
          <p:cNvPr id="7" name="Footer Placeholder 1">
            <a:extLst>
              <a:ext uri="{FF2B5EF4-FFF2-40B4-BE49-F238E27FC236}">
                <a16:creationId xmlns:a16="http://schemas.microsoft.com/office/drawing/2014/main" id="{910D9D30-BF48-47FB-BC0D-93CFEAA097AD}"/>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9222" name="Picture 3">
            <a:extLst>
              <a:ext uri="{FF2B5EF4-FFF2-40B4-BE49-F238E27FC236}">
                <a16:creationId xmlns:a16="http://schemas.microsoft.com/office/drawing/2014/main" id="{45B04A1D-53C4-43E9-A992-96B5F836ED3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0">
            <a:extLst>
              <a:ext uri="{FF2B5EF4-FFF2-40B4-BE49-F238E27FC236}">
                <a16:creationId xmlns:a16="http://schemas.microsoft.com/office/drawing/2014/main" id="{BC9B83BB-3F53-4821-A82B-45818D533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Footer Placeholder 1">
            <a:extLst>
              <a:ext uri="{FF2B5EF4-FFF2-40B4-BE49-F238E27FC236}">
                <a16:creationId xmlns:a16="http://schemas.microsoft.com/office/drawing/2014/main" id="{95E3E868-89A4-40D8-8FD5-C36B135D6BD1}"/>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5D072782-CC5C-4AE7-B2C8-3E354DB47095}"/>
              </a:ext>
            </a:extLst>
          </p:cNvPr>
          <p:cNvSpPr>
            <a:spLocks noGrp="1"/>
          </p:cNvSpPr>
          <p:nvPr>
            <p:ph idx="1"/>
          </p:nvPr>
        </p:nvSpPr>
        <p:spPr/>
        <p:txBody>
          <a:bodyPr rtlCol="0">
            <a:normAutofit/>
          </a:bodyPr>
          <a:lstStyle/>
          <a:p>
            <a:pPr>
              <a:defRPr/>
            </a:pPr>
            <a:r>
              <a:rPr lang="en-US" b="1" dirty="0"/>
              <a:t>Within 10 months after the end of your forgiveness period (called “covered period”)</a:t>
            </a:r>
          </a:p>
          <a:p>
            <a:pPr lvl="1">
              <a:defRPr/>
            </a:pPr>
            <a:r>
              <a:rPr lang="en-US" b="1" dirty="0"/>
              <a:t>Forgiveness period is period during which money was spent</a:t>
            </a:r>
          </a:p>
          <a:p>
            <a:pPr lvl="1">
              <a:defRPr/>
            </a:pPr>
            <a:r>
              <a:rPr lang="en-US" b="1" dirty="0"/>
              <a:t>Starts on date the loan proceeds were received</a:t>
            </a:r>
          </a:p>
          <a:p>
            <a:pPr lvl="1">
              <a:defRPr/>
            </a:pPr>
            <a:r>
              <a:rPr lang="en-US" b="1" dirty="0"/>
              <a:t>Choice of 8 weeks or 24 weeks for loans received before June 5, 2020</a:t>
            </a:r>
          </a:p>
          <a:p>
            <a:pPr lvl="1">
              <a:defRPr/>
            </a:pPr>
            <a:r>
              <a:rPr lang="en-US" b="1" dirty="0"/>
              <a:t>24 weeks if loan received June 5, 2020 or later</a:t>
            </a:r>
          </a:p>
          <a:p>
            <a:pPr>
              <a:buClr>
                <a:srgbClr val="ED7D31"/>
              </a:buClr>
              <a:defRPr/>
            </a:pPr>
            <a:r>
              <a:rPr lang="en-US" b="1" dirty="0">
                <a:solidFill>
                  <a:prstClr val="black"/>
                </a:solidFill>
              </a:rPr>
              <a:t>Example – loan proceeds received on April 6</a:t>
            </a:r>
          </a:p>
          <a:p>
            <a:pPr lvl="1">
              <a:buClr>
                <a:srgbClr val="ED7D31"/>
              </a:buClr>
              <a:defRPr/>
            </a:pPr>
            <a:r>
              <a:rPr lang="en-US" b="1" dirty="0">
                <a:solidFill>
                  <a:prstClr val="black"/>
                </a:solidFill>
              </a:rPr>
              <a:t>8 weeks end on May 24 so last date would be March 24, 2021</a:t>
            </a:r>
          </a:p>
          <a:p>
            <a:pPr lvl="1">
              <a:buClr>
                <a:srgbClr val="ED7D31"/>
              </a:buClr>
              <a:defRPr/>
            </a:pPr>
            <a:r>
              <a:rPr lang="en-US" b="1" dirty="0">
                <a:solidFill>
                  <a:prstClr val="black"/>
                </a:solidFill>
              </a:rPr>
              <a:t>24 weeks end on Sep 13 so last date would be July 24, 2021</a:t>
            </a:r>
          </a:p>
          <a:p>
            <a:pPr>
              <a:buClr>
                <a:srgbClr val="ED7D31"/>
              </a:buClr>
              <a:defRPr/>
            </a:pPr>
            <a:r>
              <a:rPr lang="en-US" b="1" dirty="0">
                <a:solidFill>
                  <a:prstClr val="black"/>
                </a:solidFill>
              </a:rPr>
              <a:t>Can apply for forgiveness now, even if 24 weeks have not expired</a:t>
            </a:r>
            <a:endParaRPr lang="en-US" dirty="0"/>
          </a:p>
          <a:p>
            <a:pPr lvl="2" eaLnBrk="1" fontAlgn="auto" hangingPunct="1">
              <a:spcAft>
                <a:spcPts val="0"/>
              </a:spcAft>
              <a:defRPr/>
            </a:pPr>
            <a:endParaRPr lang="en-US" sz="2800" dirty="0"/>
          </a:p>
        </p:txBody>
      </p:sp>
      <p:sp>
        <p:nvSpPr>
          <p:cNvPr id="11267" name="Title 12">
            <a:extLst>
              <a:ext uri="{FF2B5EF4-FFF2-40B4-BE49-F238E27FC236}">
                <a16:creationId xmlns:a16="http://schemas.microsoft.com/office/drawing/2014/main" id="{53F704D6-A384-4D40-B184-33858855E8F0}"/>
              </a:ext>
            </a:extLst>
          </p:cNvPr>
          <p:cNvSpPr>
            <a:spLocks noGrp="1"/>
          </p:cNvSpPr>
          <p:nvPr>
            <p:ph type="title"/>
          </p:nvPr>
        </p:nvSpPr>
        <p:spPr/>
        <p:txBody>
          <a:bodyPr/>
          <a:lstStyle/>
          <a:p>
            <a:pPr algn="ctr"/>
            <a:r>
              <a:rPr lang="en-US" altLang="en-US" sz="3200" b="1"/>
              <a:t>WHEN TO APPLY</a:t>
            </a:r>
          </a:p>
        </p:txBody>
      </p:sp>
      <p:sp>
        <p:nvSpPr>
          <p:cNvPr id="11268" name="Slide Number Placeholder 2">
            <a:extLst>
              <a:ext uri="{FF2B5EF4-FFF2-40B4-BE49-F238E27FC236}">
                <a16:creationId xmlns:a16="http://schemas.microsoft.com/office/drawing/2014/main" id="{53B467DB-A91A-4AA0-AE30-5E11A375FEF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43904A8A-6BBE-493A-81E5-1A45B343B3AA}" type="slidenum">
              <a:rPr lang="en-US" altLang="en-US" sz="1200">
                <a:solidFill>
                  <a:srgbClr val="A5A5A5"/>
                </a:solidFill>
              </a:rPr>
              <a:pPr>
                <a:lnSpc>
                  <a:spcPct val="100000"/>
                </a:lnSpc>
                <a:spcBef>
                  <a:spcPct val="0"/>
                </a:spcBef>
                <a:buClrTx/>
                <a:buFontTx/>
                <a:buNone/>
              </a:pPr>
              <a:t>4</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B4338F5F-45F0-4558-A642-99E8B581F61E}"/>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11270" name="Picture 3">
            <a:extLst>
              <a:ext uri="{FF2B5EF4-FFF2-40B4-BE49-F238E27FC236}">
                <a16:creationId xmlns:a16="http://schemas.microsoft.com/office/drawing/2014/main" id="{019E7F77-6354-485A-B0E6-C3A8432CB2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0">
            <a:extLst>
              <a:ext uri="{FF2B5EF4-FFF2-40B4-BE49-F238E27FC236}">
                <a16:creationId xmlns:a16="http://schemas.microsoft.com/office/drawing/2014/main" id="{A64F297E-694D-42F1-AA31-1B6D22E6E4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Footer Placeholder 1">
            <a:extLst>
              <a:ext uri="{FF2B5EF4-FFF2-40B4-BE49-F238E27FC236}">
                <a16:creationId xmlns:a16="http://schemas.microsoft.com/office/drawing/2014/main" id="{178B509B-8583-490B-877C-9C3C47269776}"/>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3">
            <a:extLst>
              <a:ext uri="{FF2B5EF4-FFF2-40B4-BE49-F238E27FC236}">
                <a16:creationId xmlns:a16="http://schemas.microsoft.com/office/drawing/2014/main" id="{AAC1A0A3-0016-45C9-BB8C-6F32BCC67CC3}"/>
              </a:ext>
            </a:extLst>
          </p:cNvPr>
          <p:cNvSpPr>
            <a:spLocks noGrp="1"/>
          </p:cNvSpPr>
          <p:nvPr>
            <p:ph idx="1"/>
          </p:nvPr>
        </p:nvSpPr>
        <p:spPr/>
        <p:txBody>
          <a:bodyPr/>
          <a:lstStyle/>
          <a:p>
            <a:r>
              <a:rPr lang="en-US" altLang="en-US" sz="2400" b="1"/>
              <a:t>Use Form 3508S if loan was $50,000 or less</a:t>
            </a:r>
          </a:p>
          <a:p>
            <a:pPr lvl="1"/>
            <a:r>
              <a:rPr lang="en-US" altLang="en-US" sz="2000" b="1"/>
              <a:t>No penalty even if there was wage reduction or workforce headcount reduction</a:t>
            </a:r>
          </a:p>
          <a:p>
            <a:r>
              <a:rPr lang="en-US" altLang="en-US" sz="2400" b="1"/>
              <a:t>Use Form 3508EZ if:</a:t>
            </a:r>
          </a:p>
          <a:p>
            <a:pPr lvl="1"/>
            <a:r>
              <a:rPr lang="en-US" altLang="en-US" sz="2000" b="1"/>
              <a:t>Loan of more than $50,000 but less than $2.0 million; </a:t>
            </a:r>
            <a:r>
              <a:rPr lang="en-US" altLang="en-US" sz="2000" b="1" u="sng"/>
              <a:t>AND</a:t>
            </a:r>
          </a:p>
          <a:p>
            <a:pPr lvl="1"/>
            <a:r>
              <a:rPr lang="en-US" altLang="en-US" sz="2000" b="1"/>
              <a:t>Wage reduction or FTE reduction does not apply</a:t>
            </a:r>
          </a:p>
          <a:p>
            <a:pPr lvl="2"/>
            <a:r>
              <a:rPr lang="en-US" altLang="en-US" sz="1800" b="1"/>
              <a:t>EITHER because there were no reductions OR Safe Harbors were met</a:t>
            </a:r>
          </a:p>
          <a:p>
            <a:pPr lvl="2"/>
            <a:r>
              <a:rPr lang="en-US" altLang="en-US" sz="1800" b="1"/>
              <a:t>See later discussion on this topic</a:t>
            </a:r>
          </a:p>
          <a:p>
            <a:pPr>
              <a:buClr>
                <a:srgbClr val="ED7D31"/>
              </a:buClr>
            </a:pPr>
            <a:r>
              <a:rPr lang="en-US" altLang="en-US" sz="2400" b="1">
                <a:solidFill>
                  <a:srgbClr val="000000"/>
                </a:solidFill>
              </a:rPr>
              <a:t>Affiliation rule – if group of businesses are affiliated, then must add up all the loan amounts</a:t>
            </a:r>
          </a:p>
          <a:p>
            <a:pPr lvl="1" eaLnBrk="1" hangingPunct="1">
              <a:buClr>
                <a:srgbClr val="ED7D31"/>
              </a:buClr>
            </a:pPr>
            <a:r>
              <a:rPr lang="en-US" altLang="en-US" sz="2000" b="1">
                <a:solidFill>
                  <a:srgbClr val="000000"/>
                </a:solidFill>
              </a:rPr>
              <a:t>If total for group is $2.0 million or more, then must use Form 3508</a:t>
            </a:r>
          </a:p>
          <a:p>
            <a:pPr lvl="2"/>
            <a:endParaRPr lang="en-US" altLang="en-US" sz="1800" b="1"/>
          </a:p>
        </p:txBody>
      </p:sp>
      <p:sp>
        <p:nvSpPr>
          <p:cNvPr id="13315" name="Title 12">
            <a:extLst>
              <a:ext uri="{FF2B5EF4-FFF2-40B4-BE49-F238E27FC236}">
                <a16:creationId xmlns:a16="http://schemas.microsoft.com/office/drawing/2014/main" id="{4DAB0C16-BDAC-4B4E-8FA7-69D4CFB3DAD9}"/>
              </a:ext>
            </a:extLst>
          </p:cNvPr>
          <p:cNvSpPr>
            <a:spLocks noGrp="1"/>
          </p:cNvSpPr>
          <p:nvPr>
            <p:ph type="title"/>
          </p:nvPr>
        </p:nvSpPr>
        <p:spPr/>
        <p:txBody>
          <a:bodyPr/>
          <a:lstStyle/>
          <a:p>
            <a:pPr algn="ctr"/>
            <a:r>
              <a:rPr lang="en-US" altLang="en-US" sz="3200" b="1"/>
              <a:t>WHICH FORM TO USE</a:t>
            </a:r>
          </a:p>
        </p:txBody>
      </p:sp>
      <p:sp>
        <p:nvSpPr>
          <p:cNvPr id="13316" name="Slide Number Placeholder 2">
            <a:extLst>
              <a:ext uri="{FF2B5EF4-FFF2-40B4-BE49-F238E27FC236}">
                <a16:creationId xmlns:a16="http://schemas.microsoft.com/office/drawing/2014/main" id="{1C7B1E2A-67DA-499C-A4C3-4BBCCDC5080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0A5B11AD-A945-46D6-A95D-75BE7701ADEC}" type="slidenum">
              <a:rPr lang="en-US" altLang="en-US" sz="1200">
                <a:solidFill>
                  <a:srgbClr val="A5A5A5"/>
                </a:solidFill>
              </a:rPr>
              <a:pPr>
                <a:lnSpc>
                  <a:spcPct val="100000"/>
                </a:lnSpc>
                <a:spcBef>
                  <a:spcPct val="0"/>
                </a:spcBef>
                <a:buClrTx/>
                <a:buFontTx/>
                <a:buNone/>
              </a:pPr>
              <a:t>5</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CA443198-9246-42C5-9CAC-2523A1B520C4}"/>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13318" name="Picture 3">
            <a:extLst>
              <a:ext uri="{FF2B5EF4-FFF2-40B4-BE49-F238E27FC236}">
                <a16:creationId xmlns:a16="http://schemas.microsoft.com/office/drawing/2014/main" id="{B0567710-7BD1-4E16-8919-64B35F12479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0">
            <a:extLst>
              <a:ext uri="{FF2B5EF4-FFF2-40B4-BE49-F238E27FC236}">
                <a16:creationId xmlns:a16="http://schemas.microsoft.com/office/drawing/2014/main" id="{FE15B6BC-6B06-4C02-80DE-70B7191CF7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Footer Placeholder 1">
            <a:extLst>
              <a:ext uri="{FF2B5EF4-FFF2-40B4-BE49-F238E27FC236}">
                <a16:creationId xmlns:a16="http://schemas.microsoft.com/office/drawing/2014/main" id="{B6944973-5B91-4E5B-ABE6-40FFFF2AE7E0}"/>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Content Placeholder 1">
            <a:extLst>
              <a:ext uri="{FF2B5EF4-FFF2-40B4-BE49-F238E27FC236}">
                <a16:creationId xmlns:a16="http://schemas.microsoft.com/office/drawing/2014/main" id="{6B5E1288-94B4-400E-89D5-83F316121ED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78000" y="1952625"/>
            <a:ext cx="8326438" cy="3641725"/>
          </a:xfrm>
        </p:spPr>
      </p:pic>
      <p:sp>
        <p:nvSpPr>
          <p:cNvPr id="15363" name="Title 12">
            <a:extLst>
              <a:ext uri="{FF2B5EF4-FFF2-40B4-BE49-F238E27FC236}">
                <a16:creationId xmlns:a16="http://schemas.microsoft.com/office/drawing/2014/main" id="{28392F54-18A2-40B0-B8C4-7AF67F8EE461}"/>
              </a:ext>
            </a:extLst>
          </p:cNvPr>
          <p:cNvSpPr>
            <a:spLocks noGrp="1"/>
          </p:cNvSpPr>
          <p:nvPr>
            <p:ph type="title"/>
          </p:nvPr>
        </p:nvSpPr>
        <p:spPr/>
        <p:txBody>
          <a:bodyPr/>
          <a:lstStyle/>
          <a:p>
            <a:pPr algn="ctr"/>
            <a:r>
              <a:rPr lang="en-US" altLang="en-US" sz="3200" b="1"/>
              <a:t>FORM 3508S</a:t>
            </a:r>
          </a:p>
        </p:txBody>
      </p:sp>
      <p:sp>
        <p:nvSpPr>
          <p:cNvPr id="15364" name="Slide Number Placeholder 2">
            <a:extLst>
              <a:ext uri="{FF2B5EF4-FFF2-40B4-BE49-F238E27FC236}">
                <a16:creationId xmlns:a16="http://schemas.microsoft.com/office/drawing/2014/main" id="{D2A91B92-DBE8-43A1-B911-20737431742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278F45BB-89E6-4203-85D7-629C7943E451}" type="slidenum">
              <a:rPr lang="en-US" altLang="en-US" sz="1200">
                <a:solidFill>
                  <a:srgbClr val="A5A5A5"/>
                </a:solidFill>
              </a:rPr>
              <a:pPr>
                <a:lnSpc>
                  <a:spcPct val="100000"/>
                </a:lnSpc>
                <a:spcBef>
                  <a:spcPct val="0"/>
                </a:spcBef>
                <a:buClrTx/>
                <a:buFontTx/>
                <a:buNone/>
              </a:pPr>
              <a:t>6</a:t>
            </a:fld>
            <a:endParaRPr lang="en-US" altLang="en-US" sz="1200">
              <a:solidFill>
                <a:srgbClr val="A5A5A5"/>
              </a:solidFill>
            </a:endParaRPr>
          </a:p>
        </p:txBody>
      </p:sp>
      <p:sp>
        <p:nvSpPr>
          <p:cNvPr id="8" name="Footer Placeholder 1">
            <a:extLst>
              <a:ext uri="{FF2B5EF4-FFF2-40B4-BE49-F238E27FC236}">
                <a16:creationId xmlns:a16="http://schemas.microsoft.com/office/drawing/2014/main" id="{578FB699-CB16-4354-973E-9FB96B138EC0}"/>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15366" name="Picture 3">
            <a:extLst>
              <a:ext uri="{FF2B5EF4-FFF2-40B4-BE49-F238E27FC236}">
                <a16:creationId xmlns:a16="http://schemas.microsoft.com/office/drawing/2014/main" id="{7909118F-F146-499B-BD80-A2CBDED99CD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10">
            <a:extLst>
              <a:ext uri="{FF2B5EF4-FFF2-40B4-BE49-F238E27FC236}">
                <a16:creationId xmlns:a16="http://schemas.microsoft.com/office/drawing/2014/main" id="{2196AC90-6B19-489A-AE1E-4A91B66850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Footer Placeholder 1">
            <a:extLst>
              <a:ext uri="{FF2B5EF4-FFF2-40B4-BE49-F238E27FC236}">
                <a16:creationId xmlns:a16="http://schemas.microsoft.com/office/drawing/2014/main" id="{5CC14CD0-0D73-4766-9E1B-DA7AFBD4EE67}"/>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2">
            <a:extLst>
              <a:ext uri="{FF2B5EF4-FFF2-40B4-BE49-F238E27FC236}">
                <a16:creationId xmlns:a16="http://schemas.microsoft.com/office/drawing/2014/main" id="{87BB5D91-99EF-4BF9-8716-B740D9A67C34}"/>
              </a:ext>
            </a:extLst>
          </p:cNvPr>
          <p:cNvSpPr>
            <a:spLocks noGrp="1"/>
          </p:cNvSpPr>
          <p:nvPr>
            <p:ph type="title"/>
          </p:nvPr>
        </p:nvSpPr>
        <p:spPr/>
        <p:txBody>
          <a:bodyPr/>
          <a:lstStyle/>
          <a:p>
            <a:pPr algn="ctr"/>
            <a:r>
              <a:rPr lang="en-US" altLang="en-US" sz="3200" b="1"/>
              <a:t>FORM 3508EZ</a:t>
            </a:r>
          </a:p>
        </p:txBody>
      </p:sp>
      <p:sp>
        <p:nvSpPr>
          <p:cNvPr id="17411" name="Slide Number Placeholder 2">
            <a:extLst>
              <a:ext uri="{FF2B5EF4-FFF2-40B4-BE49-F238E27FC236}">
                <a16:creationId xmlns:a16="http://schemas.microsoft.com/office/drawing/2014/main" id="{068E8F27-ACB5-4EE1-8194-E39791ED7D1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3611C595-2FE7-4FB6-87BF-3541C63495D6}" type="slidenum">
              <a:rPr lang="en-US" altLang="en-US" sz="1200">
                <a:solidFill>
                  <a:srgbClr val="A5A5A5"/>
                </a:solidFill>
              </a:rPr>
              <a:pPr>
                <a:lnSpc>
                  <a:spcPct val="100000"/>
                </a:lnSpc>
                <a:spcBef>
                  <a:spcPct val="0"/>
                </a:spcBef>
                <a:buClrTx/>
                <a:buFontTx/>
                <a:buNone/>
              </a:pPr>
              <a:t>7</a:t>
            </a:fld>
            <a:endParaRPr lang="en-US" altLang="en-US" sz="1200">
              <a:solidFill>
                <a:srgbClr val="A5A5A5"/>
              </a:solidFill>
            </a:endParaRPr>
          </a:p>
        </p:txBody>
      </p:sp>
      <p:pic>
        <p:nvPicPr>
          <p:cNvPr id="17412" name="Content Placeholder 2">
            <a:extLst>
              <a:ext uri="{FF2B5EF4-FFF2-40B4-BE49-F238E27FC236}">
                <a16:creationId xmlns:a16="http://schemas.microsoft.com/office/drawing/2014/main" id="{FEA4CA4D-4B5E-454B-8660-0E9BC12053A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251200" y="1825625"/>
            <a:ext cx="5689600" cy="4351338"/>
          </a:xfrm>
        </p:spPr>
      </p:pic>
      <p:sp>
        <p:nvSpPr>
          <p:cNvPr id="4" name="TextBox 3">
            <a:extLst>
              <a:ext uri="{FF2B5EF4-FFF2-40B4-BE49-F238E27FC236}">
                <a16:creationId xmlns:a16="http://schemas.microsoft.com/office/drawing/2014/main" id="{1BF1A857-75CE-45C9-A381-A06B0AA0938A}"/>
              </a:ext>
            </a:extLst>
          </p:cNvPr>
          <p:cNvSpPr txBox="1"/>
          <p:nvPr/>
        </p:nvSpPr>
        <p:spPr>
          <a:xfrm>
            <a:off x="1198563" y="1935163"/>
            <a:ext cx="1838325" cy="831850"/>
          </a:xfrm>
          <a:prstGeom prst="rect">
            <a:avLst/>
          </a:prstGeom>
          <a:noFill/>
          <a:ln>
            <a:noFill/>
          </a:ln>
        </p:spPr>
        <p:txBody>
          <a:bodyPr>
            <a:spAutoFit/>
          </a:bodyPr>
          <a:lstStyle/>
          <a:p>
            <a:pPr>
              <a:defRPr/>
            </a:pPr>
            <a:r>
              <a:rPr lang="en-US" sz="2400" dirty="0">
                <a:latin typeface="+mn-lt"/>
              </a:rPr>
              <a:t>More</a:t>
            </a:r>
          </a:p>
          <a:p>
            <a:pPr>
              <a:defRPr/>
            </a:pPr>
            <a:r>
              <a:rPr lang="en-US" sz="2400" dirty="0">
                <a:latin typeface="+mn-lt"/>
              </a:rPr>
              <a:t>details</a:t>
            </a:r>
          </a:p>
        </p:txBody>
      </p:sp>
      <p:sp>
        <p:nvSpPr>
          <p:cNvPr id="8" name="Footer Placeholder 1">
            <a:extLst>
              <a:ext uri="{FF2B5EF4-FFF2-40B4-BE49-F238E27FC236}">
                <a16:creationId xmlns:a16="http://schemas.microsoft.com/office/drawing/2014/main" id="{BFA39F59-2FA2-4E17-B708-20490F1FE675}"/>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17415" name="Picture 3">
            <a:extLst>
              <a:ext uri="{FF2B5EF4-FFF2-40B4-BE49-F238E27FC236}">
                <a16:creationId xmlns:a16="http://schemas.microsoft.com/office/drawing/2014/main" id="{35AED7A1-0886-4BE9-99B0-B671BEC689A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10">
            <a:extLst>
              <a:ext uri="{FF2B5EF4-FFF2-40B4-BE49-F238E27FC236}">
                <a16:creationId xmlns:a16="http://schemas.microsoft.com/office/drawing/2014/main" id="{2BD81724-A987-4128-9456-B3C878C954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7" name="Footer Placeholder 1">
            <a:extLst>
              <a:ext uri="{FF2B5EF4-FFF2-40B4-BE49-F238E27FC236}">
                <a16:creationId xmlns:a16="http://schemas.microsoft.com/office/drawing/2014/main" id="{2CA6170E-5979-4A6D-8F0A-7ACEF3CFC26B}"/>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2">
            <a:extLst>
              <a:ext uri="{FF2B5EF4-FFF2-40B4-BE49-F238E27FC236}">
                <a16:creationId xmlns:a16="http://schemas.microsoft.com/office/drawing/2014/main" id="{36309C83-5974-44FB-ABC4-A957666C0DE5}"/>
              </a:ext>
            </a:extLst>
          </p:cNvPr>
          <p:cNvSpPr>
            <a:spLocks noGrp="1"/>
          </p:cNvSpPr>
          <p:nvPr>
            <p:ph type="title"/>
          </p:nvPr>
        </p:nvSpPr>
        <p:spPr/>
        <p:txBody>
          <a:bodyPr/>
          <a:lstStyle/>
          <a:p>
            <a:pPr algn="ctr"/>
            <a:r>
              <a:rPr lang="en-US" altLang="en-US" sz="3200" b="1"/>
              <a:t>FORM 3508</a:t>
            </a:r>
          </a:p>
        </p:txBody>
      </p:sp>
      <p:sp>
        <p:nvSpPr>
          <p:cNvPr id="19459" name="Slide Number Placeholder 2">
            <a:extLst>
              <a:ext uri="{FF2B5EF4-FFF2-40B4-BE49-F238E27FC236}">
                <a16:creationId xmlns:a16="http://schemas.microsoft.com/office/drawing/2014/main" id="{495755D4-BB58-42E4-B50F-EDBE08B9918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21404960-A499-43AD-BD55-D13493EF01E9}" type="slidenum">
              <a:rPr lang="en-US" altLang="en-US" sz="1200">
                <a:solidFill>
                  <a:srgbClr val="A5A5A5"/>
                </a:solidFill>
              </a:rPr>
              <a:pPr>
                <a:lnSpc>
                  <a:spcPct val="100000"/>
                </a:lnSpc>
                <a:spcBef>
                  <a:spcPct val="0"/>
                </a:spcBef>
                <a:buClrTx/>
                <a:buFontTx/>
                <a:buNone/>
              </a:pPr>
              <a:t>8</a:t>
            </a:fld>
            <a:endParaRPr lang="en-US" altLang="en-US" sz="1200">
              <a:solidFill>
                <a:srgbClr val="A5A5A5"/>
              </a:solidFill>
            </a:endParaRPr>
          </a:p>
        </p:txBody>
      </p:sp>
      <p:sp>
        <p:nvSpPr>
          <p:cNvPr id="19460" name="Content Placeholder 1">
            <a:extLst>
              <a:ext uri="{FF2B5EF4-FFF2-40B4-BE49-F238E27FC236}">
                <a16:creationId xmlns:a16="http://schemas.microsoft.com/office/drawing/2014/main" id="{0D3319E2-1683-4458-9E76-B553A69814A1}"/>
              </a:ext>
            </a:extLst>
          </p:cNvPr>
          <p:cNvSpPr>
            <a:spLocks noGrp="1"/>
          </p:cNvSpPr>
          <p:nvPr>
            <p:ph idx="1"/>
          </p:nvPr>
        </p:nvSpPr>
        <p:spPr/>
        <p:txBody>
          <a:bodyPr/>
          <a:lstStyle/>
          <a:p>
            <a:pPr marL="0" indent="0">
              <a:buFont typeface="Wingdings" panose="05000000000000000000" pitchFamily="2" charset="2"/>
              <a:buNone/>
            </a:pPr>
            <a:r>
              <a:rPr lang="en-US" altLang="en-US"/>
              <a:t>Even more detail    </a:t>
            </a:r>
          </a:p>
        </p:txBody>
      </p:sp>
      <p:pic>
        <p:nvPicPr>
          <p:cNvPr id="19461" name="Picture 2">
            <a:extLst>
              <a:ext uri="{FF2B5EF4-FFF2-40B4-BE49-F238E27FC236}">
                <a16:creationId xmlns:a16="http://schemas.microsoft.com/office/drawing/2014/main" id="{EDA10DDD-F853-44CA-9502-B2FCD109D6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1950" y="1870075"/>
            <a:ext cx="6259513"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1">
            <a:extLst>
              <a:ext uri="{FF2B5EF4-FFF2-40B4-BE49-F238E27FC236}">
                <a16:creationId xmlns:a16="http://schemas.microsoft.com/office/drawing/2014/main" id="{7ED02845-8596-4DBC-9BBB-17D84850D45C}"/>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19463" name="Picture 3">
            <a:extLst>
              <a:ext uri="{FF2B5EF4-FFF2-40B4-BE49-F238E27FC236}">
                <a16:creationId xmlns:a16="http://schemas.microsoft.com/office/drawing/2014/main" id="{8F627E7D-B2DD-4CC7-AED0-F2A9F681088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10">
            <a:extLst>
              <a:ext uri="{FF2B5EF4-FFF2-40B4-BE49-F238E27FC236}">
                <a16:creationId xmlns:a16="http://schemas.microsoft.com/office/drawing/2014/main" id="{AED2710D-E55A-42BF-BDA7-21F4D6D765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5" name="Footer Placeholder 1">
            <a:extLst>
              <a:ext uri="{FF2B5EF4-FFF2-40B4-BE49-F238E27FC236}">
                <a16:creationId xmlns:a16="http://schemas.microsoft.com/office/drawing/2014/main" id="{A268D624-36D4-4CCF-8501-8A5055588439}"/>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2">
            <a:extLst>
              <a:ext uri="{FF2B5EF4-FFF2-40B4-BE49-F238E27FC236}">
                <a16:creationId xmlns:a16="http://schemas.microsoft.com/office/drawing/2014/main" id="{D60F6922-C02A-47D9-B45B-BFF04BBFFC86}"/>
              </a:ext>
            </a:extLst>
          </p:cNvPr>
          <p:cNvSpPr>
            <a:spLocks noGrp="1"/>
          </p:cNvSpPr>
          <p:nvPr>
            <p:ph type="title"/>
          </p:nvPr>
        </p:nvSpPr>
        <p:spPr/>
        <p:txBody>
          <a:bodyPr/>
          <a:lstStyle/>
          <a:p>
            <a:pPr algn="ctr"/>
            <a:r>
              <a:rPr lang="en-US" altLang="en-US" sz="3200" b="1"/>
              <a:t>FORM 3508S</a:t>
            </a:r>
          </a:p>
        </p:txBody>
      </p:sp>
      <p:sp>
        <p:nvSpPr>
          <p:cNvPr id="21507" name="Slide Number Placeholder 2">
            <a:extLst>
              <a:ext uri="{FF2B5EF4-FFF2-40B4-BE49-F238E27FC236}">
                <a16:creationId xmlns:a16="http://schemas.microsoft.com/office/drawing/2014/main" id="{79A82E49-A685-4A7C-B90B-A37C320C000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marL="742950" indent="-28575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marL="1143000"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marL="16002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marL="2057400"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marL="25146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marL="29718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marL="34290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marL="3886200"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nSpc>
                <a:spcPct val="100000"/>
              </a:lnSpc>
              <a:spcBef>
                <a:spcPct val="0"/>
              </a:spcBef>
              <a:buClrTx/>
              <a:buFontTx/>
              <a:buNone/>
            </a:pPr>
            <a:fld id="{0CD78593-7508-46F3-A5D0-34ED8309C171}" type="slidenum">
              <a:rPr lang="en-US" altLang="en-US" sz="1200">
                <a:solidFill>
                  <a:srgbClr val="A5A5A5"/>
                </a:solidFill>
              </a:rPr>
              <a:pPr>
                <a:lnSpc>
                  <a:spcPct val="100000"/>
                </a:lnSpc>
                <a:spcBef>
                  <a:spcPct val="0"/>
                </a:spcBef>
                <a:buClrTx/>
                <a:buFontTx/>
                <a:buNone/>
              </a:pPr>
              <a:t>9</a:t>
            </a:fld>
            <a:endParaRPr lang="en-US" altLang="en-US" sz="1200">
              <a:solidFill>
                <a:srgbClr val="A5A5A5"/>
              </a:solidFill>
            </a:endParaRPr>
          </a:p>
        </p:txBody>
      </p:sp>
      <p:sp>
        <p:nvSpPr>
          <p:cNvPr id="21508" name="Content Placeholder 2">
            <a:extLst>
              <a:ext uri="{FF2B5EF4-FFF2-40B4-BE49-F238E27FC236}">
                <a16:creationId xmlns:a16="http://schemas.microsoft.com/office/drawing/2014/main" id="{E6A0C4CA-12C0-4B14-A421-6C4F4547D8D4}"/>
              </a:ext>
            </a:extLst>
          </p:cNvPr>
          <p:cNvSpPr>
            <a:spLocks noGrp="1"/>
          </p:cNvSpPr>
          <p:nvPr>
            <p:ph idx="1"/>
          </p:nvPr>
        </p:nvSpPr>
        <p:spPr/>
        <p:txBody>
          <a:bodyPr/>
          <a:lstStyle/>
          <a:p>
            <a:pPr marL="0" indent="0">
              <a:buFont typeface="Wingdings" panose="05000000000000000000" pitchFamily="2" charset="2"/>
              <a:buNone/>
            </a:pPr>
            <a:r>
              <a:rPr lang="en-US" altLang="en-US"/>
              <a:t>Certifications:</a:t>
            </a:r>
          </a:p>
        </p:txBody>
      </p:sp>
      <p:pic>
        <p:nvPicPr>
          <p:cNvPr id="21509" name="Picture 3">
            <a:extLst>
              <a:ext uri="{FF2B5EF4-FFF2-40B4-BE49-F238E27FC236}">
                <a16:creationId xmlns:a16="http://schemas.microsoft.com/office/drawing/2014/main" id="{52DCCF82-03EB-41AD-894C-997B97AFCD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871663"/>
            <a:ext cx="4929188" cy="40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1">
            <a:extLst>
              <a:ext uri="{FF2B5EF4-FFF2-40B4-BE49-F238E27FC236}">
                <a16:creationId xmlns:a16="http://schemas.microsoft.com/office/drawing/2014/main" id="{C560F59F-1419-48A4-9C4B-ECD56B9193F7}"/>
              </a:ext>
            </a:extLst>
          </p:cNvPr>
          <p:cNvSpPr>
            <a:spLocks noGrp="1"/>
          </p:cNvSpPr>
          <p:nvPr>
            <p:ph type="ftr" sz="quarter" idx="11"/>
          </p:nvPr>
        </p:nvSpPr>
        <p:spPr>
          <a:xfrm>
            <a:off x="2668588" y="6346825"/>
            <a:ext cx="2895600" cy="365125"/>
          </a:xfrm>
        </p:spPr>
        <p:txBody>
          <a:bodyPr/>
          <a:lstStyle/>
          <a:p>
            <a:pPr>
              <a:defRPr/>
            </a:pPr>
            <a:r>
              <a:rPr lang="en-US" sz="800" dirty="0"/>
              <a:t>1600 Hwy 6 South, Suite 250, Sugar Land, TX 77478  (281)-547-0001 imunshi@munshicpa.com</a:t>
            </a:r>
          </a:p>
        </p:txBody>
      </p:sp>
      <p:pic>
        <p:nvPicPr>
          <p:cNvPr id="21511" name="Picture 3">
            <a:extLst>
              <a:ext uri="{FF2B5EF4-FFF2-40B4-BE49-F238E27FC236}">
                <a16:creationId xmlns:a16="http://schemas.microsoft.com/office/drawing/2014/main" id="{57D38433-61F3-4DA7-8EA4-3A032AA3247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16088" y="6419850"/>
            <a:ext cx="952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10">
            <a:extLst>
              <a:ext uri="{FF2B5EF4-FFF2-40B4-BE49-F238E27FC236}">
                <a16:creationId xmlns:a16="http://schemas.microsoft.com/office/drawing/2014/main" id="{7E0F68A3-F503-4508-9AE2-B4CB71E12C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6588" y="6194425"/>
            <a:ext cx="8445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3" name="Footer Placeholder 1">
            <a:extLst>
              <a:ext uri="{FF2B5EF4-FFF2-40B4-BE49-F238E27FC236}">
                <a16:creationId xmlns:a16="http://schemas.microsoft.com/office/drawing/2014/main" id="{8118A8F5-2898-464A-AB61-956962C45F82}"/>
              </a:ext>
            </a:extLst>
          </p:cNvPr>
          <p:cNvSpPr txBox="1">
            <a:spLocks noChangeArrowheads="1"/>
          </p:cNvSpPr>
          <p:nvPr/>
        </p:nvSpPr>
        <p:spPr bwMode="auto">
          <a:xfrm>
            <a:off x="8075613" y="634682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ct val="30000"/>
              </a:spcBef>
              <a:buClr>
                <a:schemeClr val="accent2"/>
              </a:buClr>
              <a:buFont typeface="Wingdings" panose="05000000000000000000" pitchFamily="2" charset="2"/>
              <a:buChar char="§"/>
              <a:defRPr sz="2800">
                <a:solidFill>
                  <a:schemeClr val="tx1"/>
                </a:solidFill>
                <a:latin typeface="Century Gothic" panose="020B0502020202020204" pitchFamily="34" charset="0"/>
              </a:defRPr>
            </a:lvl1pPr>
            <a:lvl2pPr indent="-228600">
              <a:lnSpc>
                <a:spcPct val="90000"/>
              </a:lnSpc>
              <a:spcBef>
                <a:spcPct val="30000"/>
              </a:spcBef>
              <a:buClr>
                <a:schemeClr val="accent2"/>
              </a:buClr>
              <a:buFont typeface="Wingdings" panose="05000000000000000000" pitchFamily="2" charset="2"/>
              <a:buChar char="§"/>
              <a:defRPr sz="2400">
                <a:solidFill>
                  <a:schemeClr val="tx1"/>
                </a:solidFill>
                <a:latin typeface="Century Gothic" panose="020B0502020202020204" pitchFamily="34" charset="0"/>
              </a:defRPr>
            </a:lvl2pPr>
            <a:lvl3pPr indent="-228600">
              <a:lnSpc>
                <a:spcPct val="90000"/>
              </a:lnSpc>
              <a:spcBef>
                <a:spcPct val="30000"/>
              </a:spcBef>
              <a:buClr>
                <a:schemeClr val="accent2"/>
              </a:buClr>
              <a:buFont typeface="Wingdings" panose="05000000000000000000" pitchFamily="2" charset="2"/>
              <a:buChar char="§"/>
              <a:defRPr sz="2000">
                <a:solidFill>
                  <a:schemeClr val="tx1"/>
                </a:solidFill>
                <a:latin typeface="Century Gothic" panose="020B0502020202020204" pitchFamily="34" charset="0"/>
              </a:defRPr>
            </a:lvl3pPr>
            <a:lvl4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4pPr>
            <a:lvl5pPr indent="-228600">
              <a:lnSpc>
                <a:spcPct val="90000"/>
              </a:lnSpc>
              <a:spcBef>
                <a:spcPct val="30000"/>
              </a:spcBef>
              <a:buClr>
                <a:schemeClr val="accent2"/>
              </a:buClr>
              <a:buFont typeface="Wingdings" panose="05000000000000000000" pitchFamily="2" charset="2"/>
              <a:buChar char="§"/>
              <a:defRPr>
                <a:solidFill>
                  <a:schemeClr val="tx1"/>
                </a:solidFill>
                <a:latin typeface="Century Gothic" panose="020B0502020202020204" pitchFamily="34" charset="0"/>
              </a:defRPr>
            </a:lvl5pPr>
            <a:lvl6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6pPr>
            <a:lvl7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7pPr>
            <a:lvl8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8pPr>
            <a:lvl9pPr indent="-228600" eaLnBrk="0" fontAlgn="base" hangingPunct="0">
              <a:lnSpc>
                <a:spcPct val="90000"/>
              </a:lnSpc>
              <a:spcBef>
                <a:spcPct val="30000"/>
              </a:spcBef>
              <a:spcAft>
                <a:spcPct val="0"/>
              </a:spcAft>
              <a:buClr>
                <a:schemeClr val="accent2"/>
              </a:buClr>
              <a:buFont typeface="Wingdings" panose="05000000000000000000" pitchFamily="2" charset="2"/>
              <a:buChar char="§"/>
              <a:defRPr>
                <a:solidFill>
                  <a:schemeClr val="tx1"/>
                </a:solidFill>
                <a:latin typeface="Century Gothic" panose="020B0502020202020204" pitchFamily="34" charset="0"/>
              </a:defRPr>
            </a:lvl9pPr>
          </a:lstStyle>
          <a:p>
            <a:pPr algn="ctr" eaLnBrk="1" hangingPunct="1">
              <a:lnSpc>
                <a:spcPct val="100000"/>
              </a:lnSpc>
              <a:spcBef>
                <a:spcPct val="0"/>
              </a:spcBef>
              <a:buClrTx/>
              <a:buFontTx/>
              <a:buNone/>
            </a:pPr>
            <a:r>
              <a:rPr lang="en-US" altLang="en-US" sz="800">
                <a:solidFill>
                  <a:srgbClr val="A5A5A5"/>
                </a:solidFill>
              </a:rPr>
              <a:t>8303 Southwest Fwy, Suite 960, Houston, TX </a:t>
            </a:r>
          </a:p>
          <a:p>
            <a:pPr algn="ctr" eaLnBrk="1" hangingPunct="1">
              <a:lnSpc>
                <a:spcPct val="100000"/>
              </a:lnSpc>
              <a:spcBef>
                <a:spcPct val="0"/>
              </a:spcBef>
              <a:buClrTx/>
              <a:buFontTx/>
              <a:buNone/>
            </a:pPr>
            <a:r>
              <a:rPr lang="en-US" altLang="en-US" sz="800">
                <a:solidFill>
                  <a:srgbClr val="A5A5A5"/>
                </a:solidFill>
              </a:rPr>
              <a:t>  (713) 774-6533 swapan@mdassociatescpas.com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2623</Words>
  <Application>Microsoft Office PowerPoint</Application>
  <PresentationFormat>Widescreen</PresentationFormat>
  <Paragraphs>319</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Century Gothic</vt:lpstr>
      <vt:lpstr>Wingdings</vt:lpstr>
      <vt:lpstr>Office Theme</vt:lpstr>
      <vt:lpstr>PPP FORGIVENESS PROGRAM</vt:lpstr>
      <vt:lpstr>PPP FORGIVENESS – BASIC INTRODUCTION</vt:lpstr>
      <vt:lpstr>PPP LOAN FORGIVENESS PROCESS</vt:lpstr>
      <vt:lpstr>WHEN TO APPLY</vt:lpstr>
      <vt:lpstr>WHICH FORM TO USE</vt:lpstr>
      <vt:lpstr>FORM 3508S</vt:lpstr>
      <vt:lpstr>FORM 3508EZ</vt:lpstr>
      <vt:lpstr>FORM 3508</vt:lpstr>
      <vt:lpstr>FORM 3508S</vt:lpstr>
      <vt:lpstr>FORM 3508EZ</vt:lpstr>
      <vt:lpstr>FORM 3508</vt:lpstr>
      <vt:lpstr>USEFUL LINKS</vt:lpstr>
      <vt:lpstr>DOCUMENTATION</vt:lpstr>
      <vt:lpstr>CHOOSING BETWEEN 8 WEEKS OR 24 WEEKS WORTH OF SPENDING</vt:lpstr>
      <vt:lpstr>WHICH COSTS QUALIFY FOR FORGIVENESS</vt:lpstr>
      <vt:lpstr>WHICH COSTS QUALIFY FOR FORGIVENESS - contd</vt:lpstr>
      <vt:lpstr>WHICH COSTS DO NOT QUALIFY FOR FORGIVENESS</vt:lpstr>
      <vt:lpstr>OWNER-EMPLOYEES BEWARE</vt:lpstr>
      <vt:lpstr>IMPACT OF LEGAL STRUCTURE ON FORGIVENESS</vt:lpstr>
      <vt:lpstr>IF YOU REDUCED WORKER’S PAYRATE OR SALARY</vt:lpstr>
      <vt:lpstr>IF YOU REDUCED THE EMPLOYEE NUMBER OR HOURS</vt:lpstr>
      <vt:lpstr>IF YOU REDUCED THE NUMBER OF EMPLOYEES OR THEIR HOURS - contd</vt:lpstr>
      <vt:lpstr>MISCELLANEOUS</vt:lpstr>
      <vt:lpstr>RECOMMENDATIONS</vt:lpstr>
      <vt:lpstr>RECOMMENDATIONS - contd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PPP FORGIVENESS PROGRAM</dc:title>
  <dc:creator>IACCGH @Admin</dc:creator>
  <cp:lastModifiedBy>IACCGH @Admin</cp:lastModifiedBy>
  <cp:revision>1</cp:revision>
  <dcterms:created xsi:type="dcterms:W3CDTF">2020-11-24T16:29:23Z</dcterms:created>
  <dcterms:modified xsi:type="dcterms:W3CDTF">2020-11-24T16:29:55Z</dcterms:modified>
</cp:coreProperties>
</file>