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0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CCGH @Admin" userId="ff2583df84e2da1c" providerId="LiveId" clId="{7AFF0ADA-38A5-43FC-A0F7-6463A00EC9CF}"/>
    <pc:docChg chg="modSld">
      <pc:chgData name="IACCGH @Admin" userId="ff2583df84e2da1c" providerId="LiveId" clId="{7AFF0ADA-38A5-43FC-A0F7-6463A00EC9CF}" dt="2023-02-13T18:44:43.547" v="0" actId="255"/>
      <pc:docMkLst>
        <pc:docMk/>
      </pc:docMkLst>
      <pc:sldChg chg="modSp mod">
        <pc:chgData name="IACCGH @Admin" userId="ff2583df84e2da1c" providerId="LiveId" clId="{7AFF0ADA-38A5-43FC-A0F7-6463A00EC9CF}" dt="2023-02-13T18:44:43.547" v="0" actId="255"/>
        <pc:sldMkLst>
          <pc:docMk/>
          <pc:sldMk cId="0" sldId="256"/>
        </pc:sldMkLst>
        <pc:spChg chg="mod">
          <ac:chgData name="IACCGH @Admin" userId="ff2583df84e2da1c" providerId="LiveId" clId="{7AFF0ADA-38A5-43FC-A0F7-6463A00EC9CF}" dt="2023-02-13T18:44:43.547" v="0" actId="255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B1B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849282"/>
            <a:ext cx="5969000" cy="862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5829" y="1595881"/>
            <a:ext cx="5920740" cy="6813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B1B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s.gov/forms-pubs/about-form-111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individuals/international-taxpayers/nonresident-aliens" TargetMode="External"/><Relationship Id="rId2" Type="http://schemas.openxmlformats.org/officeDocument/2006/relationships/hyperlink" Target="https://www.irs.gov/individuals/international-taxpayers/determining-an-individuals-tax-residency-stat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800"/>
              </a:lnSpc>
              <a:spcBef>
                <a:spcPts val="100"/>
              </a:spcBef>
            </a:pPr>
            <a:r>
              <a:rPr spc="-5" dirty="0"/>
              <a:t>Individual Tax </a:t>
            </a:r>
            <a:r>
              <a:rPr dirty="0"/>
              <a:t>– </a:t>
            </a:r>
            <a:r>
              <a:rPr spc="-5" dirty="0"/>
              <a:t>International- Income,  Assets, Sale </a:t>
            </a:r>
            <a:r>
              <a:rPr dirty="0"/>
              <a:t>and</a:t>
            </a:r>
            <a:r>
              <a:rPr spc="-10" dirty="0"/>
              <a:t> </a:t>
            </a:r>
            <a:r>
              <a:rPr spc="-5" dirty="0"/>
              <a:t>Repatriation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827530"/>
            <a:ext cx="5970905" cy="79040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1 US CITIZEN AND RESIDENT - LIVING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IN</a:t>
            </a:r>
            <a:r>
              <a:rPr sz="2000" b="1" u="heavy" spc="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USA</a:t>
            </a:r>
            <a:endParaRPr sz="2000" dirty="0">
              <a:latin typeface="Carlito"/>
              <a:cs typeface="Carlito"/>
            </a:endParaRPr>
          </a:p>
          <a:p>
            <a:pPr marL="412750" marR="6350" indent="-229235">
              <a:lnSpc>
                <a:spcPct val="109700"/>
              </a:lnSpc>
              <a:spcBef>
                <a:spcPts val="905"/>
              </a:spcBef>
              <a:buAutoNum type="arabicPeriod"/>
              <a:tabLst>
                <a:tab pos="413384" algn="l"/>
              </a:tabLst>
            </a:pPr>
            <a:r>
              <a:rPr sz="1400" spc="-5" dirty="0">
                <a:latin typeface="Carlito"/>
                <a:cs typeface="Carlito"/>
              </a:rPr>
              <a:t>Citizenship or GC test Or substantial presence test – 31 days in a year or 183/  3 years including current year. &gt; USA TAX RESIDENT &gt; KYC - US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Person</a:t>
            </a:r>
            <a:endParaRPr sz="1400" dirty="0">
              <a:latin typeface="Carlito"/>
              <a:cs typeface="Carlito"/>
            </a:endParaRPr>
          </a:p>
          <a:p>
            <a:pPr marL="412750" indent="-229235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413384" algn="l"/>
              </a:tabLst>
            </a:pPr>
            <a:r>
              <a:rPr sz="1400" spc="-5" dirty="0">
                <a:latin typeface="Carlito"/>
                <a:cs typeface="Carlito"/>
              </a:rPr>
              <a:t>File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Resident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tax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Return&gt;</a:t>
            </a:r>
            <a:r>
              <a:rPr sz="1400" spc="9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Include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worldwide</a:t>
            </a:r>
            <a:r>
              <a:rPr sz="1400" spc="9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income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-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US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Tax</a:t>
            </a:r>
            <a:r>
              <a:rPr sz="1400" spc="9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Return&gt;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claim</a:t>
            </a:r>
            <a:endParaRPr sz="1400" dirty="0">
              <a:latin typeface="Carlito"/>
              <a:cs typeface="Carlito"/>
            </a:endParaRPr>
          </a:p>
          <a:p>
            <a:pPr marL="412750" marR="6985">
              <a:lnSpc>
                <a:spcPct val="109700"/>
              </a:lnSpc>
              <a:spcBef>
                <a:spcPts val="5"/>
              </a:spcBef>
            </a:pPr>
            <a:r>
              <a:rPr sz="1400" spc="-5" dirty="0">
                <a:latin typeface="Carlito"/>
                <a:cs typeface="Carlito"/>
              </a:rPr>
              <a:t>credit of foreign tax payment the prof of payment &gt; </a:t>
            </a:r>
            <a:r>
              <a:rPr sz="1400" spc="-5" dirty="0">
                <a:latin typeface="Carlito"/>
                <a:cs typeface="Carlito"/>
                <a:hlinkClick r:id="rId2"/>
              </a:rPr>
              <a:t>IRS Form 1116 </a:t>
            </a:r>
            <a:r>
              <a:rPr sz="1400" spc="-5" dirty="0">
                <a:latin typeface="Carlito"/>
                <a:cs typeface="Carlito"/>
              </a:rPr>
              <a:t>up to  treaty Rates&gt; PAY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TAX</a:t>
            </a:r>
            <a:endParaRPr sz="1400" dirty="0">
              <a:latin typeface="Carlito"/>
              <a:cs typeface="Carlito"/>
            </a:endParaRPr>
          </a:p>
          <a:p>
            <a:pPr marL="412750" marR="6350" indent="-229235">
              <a:lnSpc>
                <a:spcPts val="1850"/>
              </a:lnSpc>
              <a:spcBef>
                <a:spcPts val="80"/>
              </a:spcBef>
              <a:buAutoNum type="arabicPeriod" startAt="3"/>
              <a:tabLst>
                <a:tab pos="413384" algn="l"/>
              </a:tabLst>
            </a:pPr>
            <a:r>
              <a:rPr sz="1400" spc="-5" dirty="0">
                <a:latin typeface="Carlito"/>
                <a:cs typeface="Carlito"/>
              </a:rPr>
              <a:t>Foreign Bank Account-&gt; File FinCEN Form 114, Report of Foreign Bank and  Financial Accounts (FBAR)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&gt;$10K</a:t>
            </a:r>
            <a:endParaRPr sz="1400" dirty="0">
              <a:latin typeface="Carlito"/>
              <a:cs typeface="Carlito"/>
            </a:endParaRPr>
          </a:p>
          <a:p>
            <a:pPr marL="412750" indent="-229235">
              <a:lnSpc>
                <a:spcPct val="100000"/>
              </a:lnSpc>
              <a:spcBef>
                <a:spcPts val="75"/>
              </a:spcBef>
              <a:buAutoNum type="arabicPeriod" startAt="3"/>
              <a:tabLst>
                <a:tab pos="413384" algn="l"/>
              </a:tabLst>
            </a:pPr>
            <a:r>
              <a:rPr sz="1400" spc="-5" dirty="0">
                <a:latin typeface="Carlito"/>
                <a:cs typeface="Carlito"/>
              </a:rPr>
              <a:t>Form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8938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Report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holding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of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-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Specified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Foreign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Financial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Assets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100K&gt;</a:t>
            </a:r>
            <a:endParaRPr sz="1400" dirty="0">
              <a:latin typeface="Carlito"/>
              <a:cs typeface="Carlito"/>
            </a:endParaRPr>
          </a:p>
          <a:p>
            <a:pPr marL="412750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Carlito"/>
                <a:cs typeface="Carlito"/>
              </a:rPr>
              <a:t>Mutual fund, Stock, Bond, Cash Value Life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insurance</a:t>
            </a:r>
            <a:endParaRPr sz="1400" dirty="0">
              <a:latin typeface="Carlito"/>
              <a:cs typeface="Carlito"/>
            </a:endParaRPr>
          </a:p>
          <a:p>
            <a:pPr marL="412750" marR="6350" indent="-229235">
              <a:lnSpc>
                <a:spcPct val="109700"/>
              </a:lnSpc>
              <a:buAutoNum type="arabicPeriod" startAt="5"/>
              <a:tabLst>
                <a:tab pos="413384" algn="l"/>
              </a:tabLst>
            </a:pPr>
            <a:r>
              <a:rPr sz="1400" spc="-5" dirty="0">
                <a:latin typeface="Carlito"/>
                <a:cs typeface="Carlito"/>
              </a:rPr>
              <a:t>Form </a:t>
            </a:r>
            <a:r>
              <a:rPr sz="1400" dirty="0">
                <a:latin typeface="Carlito"/>
                <a:cs typeface="Carlito"/>
              </a:rPr>
              <a:t>5471 </a:t>
            </a:r>
            <a:r>
              <a:rPr sz="1400" spc="-5" dirty="0">
                <a:latin typeface="Carlito"/>
                <a:cs typeface="Carlito"/>
              </a:rPr>
              <a:t>: US Investor &gt;10% of ownership in the foreign Entity – or penalty  of $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10K/year</a:t>
            </a:r>
            <a:endParaRPr sz="1400" dirty="0">
              <a:latin typeface="Carlito"/>
              <a:cs typeface="Carlito"/>
            </a:endParaRPr>
          </a:p>
          <a:p>
            <a:pPr marL="412750" marR="5080" indent="-229235">
              <a:lnSpc>
                <a:spcPct val="109700"/>
              </a:lnSpc>
              <a:buAutoNum type="arabicPeriod" startAt="5"/>
              <a:tabLst>
                <a:tab pos="413384" algn="l"/>
              </a:tabLst>
            </a:pPr>
            <a:r>
              <a:rPr sz="1400" spc="-5" dirty="0">
                <a:latin typeface="Carlito"/>
                <a:cs typeface="Carlito"/>
              </a:rPr>
              <a:t>Form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3520</a:t>
            </a:r>
            <a:r>
              <a:rPr sz="1400" spc="-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Receipt</a:t>
            </a:r>
            <a:r>
              <a:rPr sz="1400" spc="-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of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Gift</a:t>
            </a:r>
            <a:r>
              <a:rPr sz="1400" spc="-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and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Estate</a:t>
            </a:r>
            <a:r>
              <a:rPr sz="1400" spc="-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from</a:t>
            </a:r>
            <a:r>
              <a:rPr sz="1400" spc="-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Nonresident-</a:t>
            </a:r>
            <a:r>
              <a:rPr sz="1400" spc="-80" dirty="0">
                <a:latin typeface="Carlito"/>
                <a:cs typeface="Carlito"/>
              </a:rPr>
              <a:t> </a:t>
            </a:r>
            <a:r>
              <a:rPr sz="1400" spc="-5" dirty="0">
                <a:latin typeface="MathJax_Fraktur"/>
                <a:cs typeface="MathJax_Fraktur"/>
              </a:rPr>
              <a:t>A</a:t>
            </a:r>
            <a:r>
              <a:rPr sz="1400" spc="-35" dirty="0">
                <a:latin typeface="MathJax_Fraktur"/>
                <a:cs typeface="MathJax_Fraktur"/>
              </a:rPr>
              <a:t> </a:t>
            </a:r>
            <a:r>
              <a:rPr sz="1400" spc="-5" dirty="0">
                <a:latin typeface="Carlito"/>
                <a:cs typeface="Carlito"/>
              </a:rPr>
              <a:t>foreign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gift&gt;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money  or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other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property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received</a:t>
            </a:r>
            <a:r>
              <a:rPr sz="1400" spc="1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by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</a:t>
            </a:r>
            <a:r>
              <a:rPr sz="1400" spc="1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U.S.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person</a:t>
            </a:r>
            <a:r>
              <a:rPr sz="1400" spc="1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from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foreign</a:t>
            </a:r>
            <a:r>
              <a:rPr sz="1400" spc="1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person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that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the</a:t>
            </a:r>
            <a:endParaRPr sz="1400" dirty="0">
              <a:latin typeface="Carlito"/>
              <a:cs typeface="Carlito"/>
            </a:endParaRPr>
          </a:p>
          <a:p>
            <a:pPr marL="412750">
              <a:lnSpc>
                <a:spcPct val="100000"/>
              </a:lnSpc>
              <a:spcBef>
                <a:spcPts val="170"/>
              </a:spcBef>
            </a:pPr>
            <a:r>
              <a:rPr sz="1400" spc="-5" dirty="0">
                <a:latin typeface="Carlito"/>
                <a:cs typeface="Carlito"/>
              </a:rPr>
              <a:t>recipient treats as a gift or bequest and excludes from gross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income.</a:t>
            </a:r>
            <a:endParaRPr sz="1400" dirty="0">
              <a:latin typeface="Carlito"/>
              <a:cs typeface="Carlito"/>
            </a:endParaRPr>
          </a:p>
          <a:p>
            <a:pPr marL="412750" marR="5080" indent="-228600" algn="just">
              <a:lnSpc>
                <a:spcPts val="1900"/>
              </a:lnSpc>
              <a:spcBef>
                <a:spcPts val="90"/>
              </a:spcBef>
              <a:buClr>
                <a:srgbClr val="1B1B1B"/>
              </a:buClr>
              <a:buFont typeface="Verdana"/>
              <a:buAutoNum type="arabicPeriod" startAt="7"/>
              <a:tabLst>
                <a:tab pos="453390" algn="l"/>
              </a:tabLst>
            </a:pPr>
            <a:r>
              <a:rPr sz="1400" dirty="0"/>
              <a:t>	</a:t>
            </a:r>
            <a:r>
              <a:rPr sz="1400" spc="-155" dirty="0">
                <a:solidFill>
                  <a:srgbClr val="1B1B1B"/>
                </a:solidFill>
                <a:latin typeface="Verdana"/>
                <a:cs typeface="Verdana"/>
              </a:rPr>
              <a:t>Tax </a:t>
            </a:r>
            <a:r>
              <a:rPr sz="1400" spc="-110" dirty="0">
                <a:solidFill>
                  <a:srgbClr val="1B1B1B"/>
                </a:solidFill>
                <a:latin typeface="Verdana"/>
                <a:cs typeface="Verdana"/>
              </a:rPr>
              <a:t>Credit </a:t>
            </a:r>
            <a:r>
              <a:rPr sz="1400" spc="-125" dirty="0">
                <a:solidFill>
                  <a:srgbClr val="1B1B1B"/>
                </a:solidFill>
                <a:latin typeface="Verdana"/>
                <a:cs typeface="Verdana"/>
              </a:rPr>
              <a:t>under </a:t>
            </a:r>
            <a:r>
              <a:rPr sz="1400" spc="-204" dirty="0">
                <a:solidFill>
                  <a:srgbClr val="1B1B1B"/>
                </a:solidFill>
                <a:latin typeface="Verdana"/>
                <a:cs typeface="Verdana"/>
              </a:rPr>
              <a:t>DTAA: </a:t>
            </a:r>
            <a:r>
              <a:rPr sz="1400" spc="-170" dirty="0">
                <a:solidFill>
                  <a:srgbClr val="1B1B1B"/>
                </a:solidFill>
                <a:latin typeface="Verdana"/>
                <a:cs typeface="Verdana"/>
              </a:rPr>
              <a:t>U.S.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Person </a:t>
            </a:r>
            <a:r>
              <a:rPr sz="1400" spc="-125" dirty="0">
                <a:solidFill>
                  <a:srgbClr val="1B1B1B"/>
                </a:solidFill>
                <a:latin typeface="Verdana"/>
                <a:cs typeface="Verdana"/>
              </a:rPr>
              <a:t>who receives </a:t>
            </a: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income </a:t>
            </a:r>
            <a:r>
              <a:rPr sz="1400" spc="-130" dirty="0">
                <a:solidFill>
                  <a:srgbClr val="1B1B1B"/>
                </a:solidFill>
                <a:latin typeface="Verdana"/>
                <a:cs typeface="Verdana"/>
              </a:rPr>
              <a:t>from </a:t>
            </a:r>
            <a:r>
              <a:rPr sz="1400" spc="-140" dirty="0">
                <a:solidFill>
                  <a:srgbClr val="1B1B1B"/>
                </a:solidFill>
                <a:latin typeface="Verdana"/>
                <a:cs typeface="Verdana"/>
              </a:rPr>
              <a:t>a </a:t>
            </a:r>
            <a:r>
              <a:rPr sz="1400" spc="-125" dirty="0">
                <a:solidFill>
                  <a:srgbClr val="1B1B1B"/>
                </a:solidFill>
                <a:latin typeface="Verdana"/>
                <a:cs typeface="Verdana"/>
              </a:rPr>
              <a:t>treaty  </a:t>
            </a: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country and </a:t>
            </a:r>
            <a:r>
              <a:rPr sz="1400" spc="-125" dirty="0">
                <a:solidFill>
                  <a:srgbClr val="1B1B1B"/>
                </a:solidFill>
                <a:latin typeface="Verdana"/>
                <a:cs typeface="Verdana"/>
              </a:rPr>
              <a:t>who </a:t>
            </a:r>
            <a:r>
              <a:rPr sz="1400" spc="-95" dirty="0">
                <a:solidFill>
                  <a:srgbClr val="1B1B1B"/>
                </a:solidFill>
                <a:latin typeface="Verdana"/>
                <a:cs typeface="Verdana"/>
              </a:rPr>
              <a:t>is </a:t>
            </a: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subject </a:t>
            </a:r>
            <a:r>
              <a:rPr sz="1400" spc="-90" dirty="0">
                <a:solidFill>
                  <a:srgbClr val="1B1B1B"/>
                </a:solidFill>
                <a:latin typeface="Verdana"/>
                <a:cs typeface="Verdana"/>
              </a:rPr>
              <a:t>to </a:t>
            </a:r>
            <a:r>
              <a:rPr sz="1400" spc="-145" dirty="0">
                <a:solidFill>
                  <a:srgbClr val="1B1B1B"/>
                </a:solidFill>
                <a:latin typeface="Verdana"/>
                <a:cs typeface="Verdana"/>
              </a:rPr>
              <a:t>taxes </a:t>
            </a: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imposed </a:t>
            </a:r>
            <a:r>
              <a:rPr sz="1400" spc="-140" dirty="0">
                <a:solidFill>
                  <a:srgbClr val="1B1B1B"/>
                </a:solidFill>
                <a:latin typeface="Verdana"/>
                <a:cs typeface="Verdana"/>
              </a:rPr>
              <a:t>by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foreign </a:t>
            </a:r>
            <a:r>
              <a:rPr sz="1400" spc="-110" dirty="0">
                <a:solidFill>
                  <a:srgbClr val="1B1B1B"/>
                </a:solidFill>
                <a:latin typeface="Verdana"/>
                <a:cs typeface="Verdana"/>
              </a:rPr>
              <a:t>countries </a:t>
            </a:r>
            <a:r>
              <a:rPr sz="1400" spc="-175" dirty="0">
                <a:solidFill>
                  <a:srgbClr val="1B1B1B"/>
                </a:solidFill>
                <a:latin typeface="Verdana"/>
                <a:cs typeface="Verdana"/>
              </a:rPr>
              <a:t>may</a:t>
            </a:r>
            <a:r>
              <a:rPr sz="1400" spc="10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be</a:t>
            </a:r>
            <a:endParaRPr sz="1400" dirty="0">
              <a:latin typeface="Verdana"/>
              <a:cs typeface="Verdana"/>
            </a:endParaRPr>
          </a:p>
          <a:p>
            <a:pPr marL="412750" algn="just">
              <a:lnSpc>
                <a:spcPct val="100000"/>
              </a:lnSpc>
              <a:spcBef>
                <a:spcPts val="114"/>
              </a:spcBef>
            </a:pPr>
            <a:r>
              <a:rPr sz="1400" spc="-95" dirty="0">
                <a:solidFill>
                  <a:srgbClr val="1B1B1B"/>
                </a:solidFill>
                <a:latin typeface="Verdana"/>
                <a:cs typeface="Verdana"/>
              </a:rPr>
              <a:t>entitled </a:t>
            </a:r>
            <a:r>
              <a:rPr sz="1400" spc="-85" dirty="0">
                <a:solidFill>
                  <a:srgbClr val="1B1B1B"/>
                </a:solidFill>
                <a:latin typeface="Verdana"/>
                <a:cs typeface="Verdana"/>
              </a:rPr>
              <a:t>to </a:t>
            </a:r>
            <a:r>
              <a:rPr sz="1400" spc="-105" dirty="0">
                <a:solidFill>
                  <a:srgbClr val="1B1B1B"/>
                </a:solidFill>
                <a:latin typeface="Verdana"/>
                <a:cs typeface="Verdana"/>
              </a:rPr>
              <a:t>certain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credits, </a:t>
            </a:r>
            <a:r>
              <a:rPr sz="1400" spc="-110" dirty="0">
                <a:solidFill>
                  <a:srgbClr val="1B1B1B"/>
                </a:solidFill>
                <a:latin typeface="Verdana"/>
                <a:cs typeface="Verdana"/>
              </a:rPr>
              <a:t>deductions, </a:t>
            </a:r>
            <a:r>
              <a:rPr sz="1400" spc="-135" dirty="0">
                <a:solidFill>
                  <a:srgbClr val="1B1B1B"/>
                </a:solidFill>
                <a:latin typeface="Verdana"/>
                <a:cs typeface="Verdana"/>
              </a:rPr>
              <a:t>exemptions, </a:t>
            </a: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and </a:t>
            </a:r>
            <a:r>
              <a:rPr sz="1400" spc="-110" dirty="0">
                <a:solidFill>
                  <a:srgbClr val="1B1B1B"/>
                </a:solidFill>
                <a:latin typeface="Verdana"/>
                <a:cs typeface="Verdana"/>
              </a:rPr>
              <a:t>reductions </a:t>
            </a:r>
            <a:r>
              <a:rPr sz="1400" spc="-85" dirty="0">
                <a:solidFill>
                  <a:srgbClr val="1B1B1B"/>
                </a:solidFill>
                <a:latin typeface="Verdana"/>
                <a:cs typeface="Verdana"/>
              </a:rPr>
              <a:t>in</a:t>
            </a:r>
            <a:r>
              <a:rPr sz="1400" spc="14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the</a:t>
            </a:r>
            <a:endParaRPr sz="1400" dirty="0">
              <a:latin typeface="Verdana"/>
              <a:cs typeface="Verdana"/>
            </a:endParaRPr>
          </a:p>
          <a:p>
            <a:pPr marL="412750" algn="just">
              <a:lnSpc>
                <a:spcPct val="100000"/>
              </a:lnSpc>
              <a:spcBef>
                <a:spcPts val="215"/>
              </a:spcBef>
            </a:pP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rate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95" dirty="0">
                <a:solidFill>
                  <a:srgbClr val="1B1B1B"/>
                </a:solidFill>
                <a:latin typeface="Verdana"/>
                <a:cs typeface="Verdana"/>
              </a:rPr>
              <a:t>of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45" dirty="0">
                <a:solidFill>
                  <a:srgbClr val="1B1B1B"/>
                </a:solidFill>
                <a:latin typeface="Verdana"/>
                <a:cs typeface="Verdana"/>
              </a:rPr>
              <a:t>taxes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95" dirty="0">
                <a:solidFill>
                  <a:srgbClr val="1B1B1B"/>
                </a:solidFill>
                <a:latin typeface="Verdana"/>
                <a:cs typeface="Verdana"/>
              </a:rPr>
              <a:t>of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those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foreign</a:t>
            </a:r>
            <a:r>
              <a:rPr sz="14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countries.</a:t>
            </a:r>
            <a:endParaRPr sz="1400" dirty="0">
              <a:latin typeface="Verdana"/>
              <a:cs typeface="Verdana"/>
            </a:endParaRPr>
          </a:p>
          <a:p>
            <a:pPr marL="412750" marR="6350" indent="-228600" algn="just">
              <a:lnSpc>
                <a:spcPct val="112999"/>
              </a:lnSpc>
              <a:spcBef>
                <a:spcPts val="5"/>
              </a:spcBef>
              <a:buClr>
                <a:srgbClr val="000000"/>
              </a:buClr>
              <a:buFont typeface="Carlito"/>
              <a:buAutoNum type="arabicPeriod" startAt="8"/>
              <a:tabLst>
                <a:tab pos="413384" algn="l"/>
              </a:tabLst>
            </a:pPr>
            <a:r>
              <a:rPr sz="1400" spc="-155" dirty="0">
                <a:solidFill>
                  <a:srgbClr val="1B1B1B"/>
                </a:solidFill>
                <a:latin typeface="Verdana"/>
                <a:cs typeface="Verdana"/>
              </a:rPr>
              <a:t>Tax </a:t>
            </a:r>
            <a:r>
              <a:rPr sz="1400" spc="-130" dirty="0">
                <a:solidFill>
                  <a:srgbClr val="1B1B1B"/>
                </a:solidFill>
                <a:latin typeface="Verdana"/>
                <a:cs typeface="Verdana"/>
              </a:rPr>
              <a:t>Residency </a:t>
            </a: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Certificate: </a:t>
            </a:r>
            <a:r>
              <a:rPr sz="1400" spc="-135" dirty="0">
                <a:solidFill>
                  <a:srgbClr val="1B1B1B"/>
                </a:solidFill>
                <a:latin typeface="Verdana"/>
                <a:cs typeface="Verdana"/>
              </a:rPr>
              <a:t>Form </a:t>
            </a:r>
            <a:r>
              <a:rPr sz="1400" spc="-200" dirty="0">
                <a:solidFill>
                  <a:srgbClr val="1B1B1B"/>
                </a:solidFill>
                <a:latin typeface="Verdana"/>
                <a:cs typeface="Verdana"/>
              </a:rPr>
              <a:t>8802 </a:t>
            </a:r>
            <a:r>
              <a:rPr sz="1400" spc="-220" dirty="0">
                <a:solidFill>
                  <a:srgbClr val="1B1B1B"/>
                </a:solidFill>
                <a:latin typeface="Verdana"/>
                <a:cs typeface="Verdana"/>
              </a:rPr>
              <a:t>– </a:t>
            </a:r>
            <a:r>
              <a:rPr sz="1400" spc="-125" dirty="0">
                <a:solidFill>
                  <a:srgbClr val="1B1B1B"/>
                </a:solidFill>
                <a:latin typeface="Verdana"/>
                <a:cs typeface="Verdana"/>
              </a:rPr>
              <a:t>Annual </a:t>
            </a:r>
            <a:r>
              <a:rPr sz="1400" spc="-130" dirty="0">
                <a:solidFill>
                  <a:srgbClr val="1B1B1B"/>
                </a:solidFill>
                <a:latin typeface="Verdana"/>
                <a:cs typeface="Verdana"/>
              </a:rPr>
              <a:t>Requirement </a:t>
            </a:r>
            <a:r>
              <a:rPr lang="en-US" sz="1400" spc="-130" dirty="0">
                <a:solidFill>
                  <a:srgbClr val="1B1B1B"/>
                </a:solidFill>
                <a:latin typeface="Verdana"/>
                <a:cs typeface="Verdana"/>
              </a:rPr>
              <a:t>FOR</a:t>
            </a:r>
            <a:r>
              <a:rPr sz="1400" spc="-13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55" dirty="0">
                <a:solidFill>
                  <a:srgbClr val="1B1B1B"/>
                </a:solidFill>
                <a:latin typeface="Verdana"/>
                <a:cs typeface="Verdana"/>
              </a:rPr>
              <a:t>Tax 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Deduction at </a:t>
            </a:r>
            <a:r>
              <a:rPr sz="1400" b="1" u="sng" spc="-45" dirty="0">
                <a:solidFill>
                  <a:srgbClr val="1B1B1B"/>
                </a:solidFill>
                <a:uFill>
                  <a:solidFill>
                    <a:srgbClr val="1B1B1B"/>
                  </a:solidFill>
                </a:uFill>
                <a:latin typeface="Trebuchet MS"/>
                <a:cs typeface="Trebuchet MS"/>
              </a:rPr>
              <a:t>Treaty </a:t>
            </a:r>
            <a:r>
              <a:rPr sz="1400" b="1" u="sng" spc="-30" dirty="0">
                <a:solidFill>
                  <a:srgbClr val="1B1B1B"/>
                </a:solidFill>
                <a:uFill>
                  <a:solidFill>
                    <a:srgbClr val="1B1B1B"/>
                  </a:solidFill>
                </a:uFill>
                <a:latin typeface="Trebuchet MS"/>
                <a:cs typeface="Trebuchet MS"/>
              </a:rPr>
              <a:t>Rate</a:t>
            </a:r>
            <a:r>
              <a:rPr sz="1400" b="1" spc="-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spc="-170" dirty="0">
                <a:solidFill>
                  <a:srgbClr val="1B1B1B"/>
                </a:solidFill>
                <a:latin typeface="Verdana"/>
                <a:cs typeface="Verdana"/>
              </a:rPr>
              <a:t>U.S.</a:t>
            </a:r>
            <a:r>
              <a:rPr sz="1400" spc="15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25" dirty="0">
                <a:solidFill>
                  <a:srgbClr val="1B1B1B"/>
                </a:solidFill>
                <a:latin typeface="Verdana"/>
                <a:cs typeface="Verdana"/>
              </a:rPr>
              <a:t>treaty </a:t>
            </a:r>
            <a:r>
              <a:rPr sz="1400" spc="-120" dirty="0">
                <a:solidFill>
                  <a:srgbClr val="1B1B1B"/>
                </a:solidFill>
                <a:latin typeface="Verdana"/>
                <a:cs typeface="Verdana"/>
              </a:rPr>
              <a:t>partners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require </a:t>
            </a:r>
            <a:r>
              <a:rPr sz="1400" spc="-170" dirty="0">
                <a:solidFill>
                  <a:srgbClr val="1B1B1B"/>
                </a:solidFill>
                <a:latin typeface="Verdana"/>
                <a:cs typeface="Verdana"/>
              </a:rPr>
              <a:t>U.S.  </a:t>
            </a:r>
            <a:r>
              <a:rPr sz="1400" spc="-110" dirty="0">
                <a:solidFill>
                  <a:srgbClr val="1B1B1B"/>
                </a:solidFill>
                <a:latin typeface="Verdana"/>
                <a:cs typeface="Verdana"/>
              </a:rPr>
              <a:t>citizens/ 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residents</a:t>
            </a:r>
            <a:r>
              <a:rPr sz="14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90" dirty="0">
                <a:solidFill>
                  <a:srgbClr val="1B1B1B"/>
                </a:solidFill>
                <a:latin typeface="Verdana"/>
                <a:cs typeface="Verdana"/>
              </a:rPr>
              <a:t>to</a:t>
            </a:r>
            <a:r>
              <a:rPr sz="14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10" dirty="0">
                <a:solidFill>
                  <a:srgbClr val="1B1B1B"/>
                </a:solidFill>
                <a:latin typeface="Verdana"/>
                <a:cs typeface="Verdana"/>
              </a:rPr>
              <a:t>provide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40" dirty="0">
                <a:solidFill>
                  <a:srgbClr val="1B1B1B"/>
                </a:solidFill>
                <a:latin typeface="Verdana"/>
                <a:cs typeface="Verdana"/>
              </a:rPr>
              <a:t>a</a:t>
            </a:r>
            <a:r>
              <a:rPr sz="14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70" dirty="0">
                <a:solidFill>
                  <a:srgbClr val="1B1B1B"/>
                </a:solidFill>
                <a:latin typeface="Verdana"/>
                <a:cs typeface="Verdana"/>
              </a:rPr>
              <a:t>U.S.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30" dirty="0">
                <a:solidFill>
                  <a:srgbClr val="1B1B1B"/>
                </a:solidFill>
                <a:latin typeface="Verdana"/>
                <a:cs typeface="Verdana"/>
              </a:rPr>
              <a:t>Residency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05" dirty="0">
                <a:solidFill>
                  <a:srgbClr val="1B1B1B"/>
                </a:solidFill>
                <a:latin typeface="Verdana"/>
                <a:cs typeface="Verdana"/>
              </a:rPr>
              <a:t>Certificate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14" dirty="0">
                <a:solidFill>
                  <a:srgbClr val="1B1B1B"/>
                </a:solidFill>
                <a:latin typeface="Verdana"/>
                <a:cs typeface="Verdana"/>
              </a:rPr>
              <a:t>on</a:t>
            </a:r>
            <a:r>
              <a:rPr sz="14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135" dirty="0">
                <a:solidFill>
                  <a:srgbClr val="1B1B1B"/>
                </a:solidFill>
                <a:latin typeface="Verdana"/>
                <a:cs typeface="Verdana"/>
              </a:rPr>
              <a:t>Form</a:t>
            </a:r>
            <a:r>
              <a:rPr sz="14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400" spc="-200" dirty="0">
                <a:solidFill>
                  <a:srgbClr val="1B1B1B"/>
                </a:solidFill>
                <a:latin typeface="Verdana"/>
                <a:cs typeface="Verdana"/>
              </a:rPr>
              <a:t>6166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 startAt="8"/>
            </a:pPr>
            <a:endParaRPr sz="1400" dirty="0">
              <a:latin typeface="Verdana"/>
              <a:cs typeface="Verdana"/>
            </a:endParaRPr>
          </a:p>
          <a:p>
            <a:pPr marL="497840" lvl="1" indent="-257175">
              <a:lnSpc>
                <a:spcPct val="100000"/>
              </a:lnSpc>
              <a:buClr>
                <a:srgbClr val="1B1B1B"/>
              </a:buClr>
              <a:buFont typeface="Wingdings"/>
              <a:buChar char=""/>
              <a:tabLst>
                <a:tab pos="497840" algn="l"/>
                <a:tab pos="498475" algn="l"/>
              </a:tabLst>
            </a:pP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Inter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government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35" dirty="0">
                <a:solidFill>
                  <a:srgbClr val="1B1B1B"/>
                </a:solidFill>
                <a:latin typeface="Trebuchet MS"/>
                <a:cs typeface="Trebuchet MS"/>
              </a:rPr>
              <a:t>Agreement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120" dirty="0">
                <a:solidFill>
                  <a:srgbClr val="1B1B1B"/>
                </a:solidFill>
                <a:latin typeface="Trebuchet MS"/>
                <a:cs typeface="Trebuchet MS"/>
              </a:rPr>
              <a:t>–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30" dirty="0">
                <a:solidFill>
                  <a:srgbClr val="1B1B1B"/>
                </a:solidFill>
                <a:latin typeface="Trebuchet MS"/>
                <a:cs typeface="Trebuchet MS"/>
              </a:rPr>
              <a:t>IGA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0" dirty="0">
                <a:solidFill>
                  <a:srgbClr val="1B1B1B"/>
                </a:solidFill>
                <a:latin typeface="Trebuchet MS"/>
                <a:cs typeface="Trebuchet MS"/>
              </a:rPr>
              <a:t>Legally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10" dirty="0">
                <a:solidFill>
                  <a:srgbClr val="1B1B1B"/>
                </a:solidFill>
                <a:latin typeface="Trebuchet MS"/>
                <a:cs typeface="Trebuchet MS"/>
              </a:rPr>
              <a:t>Binding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30" dirty="0">
                <a:solidFill>
                  <a:srgbClr val="1B1B1B"/>
                </a:solidFill>
                <a:latin typeface="Trebuchet MS"/>
                <a:cs typeface="Trebuchet MS"/>
              </a:rPr>
              <a:t>AND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5" dirty="0">
                <a:solidFill>
                  <a:srgbClr val="1B1B1B"/>
                </a:solidFill>
                <a:latin typeface="Trebuchet MS"/>
                <a:cs typeface="Trebuchet MS"/>
              </a:rPr>
              <a:t>Sharing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of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0" dirty="0">
                <a:solidFill>
                  <a:srgbClr val="1B1B1B"/>
                </a:solidFill>
                <a:latin typeface="Trebuchet MS"/>
                <a:cs typeface="Trebuchet MS"/>
              </a:rPr>
              <a:t>Information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10" dirty="0">
                <a:solidFill>
                  <a:srgbClr val="1B1B1B"/>
                </a:solidFill>
                <a:latin typeface="Trebuchet MS"/>
                <a:cs typeface="Trebuchet MS"/>
              </a:rPr>
              <a:t>is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5" dirty="0">
                <a:solidFill>
                  <a:srgbClr val="1B1B1B"/>
                </a:solidFill>
                <a:latin typeface="Trebuchet MS"/>
                <a:cs typeface="Trebuchet MS"/>
              </a:rPr>
              <a:t>ongoing</a:t>
            </a:r>
            <a:endParaRPr sz="1400" dirty="0">
              <a:latin typeface="Trebuchet MS"/>
              <a:cs typeface="Trebuchet MS"/>
            </a:endParaRPr>
          </a:p>
          <a:p>
            <a:pPr marL="469900" algn="just">
              <a:lnSpc>
                <a:spcPct val="100000"/>
              </a:lnSpc>
              <a:spcBef>
                <a:spcPts val="60"/>
              </a:spcBef>
            </a:pPr>
            <a:r>
              <a:rPr sz="1400" b="1" spc="120" dirty="0">
                <a:solidFill>
                  <a:srgbClr val="1B1B1B"/>
                </a:solidFill>
                <a:latin typeface="Trebuchet MS"/>
                <a:cs typeface="Trebuchet MS"/>
              </a:rPr>
              <a:t>–</a:t>
            </a:r>
            <a:r>
              <a:rPr sz="1400" b="1" spc="-114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10" dirty="0">
                <a:solidFill>
                  <a:srgbClr val="1B1B1B"/>
                </a:solidFill>
                <a:latin typeface="Trebuchet MS"/>
                <a:cs typeface="Trebuchet MS"/>
              </a:rPr>
              <a:t>Bank</a:t>
            </a:r>
            <a:r>
              <a:rPr sz="1400" b="1" spc="-114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update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55" dirty="0">
                <a:solidFill>
                  <a:srgbClr val="1B1B1B"/>
                </a:solidFill>
                <a:latin typeface="Trebuchet MS"/>
                <a:cs typeface="Trebuchet MS"/>
              </a:rPr>
              <a:t>&gt;KYC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rebuchet MS"/>
              <a:cs typeface="Trebuchet MS"/>
            </a:endParaRPr>
          </a:p>
          <a:p>
            <a:pPr marL="469900" marR="6985" lvl="1" indent="-228600" algn="just">
              <a:lnSpc>
                <a:spcPct val="105000"/>
              </a:lnSpc>
              <a:buClr>
                <a:srgbClr val="1B1B1B"/>
              </a:buClr>
              <a:buFont typeface="Wingdings"/>
              <a:buChar char=""/>
              <a:tabLst>
                <a:tab pos="470534" algn="l"/>
              </a:tabLst>
            </a:pPr>
            <a:r>
              <a:rPr sz="1400" b="1" spc="-35" dirty="0">
                <a:solidFill>
                  <a:srgbClr val="1B1B1B"/>
                </a:solidFill>
                <a:latin typeface="Trebuchet MS"/>
                <a:cs typeface="Trebuchet MS"/>
              </a:rPr>
              <a:t>Taxpayer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0" dirty="0">
                <a:solidFill>
                  <a:srgbClr val="1B1B1B"/>
                </a:solidFill>
                <a:latin typeface="Trebuchet MS"/>
                <a:cs typeface="Trebuchet MS"/>
              </a:rPr>
              <a:t>attempt</a:t>
            </a:r>
            <a:r>
              <a:rPr sz="1400" b="1" spc="-14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0" dirty="0">
                <a:solidFill>
                  <a:srgbClr val="1B1B1B"/>
                </a:solidFill>
                <a:latin typeface="Trebuchet MS"/>
                <a:cs typeface="Trebuchet MS"/>
              </a:rPr>
              <a:t>to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10" dirty="0">
                <a:solidFill>
                  <a:srgbClr val="1B1B1B"/>
                </a:solidFill>
                <a:latin typeface="Trebuchet MS"/>
                <a:cs typeface="Trebuchet MS"/>
              </a:rPr>
              <a:t>stop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15" dirty="0">
                <a:solidFill>
                  <a:srgbClr val="1B1B1B"/>
                </a:solidFill>
                <a:latin typeface="Trebuchet MS"/>
                <a:cs typeface="Trebuchet MS"/>
              </a:rPr>
              <a:t>sharing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of</a:t>
            </a:r>
            <a:r>
              <a:rPr sz="1400" b="1" spc="-14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information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120" dirty="0">
                <a:solidFill>
                  <a:srgbClr val="1B1B1B"/>
                </a:solidFill>
                <a:latin typeface="Trebuchet MS"/>
                <a:cs typeface="Trebuchet MS"/>
              </a:rPr>
              <a:t>–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50" dirty="0">
                <a:solidFill>
                  <a:srgbClr val="1B1B1B"/>
                </a:solidFill>
                <a:latin typeface="Trebuchet MS"/>
                <a:cs typeface="Trebuchet MS"/>
              </a:rPr>
              <a:t>Rejected</a:t>
            </a:r>
            <a:r>
              <a:rPr sz="1400" b="1" spc="-1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15" dirty="0">
                <a:solidFill>
                  <a:srgbClr val="1B1B1B"/>
                </a:solidFill>
                <a:latin typeface="Trebuchet MS"/>
                <a:cs typeface="Trebuchet MS"/>
              </a:rPr>
              <a:t>by</a:t>
            </a:r>
            <a:r>
              <a:rPr sz="1400" b="1" spc="-14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30" dirty="0">
                <a:solidFill>
                  <a:srgbClr val="1B1B1B"/>
                </a:solidFill>
                <a:latin typeface="Trebuchet MS"/>
                <a:cs typeface="Trebuchet MS"/>
              </a:rPr>
              <a:t>Judiciary</a:t>
            </a:r>
            <a:r>
              <a:rPr sz="1400" b="1" spc="5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15" dirty="0">
                <a:solidFill>
                  <a:srgbClr val="1B1B1B"/>
                </a:solidFill>
                <a:latin typeface="Trebuchet MS"/>
                <a:cs typeface="Trebuchet MS"/>
              </a:rPr>
              <a:t>Sabena</a:t>
            </a:r>
            <a:r>
              <a:rPr sz="1400" b="1" spc="-14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Puri</a:t>
            </a:r>
            <a:r>
              <a:rPr sz="1400" b="1" spc="-13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30" dirty="0">
                <a:solidFill>
                  <a:srgbClr val="1B1B1B"/>
                </a:solidFill>
                <a:latin typeface="Trebuchet MS"/>
                <a:cs typeface="Trebuchet MS"/>
              </a:rPr>
              <a:t>Case  </a:t>
            </a:r>
            <a:r>
              <a:rPr sz="1400" b="1" spc="-65" dirty="0">
                <a:solidFill>
                  <a:srgbClr val="1B1B1B"/>
                </a:solidFill>
                <a:latin typeface="Trebuchet MS"/>
                <a:cs typeface="Trebuchet MS"/>
              </a:rPr>
              <a:t>2020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20" dirty="0">
                <a:solidFill>
                  <a:srgbClr val="1B1B1B"/>
                </a:solidFill>
                <a:latin typeface="Trebuchet MS"/>
                <a:cs typeface="Trebuchet MS"/>
              </a:rPr>
              <a:t>IRS</a:t>
            </a:r>
            <a:r>
              <a:rPr sz="1400" b="1" spc="-10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wanted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info</a:t>
            </a:r>
            <a:r>
              <a:rPr sz="1400" b="1" spc="-10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from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10" dirty="0">
                <a:solidFill>
                  <a:srgbClr val="1B1B1B"/>
                </a:solidFill>
                <a:latin typeface="Trebuchet MS"/>
                <a:cs typeface="Trebuchet MS"/>
              </a:rPr>
              <a:t>a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0" dirty="0">
                <a:solidFill>
                  <a:srgbClr val="1B1B1B"/>
                </a:solidFill>
                <a:latin typeface="Trebuchet MS"/>
                <a:cs typeface="Trebuchet MS"/>
              </a:rPr>
              <a:t>Bank&gt;</a:t>
            </a:r>
            <a:r>
              <a:rPr sz="1400" b="1" spc="-10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35" dirty="0">
                <a:solidFill>
                  <a:srgbClr val="1B1B1B"/>
                </a:solidFill>
                <a:latin typeface="Trebuchet MS"/>
                <a:cs typeface="Trebuchet MS"/>
              </a:rPr>
              <a:t>Taxpayer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wanted</a:t>
            </a:r>
            <a:r>
              <a:rPr sz="1400" b="1" spc="-10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0" dirty="0">
                <a:solidFill>
                  <a:srgbClr val="1B1B1B"/>
                </a:solidFill>
                <a:latin typeface="Trebuchet MS"/>
                <a:cs typeface="Trebuchet MS"/>
              </a:rPr>
              <a:t>to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35" dirty="0">
                <a:solidFill>
                  <a:srgbClr val="1B1B1B"/>
                </a:solidFill>
                <a:latin typeface="Trebuchet MS"/>
                <a:cs typeface="Trebuchet MS"/>
              </a:rPr>
              <a:t>prevent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20" dirty="0">
                <a:solidFill>
                  <a:srgbClr val="1B1B1B"/>
                </a:solidFill>
                <a:latin typeface="Trebuchet MS"/>
                <a:cs typeface="Trebuchet MS"/>
              </a:rPr>
              <a:t>IRS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from</a:t>
            </a:r>
            <a:r>
              <a:rPr sz="1400" b="1" spc="-10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15" dirty="0">
                <a:solidFill>
                  <a:srgbClr val="1B1B1B"/>
                </a:solidFill>
                <a:latin typeface="Trebuchet MS"/>
                <a:cs typeface="Trebuchet MS"/>
              </a:rPr>
              <a:t>getting</a:t>
            </a:r>
            <a:r>
              <a:rPr sz="1400" b="1" spc="-11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400" b="1" spc="-40" dirty="0">
                <a:solidFill>
                  <a:srgbClr val="1B1B1B"/>
                </a:solidFill>
                <a:latin typeface="Trebuchet MS"/>
                <a:cs typeface="Trebuchet MS"/>
              </a:rPr>
              <a:t>info.</a:t>
            </a:r>
            <a:endParaRPr sz="1400" dirty="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B1B1B"/>
              </a:buClr>
              <a:buFont typeface="Wingdings"/>
              <a:buChar char=""/>
            </a:pPr>
            <a:endParaRPr sz="1400" dirty="0">
              <a:latin typeface="Trebuchet MS"/>
              <a:cs typeface="Trebuchet MS"/>
            </a:endParaRPr>
          </a:p>
          <a:p>
            <a:pPr marL="469900" marR="5080" lvl="1" indent="-228600" algn="just">
              <a:lnSpc>
                <a:spcPct val="105000"/>
              </a:lnSpc>
              <a:buClr>
                <a:srgbClr val="1B1B1B"/>
              </a:buClr>
              <a:buFont typeface="Wingdings"/>
              <a:buChar char=""/>
              <a:tabLst>
                <a:tab pos="470534" algn="l"/>
              </a:tabLst>
            </a:pPr>
            <a:r>
              <a:rPr sz="1400" b="1" spc="-30" dirty="0">
                <a:solidFill>
                  <a:srgbClr val="1B1B1B"/>
                </a:solidFill>
                <a:latin typeface="Trebuchet MS"/>
                <a:cs typeface="Trebuchet MS"/>
              </a:rPr>
              <a:t>Increased </a:t>
            </a:r>
            <a:r>
              <a:rPr sz="1400" b="1" spc="-35" dirty="0">
                <a:solidFill>
                  <a:srgbClr val="1B1B1B"/>
                </a:solidFill>
                <a:latin typeface="Trebuchet MS"/>
                <a:cs typeface="Trebuchet MS"/>
              </a:rPr>
              <a:t>Enforcement </a:t>
            </a:r>
            <a:r>
              <a:rPr sz="1400" b="1" dirty="0">
                <a:solidFill>
                  <a:srgbClr val="1B1B1B"/>
                </a:solidFill>
                <a:latin typeface="Trebuchet MS"/>
                <a:cs typeface="Trebuchet MS"/>
              </a:rPr>
              <a:t>as </a:t>
            </a:r>
            <a:r>
              <a:rPr sz="1400" b="1" spc="20" dirty="0">
                <a:solidFill>
                  <a:srgbClr val="1B1B1B"/>
                </a:solidFill>
                <a:latin typeface="Trebuchet MS"/>
                <a:cs typeface="Trebuchet MS"/>
              </a:rPr>
              <a:t>IRS </a:t>
            </a:r>
            <a:r>
              <a:rPr sz="1400" b="1" spc="-10" dirty="0">
                <a:solidFill>
                  <a:srgbClr val="1B1B1B"/>
                </a:solidFill>
                <a:latin typeface="Trebuchet MS"/>
                <a:cs typeface="Trebuchet MS"/>
              </a:rPr>
              <a:t>has </a:t>
            </a:r>
            <a:r>
              <a:rPr sz="1400" b="1" spc="-15" dirty="0">
                <a:solidFill>
                  <a:srgbClr val="1B1B1B"/>
                </a:solidFill>
                <a:latin typeface="Trebuchet MS"/>
                <a:cs typeface="Trebuchet MS"/>
              </a:rPr>
              <a:t>now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manpower </a:t>
            </a:r>
            <a:r>
              <a:rPr sz="1400" b="1" spc="-15" dirty="0">
                <a:solidFill>
                  <a:srgbClr val="1B1B1B"/>
                </a:solidFill>
                <a:latin typeface="Trebuchet MS"/>
                <a:cs typeface="Trebuchet MS"/>
              </a:rPr>
              <a:t>and </a:t>
            </a:r>
            <a:r>
              <a:rPr sz="1400" b="1" spc="-30" dirty="0">
                <a:solidFill>
                  <a:srgbClr val="1B1B1B"/>
                </a:solidFill>
                <a:latin typeface="Trebuchet MS"/>
                <a:cs typeface="Trebuchet MS"/>
              </a:rPr>
              <a:t>resources </a:t>
            </a:r>
            <a:r>
              <a:rPr sz="1400" b="1" spc="-35" dirty="0">
                <a:solidFill>
                  <a:srgbClr val="1B1B1B"/>
                </a:solidFill>
                <a:latin typeface="Trebuchet MS"/>
                <a:cs typeface="Trebuchet MS"/>
              </a:rPr>
              <a:t>($$)with </a:t>
            </a:r>
            <a:r>
              <a:rPr sz="1400" b="1" spc="-25" dirty="0">
                <a:solidFill>
                  <a:srgbClr val="1B1B1B"/>
                </a:solidFill>
                <a:latin typeface="Trebuchet MS"/>
                <a:cs typeface="Trebuchet MS"/>
              </a:rPr>
              <a:t>improved  </a:t>
            </a:r>
            <a:r>
              <a:rPr sz="1400" b="1" spc="-30" dirty="0">
                <a:solidFill>
                  <a:srgbClr val="1B1B1B"/>
                </a:solidFill>
                <a:latin typeface="Trebuchet MS"/>
                <a:cs typeface="Trebuchet MS"/>
              </a:rPr>
              <a:t>technology</a:t>
            </a:r>
            <a:r>
              <a:rPr sz="1100" b="1" spc="-30" dirty="0">
                <a:solidFill>
                  <a:srgbClr val="1B1B1B"/>
                </a:solidFill>
                <a:latin typeface="Trebuchet MS"/>
                <a:cs typeface="Trebuchet MS"/>
              </a:rPr>
              <a:t>.</a:t>
            </a:r>
            <a:endParaRPr sz="11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522" y="1867154"/>
            <a:ext cx="6185078" cy="5861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715">
              <a:lnSpc>
                <a:spcPts val="2260"/>
              </a:lnSpc>
              <a:spcBef>
                <a:spcPts val="90"/>
              </a:spcBef>
              <a:tabLst>
                <a:tab pos="1172845" algn="l"/>
                <a:tab pos="3362960" algn="l"/>
                <a:tab pos="4940935" algn="l"/>
              </a:tabLst>
            </a:pPr>
            <a:r>
              <a:rPr sz="1800" b="1" u="sng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What</a:t>
            </a:r>
            <a:r>
              <a:rPr sz="1800" b="1" u="sng" spc="30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sng" spc="-5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if</a:t>
            </a:r>
            <a:r>
              <a:rPr sz="1800" b="1" u="sng" spc="30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sng" spc="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I	</a:t>
            </a:r>
            <a:r>
              <a:rPr sz="1800" b="1" u="sng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or  </a:t>
            </a:r>
            <a:r>
              <a:rPr sz="1800" b="1" u="sng" spc="-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my</a:t>
            </a:r>
            <a:r>
              <a:rPr sz="1800" b="1" u="sng" spc="13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sng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tax</a:t>
            </a:r>
            <a:r>
              <a:rPr sz="1800" b="1" u="sng" spc="30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sng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prepare	</a:t>
            </a:r>
            <a:r>
              <a:rPr sz="1800" b="1" u="sng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failed/missed	</a:t>
            </a:r>
            <a:r>
              <a:rPr sz="1800" b="1" u="sng" spc="-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to </a:t>
            </a:r>
            <a:r>
              <a:rPr sz="1800" b="1" u="sng" spc="-7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File </a:t>
            </a:r>
            <a:r>
              <a:rPr sz="1800" b="1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as </a:t>
            </a:r>
            <a:r>
              <a:rPr sz="1800" b="1" spc="-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1800" b="1" u="sng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required</a:t>
            </a:r>
            <a:r>
              <a:rPr sz="1800" b="1" u="sng" spc="-19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sng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under</a:t>
            </a:r>
            <a:r>
              <a:rPr sz="1800" b="1" u="sng" spc="-18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sng" spc="-6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the</a:t>
            </a:r>
            <a:r>
              <a:rPr sz="1800" b="1" u="sng" spc="-18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sng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</a:rPr>
              <a:t>rules:</a:t>
            </a:r>
            <a:endParaRPr sz="1800" dirty="0">
              <a:latin typeface="Trebuchet MS"/>
              <a:cs typeface="Trebuchet MS"/>
            </a:endParaRPr>
          </a:p>
          <a:p>
            <a:pPr marL="469900" indent="-229235" algn="just">
              <a:lnSpc>
                <a:spcPct val="100000"/>
              </a:lnSpc>
              <a:spcBef>
                <a:spcPts val="780"/>
              </a:spcBef>
              <a:buAutoNum type="arabicPeriod"/>
              <a:tabLst>
                <a:tab pos="470534" algn="l"/>
              </a:tabLst>
            </a:pPr>
            <a:r>
              <a:rPr sz="1200" b="1" spc="-35" dirty="0">
                <a:solidFill>
                  <a:srgbClr val="1B1B1B"/>
                </a:solidFill>
                <a:latin typeface="Trebuchet MS"/>
                <a:cs typeface="Trebuchet MS"/>
              </a:rPr>
              <a:t>Failed</a:t>
            </a:r>
            <a:r>
              <a:rPr sz="1200" b="1" spc="-12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15" dirty="0">
                <a:solidFill>
                  <a:srgbClr val="1B1B1B"/>
                </a:solidFill>
                <a:latin typeface="Trebuchet MS"/>
                <a:cs typeface="Trebuchet MS"/>
              </a:rPr>
              <a:t>to</a:t>
            </a:r>
            <a:r>
              <a:rPr sz="1200" b="1" spc="-12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40" dirty="0">
                <a:solidFill>
                  <a:srgbClr val="1B1B1B"/>
                </a:solidFill>
                <a:latin typeface="Trebuchet MS"/>
                <a:cs typeface="Trebuchet MS"/>
              </a:rPr>
              <a:t>file</a:t>
            </a:r>
            <a:r>
              <a:rPr sz="1200" b="1" spc="-114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35" dirty="0">
                <a:solidFill>
                  <a:srgbClr val="1B1B1B"/>
                </a:solidFill>
                <a:latin typeface="Trebuchet MS"/>
                <a:cs typeface="Trebuchet MS"/>
              </a:rPr>
              <a:t>FBAR</a:t>
            </a:r>
            <a:r>
              <a:rPr lang="en-US" sz="1200" b="1" spc="-3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lang="en-US" sz="1200" b="1" u="sng" spc="-35" dirty="0">
                <a:solidFill>
                  <a:srgbClr val="1B1B1B"/>
                </a:solidFill>
                <a:highlight>
                  <a:srgbClr val="FFFF00"/>
                </a:highlight>
                <a:latin typeface="Trebuchet MS"/>
                <a:cs typeface="Trebuchet MS"/>
              </a:rPr>
              <a:t>ACCURATELY</a:t>
            </a:r>
            <a:r>
              <a:rPr sz="1200" b="1" spc="-12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45" dirty="0">
                <a:solidFill>
                  <a:srgbClr val="1B1B1B"/>
                </a:solidFill>
                <a:latin typeface="Trebuchet MS"/>
                <a:cs typeface="Trebuchet MS"/>
              </a:rPr>
              <a:t>-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late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or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not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at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1B1B1B"/>
                </a:solidFill>
                <a:latin typeface="Verdana"/>
                <a:cs typeface="Verdana"/>
              </a:rPr>
              <a:t>all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390" dirty="0">
                <a:solidFill>
                  <a:srgbClr val="1B1B1B"/>
                </a:solidFill>
                <a:latin typeface="Verdana"/>
                <a:cs typeface="Verdana"/>
              </a:rPr>
              <a:t>&gt;</a:t>
            </a:r>
            <a:r>
              <a:rPr sz="1200" spc="-3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lang="en-US" sz="1200" spc="-375" dirty="0">
                <a:solidFill>
                  <a:srgbClr val="1B1B1B"/>
                </a:solidFill>
                <a:latin typeface="Verdana"/>
                <a:cs typeface="Verdana"/>
              </a:rPr>
              <a:t>    </a:t>
            </a:r>
            <a:r>
              <a:rPr sz="1200" spc="-170" dirty="0">
                <a:solidFill>
                  <a:srgbClr val="1B1B1B"/>
                </a:solidFill>
                <a:latin typeface="Verdana"/>
                <a:cs typeface="Verdana"/>
              </a:rPr>
              <a:t>A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1B1B1B"/>
                </a:solidFill>
                <a:latin typeface="Verdana"/>
                <a:cs typeface="Verdana"/>
              </a:rPr>
              <a:t>violation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subject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to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penalties.</a:t>
            </a:r>
            <a:endParaRPr sz="1200" dirty="0">
              <a:latin typeface="Verdana"/>
              <a:cs typeface="Verdana"/>
            </a:endParaRPr>
          </a:p>
          <a:p>
            <a:pPr marL="927100" marR="5080" lvl="1" indent="-228600" algn="just">
              <a:lnSpc>
                <a:spcPct val="104800"/>
              </a:lnSpc>
              <a:spcBef>
                <a:spcPts val="745"/>
              </a:spcBef>
              <a:buAutoNum type="alphaLcPeriod"/>
              <a:tabLst>
                <a:tab pos="927735" algn="l"/>
              </a:tabLst>
            </a:pP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IRS</a:t>
            </a:r>
            <a:r>
              <a:rPr sz="1200" spc="-22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hasn’t</a:t>
            </a:r>
            <a:r>
              <a:rPr sz="12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contacted</a:t>
            </a:r>
            <a:r>
              <a:rPr sz="1200" spc="-22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you</a:t>
            </a:r>
            <a:r>
              <a:rPr sz="12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about</a:t>
            </a:r>
            <a:r>
              <a:rPr sz="1200" spc="-22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a</a:t>
            </a:r>
            <a:r>
              <a:rPr sz="12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late</a:t>
            </a:r>
            <a:r>
              <a:rPr sz="1200" spc="-22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35" dirty="0">
                <a:solidFill>
                  <a:srgbClr val="1B1B1B"/>
                </a:solidFill>
                <a:latin typeface="Verdana"/>
                <a:cs typeface="Verdana"/>
              </a:rPr>
              <a:t>FBAR</a:t>
            </a:r>
            <a:r>
              <a:rPr lang="en-US" sz="1200" spc="-135" dirty="0">
                <a:solidFill>
                  <a:srgbClr val="1B1B1B"/>
                </a:solidFill>
                <a:latin typeface="Verdana"/>
                <a:cs typeface="Verdana"/>
              </a:rPr>
              <a:t> AND </a:t>
            </a:r>
            <a:r>
              <a:rPr sz="12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not</a:t>
            </a:r>
            <a:r>
              <a:rPr sz="1200" spc="-22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under</a:t>
            </a:r>
            <a:r>
              <a:rPr sz="1200" spc="-22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1B1B1B"/>
                </a:solidFill>
                <a:latin typeface="Verdana"/>
                <a:cs typeface="Verdana"/>
              </a:rPr>
              <a:t>civil</a:t>
            </a:r>
            <a:r>
              <a:rPr sz="12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or</a:t>
            </a:r>
            <a:r>
              <a:rPr sz="12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criminal 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investigation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by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the </a:t>
            </a:r>
            <a:r>
              <a:rPr sz="1200" spc="-165" dirty="0">
                <a:solidFill>
                  <a:srgbClr val="1B1B1B"/>
                </a:solidFill>
                <a:latin typeface="Verdana"/>
                <a:cs typeface="Verdana"/>
              </a:rPr>
              <a:t>IRS, </a:t>
            </a:r>
            <a:r>
              <a:rPr sz="1200" spc="-65" dirty="0">
                <a:solidFill>
                  <a:srgbClr val="1B1B1B"/>
                </a:solidFill>
                <a:latin typeface="Verdana"/>
                <a:cs typeface="Verdana"/>
              </a:rPr>
              <a:t>file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late </a:t>
            </a:r>
            <a:r>
              <a:rPr sz="1200" spc="-135" dirty="0">
                <a:solidFill>
                  <a:srgbClr val="1B1B1B"/>
                </a:solidFill>
                <a:latin typeface="Verdana"/>
                <a:cs typeface="Verdana"/>
              </a:rPr>
              <a:t>FBARs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to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keep </a:t>
            </a:r>
            <a:r>
              <a:rPr sz="1200" spc="-80" dirty="0">
                <a:solidFill>
                  <a:srgbClr val="1B1B1B"/>
                </a:solidFill>
                <a:latin typeface="Verdana"/>
                <a:cs typeface="Verdana"/>
              </a:rPr>
              <a:t>potential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penalties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to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a  minimum.</a:t>
            </a:r>
            <a:endParaRPr sz="1200" dirty="0">
              <a:latin typeface="Verdana"/>
              <a:cs typeface="Verdana"/>
            </a:endParaRPr>
          </a:p>
          <a:p>
            <a:pPr marL="927100" lvl="1" indent="-229235">
              <a:lnSpc>
                <a:spcPct val="100000"/>
              </a:lnSpc>
              <a:spcBef>
                <a:spcPts val="820"/>
              </a:spcBef>
              <a:buAutoNum type="alphaLcPeriod"/>
              <a:tabLst>
                <a:tab pos="927735" algn="l"/>
              </a:tabLst>
            </a:pP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IRS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has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contacted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1B1B1B"/>
                </a:solidFill>
                <a:latin typeface="Verdana"/>
                <a:cs typeface="Verdana"/>
              </a:rPr>
              <a:t>you?</a:t>
            </a:r>
            <a:r>
              <a:rPr sz="1200" spc="5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Have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a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meeting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with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1B1B1B"/>
                </a:solidFill>
                <a:latin typeface="Verdana"/>
                <a:cs typeface="Verdana"/>
              </a:rPr>
              <a:t>tax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professionals.</a:t>
            </a:r>
            <a:endParaRPr sz="1200" dirty="0">
              <a:latin typeface="Verdana"/>
              <a:cs typeface="Verdana"/>
            </a:endParaRPr>
          </a:p>
          <a:p>
            <a:pPr marL="469900" marR="5080" indent="-228600">
              <a:lnSpc>
                <a:spcPct val="104600"/>
              </a:lnSpc>
              <a:spcBef>
                <a:spcPts val="755"/>
              </a:spcBef>
              <a:buAutoNum type="arabicPeriod"/>
              <a:tabLst>
                <a:tab pos="470534" algn="l"/>
              </a:tabLst>
            </a:pPr>
            <a:r>
              <a:rPr sz="1200" b="1" spc="-35" dirty="0">
                <a:solidFill>
                  <a:srgbClr val="1B1B1B"/>
                </a:solidFill>
                <a:latin typeface="Trebuchet MS"/>
                <a:cs typeface="Trebuchet MS"/>
              </a:rPr>
              <a:t>Failed </a:t>
            </a:r>
            <a:r>
              <a:rPr sz="1200" b="1" spc="-15" dirty="0">
                <a:solidFill>
                  <a:srgbClr val="1B1B1B"/>
                </a:solidFill>
                <a:latin typeface="Trebuchet MS"/>
                <a:cs typeface="Trebuchet MS"/>
              </a:rPr>
              <a:t>to </a:t>
            </a:r>
            <a:r>
              <a:rPr sz="1200" b="1" spc="-35" dirty="0">
                <a:solidFill>
                  <a:srgbClr val="1B1B1B"/>
                </a:solidFill>
                <a:latin typeface="Trebuchet MS"/>
                <a:cs typeface="Trebuchet MS"/>
              </a:rPr>
              <a:t>include </a:t>
            </a:r>
            <a:r>
              <a:rPr sz="1200" b="1" spc="-25" dirty="0">
                <a:solidFill>
                  <a:srgbClr val="1B1B1B"/>
                </a:solidFill>
                <a:latin typeface="Trebuchet MS"/>
                <a:cs typeface="Trebuchet MS"/>
              </a:rPr>
              <a:t>worldwide </a:t>
            </a:r>
            <a:r>
              <a:rPr sz="1200" b="1" spc="-35" dirty="0">
                <a:solidFill>
                  <a:srgbClr val="1B1B1B"/>
                </a:solidFill>
                <a:latin typeface="Trebuchet MS"/>
                <a:cs typeface="Trebuchet MS"/>
              </a:rPr>
              <a:t>Income/Failed </a:t>
            </a:r>
            <a:r>
              <a:rPr sz="1200" b="1" spc="-15" dirty="0">
                <a:solidFill>
                  <a:srgbClr val="1B1B1B"/>
                </a:solidFill>
                <a:latin typeface="Trebuchet MS"/>
                <a:cs typeface="Trebuchet MS"/>
              </a:rPr>
              <a:t>to </a:t>
            </a:r>
            <a:r>
              <a:rPr sz="1200" b="1" spc="-35" dirty="0">
                <a:solidFill>
                  <a:srgbClr val="1B1B1B"/>
                </a:solidFill>
                <a:latin typeface="Trebuchet MS"/>
                <a:cs typeface="Trebuchet MS"/>
              </a:rPr>
              <a:t>include </a:t>
            </a:r>
            <a:r>
              <a:rPr sz="1200" b="1" spc="-15" dirty="0">
                <a:solidFill>
                  <a:srgbClr val="1B1B1B"/>
                </a:solidFill>
                <a:latin typeface="Trebuchet MS"/>
                <a:cs typeface="Trebuchet MS"/>
              </a:rPr>
              <a:t>all </a:t>
            </a:r>
            <a:r>
              <a:rPr sz="1200" b="1" spc="-40" dirty="0">
                <a:solidFill>
                  <a:srgbClr val="1B1B1B"/>
                </a:solidFill>
                <a:latin typeface="Trebuchet MS"/>
                <a:cs typeface="Trebuchet MS"/>
              </a:rPr>
              <a:t>the </a:t>
            </a:r>
            <a:r>
              <a:rPr sz="1200" b="1" spc="-10" dirty="0">
                <a:solidFill>
                  <a:srgbClr val="1B1B1B"/>
                </a:solidFill>
                <a:latin typeface="Trebuchet MS"/>
                <a:cs typeface="Trebuchet MS"/>
              </a:rPr>
              <a:t>assets </a:t>
            </a:r>
            <a:r>
              <a:rPr sz="1200" b="1" spc="-20" dirty="0">
                <a:solidFill>
                  <a:srgbClr val="1B1B1B"/>
                </a:solidFill>
                <a:latin typeface="Trebuchet MS"/>
                <a:cs typeface="Trebuchet MS"/>
              </a:rPr>
              <a:t>on </a:t>
            </a:r>
            <a:r>
              <a:rPr sz="1200" b="1" spc="-75" dirty="0">
                <a:solidFill>
                  <a:srgbClr val="1B1B1B"/>
                </a:solidFill>
                <a:latin typeface="Trebuchet MS"/>
                <a:cs typeface="Trebuchet MS"/>
              </a:rPr>
              <a:t>8938 </a:t>
            </a:r>
            <a:r>
              <a:rPr sz="1200" b="1" spc="-35" dirty="0">
                <a:solidFill>
                  <a:srgbClr val="1B1B1B"/>
                </a:solidFill>
                <a:latin typeface="Trebuchet MS"/>
                <a:cs typeface="Trebuchet MS"/>
              </a:rPr>
              <a:t>or  </a:t>
            </a:r>
            <a:r>
              <a:rPr sz="1200" b="1" spc="-30" dirty="0">
                <a:solidFill>
                  <a:srgbClr val="1B1B1B"/>
                </a:solidFill>
                <a:latin typeface="Trebuchet MS"/>
                <a:cs typeface="Trebuchet MS"/>
              </a:rPr>
              <a:t>failed</a:t>
            </a:r>
            <a:r>
              <a:rPr sz="1200" b="1" spc="-12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15" dirty="0">
                <a:solidFill>
                  <a:srgbClr val="1B1B1B"/>
                </a:solidFill>
                <a:latin typeface="Trebuchet MS"/>
                <a:cs typeface="Trebuchet MS"/>
              </a:rPr>
              <a:t>to</a:t>
            </a:r>
            <a:r>
              <a:rPr sz="1200" b="1" spc="-12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40" dirty="0">
                <a:solidFill>
                  <a:srgbClr val="1B1B1B"/>
                </a:solidFill>
                <a:latin typeface="Trebuchet MS"/>
                <a:cs typeface="Trebuchet MS"/>
              </a:rPr>
              <a:t>file</a:t>
            </a:r>
            <a:r>
              <a:rPr sz="1200" b="1" spc="-12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75" dirty="0">
                <a:solidFill>
                  <a:srgbClr val="1B1B1B"/>
                </a:solidFill>
                <a:latin typeface="Trebuchet MS"/>
                <a:cs typeface="Trebuchet MS"/>
              </a:rPr>
              <a:t>5471</a:t>
            </a:r>
            <a:r>
              <a:rPr sz="1200" b="1" spc="-12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70" dirty="0">
                <a:solidFill>
                  <a:srgbClr val="1B1B1B"/>
                </a:solidFill>
                <a:latin typeface="Trebuchet MS"/>
                <a:cs typeface="Trebuchet MS"/>
              </a:rPr>
              <a:t>&gt;</a:t>
            </a:r>
            <a:r>
              <a:rPr sz="1200" b="1" spc="12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25" dirty="0">
                <a:solidFill>
                  <a:srgbClr val="1B1B1B"/>
                </a:solidFill>
                <a:latin typeface="Trebuchet MS"/>
                <a:cs typeface="Trebuchet MS"/>
              </a:rPr>
              <a:t>Seek</a:t>
            </a:r>
            <a:r>
              <a:rPr sz="1200" b="1" spc="-12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25" dirty="0">
                <a:solidFill>
                  <a:srgbClr val="1B1B1B"/>
                </a:solidFill>
                <a:latin typeface="Trebuchet MS"/>
                <a:cs typeface="Trebuchet MS"/>
              </a:rPr>
              <a:t>professional</a:t>
            </a:r>
            <a:r>
              <a:rPr sz="1200" b="1" spc="-12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35" dirty="0">
                <a:solidFill>
                  <a:srgbClr val="1B1B1B"/>
                </a:solidFill>
                <a:latin typeface="Trebuchet MS"/>
                <a:cs typeface="Trebuchet MS"/>
              </a:rPr>
              <a:t>advice</a:t>
            </a:r>
            <a:r>
              <a:rPr sz="1200" b="1" spc="-114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15" dirty="0">
                <a:solidFill>
                  <a:srgbClr val="1B1B1B"/>
                </a:solidFill>
                <a:latin typeface="Trebuchet MS"/>
                <a:cs typeface="Trebuchet MS"/>
              </a:rPr>
              <a:t>to</a:t>
            </a:r>
            <a:r>
              <a:rPr sz="1200" b="1" spc="-12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40" dirty="0">
                <a:solidFill>
                  <a:srgbClr val="1B1B1B"/>
                </a:solidFill>
                <a:latin typeface="Trebuchet MS"/>
                <a:cs typeface="Trebuchet MS"/>
              </a:rPr>
              <a:t>Amend</a:t>
            </a:r>
            <a:r>
              <a:rPr sz="1200" b="1" spc="-12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45" dirty="0">
                <a:solidFill>
                  <a:srgbClr val="1B1B1B"/>
                </a:solidFill>
                <a:latin typeface="Trebuchet MS"/>
                <a:cs typeface="Trebuchet MS"/>
              </a:rPr>
              <a:t>Tax</a:t>
            </a:r>
            <a:r>
              <a:rPr sz="1200" b="1" spc="-12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30" dirty="0">
                <a:solidFill>
                  <a:srgbClr val="1B1B1B"/>
                </a:solidFill>
                <a:latin typeface="Trebuchet MS"/>
                <a:cs typeface="Trebuchet MS"/>
              </a:rPr>
              <a:t>Return</a:t>
            </a:r>
            <a:endParaRPr sz="1200" dirty="0">
              <a:latin typeface="Trebuchet MS"/>
              <a:cs typeface="Trebuchet MS"/>
            </a:endParaRPr>
          </a:p>
          <a:p>
            <a:pPr marL="469900" indent="-229235" algn="just">
              <a:lnSpc>
                <a:spcPct val="100000"/>
              </a:lnSpc>
              <a:spcBef>
                <a:spcPts val="815"/>
              </a:spcBef>
              <a:buAutoNum type="arabicPeriod"/>
              <a:tabLst>
                <a:tab pos="470534" algn="l"/>
              </a:tabLst>
            </a:pPr>
            <a:r>
              <a:rPr sz="1200" b="1" spc="-25" dirty="0">
                <a:solidFill>
                  <a:srgbClr val="1B1B1B"/>
                </a:solidFill>
                <a:latin typeface="Trebuchet MS"/>
                <a:cs typeface="Trebuchet MS"/>
              </a:rPr>
              <a:t>Streamlined</a:t>
            </a:r>
            <a:r>
              <a:rPr sz="1200" b="1" spc="-12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25" dirty="0">
                <a:solidFill>
                  <a:srgbClr val="1B1B1B"/>
                </a:solidFill>
                <a:latin typeface="Trebuchet MS"/>
                <a:cs typeface="Trebuchet MS"/>
              </a:rPr>
              <a:t>Filing</a:t>
            </a:r>
            <a:r>
              <a:rPr sz="1200" b="1" spc="-125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30" dirty="0">
                <a:solidFill>
                  <a:srgbClr val="1B1B1B"/>
                </a:solidFill>
                <a:latin typeface="Trebuchet MS"/>
                <a:cs typeface="Trebuchet MS"/>
              </a:rPr>
              <a:t>Compliance</a:t>
            </a:r>
            <a:r>
              <a:rPr sz="1200" b="1" spc="-12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30" dirty="0">
                <a:solidFill>
                  <a:srgbClr val="1B1B1B"/>
                </a:solidFill>
                <a:latin typeface="Trebuchet MS"/>
                <a:cs typeface="Trebuchet MS"/>
              </a:rPr>
              <a:t>Procedures</a:t>
            </a:r>
            <a:endParaRPr sz="1200" dirty="0">
              <a:latin typeface="Trebuchet MS"/>
              <a:cs typeface="Trebuchet MS"/>
            </a:endParaRPr>
          </a:p>
          <a:p>
            <a:pPr marL="927100" marR="5080" indent="-228600" algn="just">
              <a:lnSpc>
                <a:spcPct val="104600"/>
              </a:lnSpc>
              <a:spcBef>
                <a:spcPts val="755"/>
              </a:spcBef>
              <a:buAutoNum type="alphaUcPeriod"/>
              <a:tabLst>
                <a:tab pos="927735" algn="l"/>
              </a:tabLst>
            </a:pP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Non-Willful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Omission</a:t>
            </a:r>
            <a:r>
              <a:rPr sz="1200" spc="-14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90" dirty="0">
                <a:solidFill>
                  <a:srgbClr val="1B1B1B"/>
                </a:solidFill>
                <a:latin typeface="Verdana"/>
                <a:cs typeface="Verdana"/>
              </a:rPr>
              <a:t>–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and</a:t>
            </a:r>
            <a:r>
              <a:rPr sz="1200" spc="-13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IRS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has</a:t>
            </a:r>
            <a:r>
              <a:rPr sz="1200" spc="-14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not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1B1B1B"/>
                </a:solidFill>
                <a:latin typeface="Verdana"/>
                <a:cs typeface="Verdana"/>
              </a:rPr>
              <a:t>initiated</a:t>
            </a:r>
            <a:r>
              <a:rPr sz="1200" spc="-13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Civil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examination</a:t>
            </a:r>
            <a:r>
              <a:rPr sz="1200" spc="-14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of</a:t>
            </a:r>
            <a:r>
              <a:rPr sz="1200" spc="-13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return</a:t>
            </a:r>
            <a:r>
              <a:rPr sz="1200" spc="-14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for  </a:t>
            </a:r>
            <a:r>
              <a:rPr sz="1200" spc="-125" dirty="0">
                <a:solidFill>
                  <a:srgbClr val="1B1B1B"/>
                </a:solidFill>
                <a:latin typeface="Verdana"/>
                <a:cs typeface="Verdana"/>
              </a:rPr>
              <a:t>any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taxable 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year. </a:t>
            </a:r>
            <a:r>
              <a:rPr sz="1200" spc="-390" dirty="0">
                <a:solidFill>
                  <a:srgbClr val="1B1B1B"/>
                </a:solidFill>
                <a:latin typeface="Verdana"/>
                <a:cs typeface="Verdana"/>
              </a:rPr>
              <a:t>&gt;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Consult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tax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professional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for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Voluntary 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Disclosure&gt;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Pay 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tax, 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Interest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and</a:t>
            </a:r>
            <a:r>
              <a:rPr sz="1200" spc="-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reduced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penalty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by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amending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past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1B1B1B"/>
                </a:solidFill>
                <a:latin typeface="Verdana"/>
                <a:cs typeface="Verdana"/>
              </a:rPr>
              <a:t>year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tax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return</a:t>
            </a:r>
            <a:endParaRPr sz="1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lphaUcPeriod"/>
            </a:pPr>
            <a:endParaRPr sz="1150" dirty="0">
              <a:latin typeface="Verdana"/>
              <a:cs typeface="Verdana"/>
            </a:endParaRPr>
          </a:p>
          <a:p>
            <a:pPr marL="927100" marR="5715" indent="-228600" algn="just">
              <a:lnSpc>
                <a:spcPct val="105300"/>
              </a:lnSpc>
              <a:buClr>
                <a:srgbClr val="FF0000"/>
              </a:buClr>
              <a:buSzPct val="66666"/>
              <a:buFont typeface="Verdana"/>
              <a:buAutoNum type="alphaUcPeriod"/>
              <a:tabLst>
                <a:tab pos="927735" algn="l"/>
              </a:tabLst>
            </a:pPr>
            <a:r>
              <a:rPr sz="1800" b="1" spc="-50" dirty="0">
                <a:solidFill>
                  <a:srgbClr val="FF0000"/>
                </a:solidFill>
                <a:latin typeface="Trebuchet MS"/>
                <a:cs typeface="Trebuchet MS"/>
              </a:rPr>
              <a:t>Willful </a:t>
            </a:r>
            <a:r>
              <a:rPr sz="1800" b="1" spc="-20" dirty="0">
                <a:solidFill>
                  <a:srgbClr val="FF0000"/>
                </a:solidFill>
                <a:latin typeface="Trebuchet MS"/>
                <a:cs typeface="Trebuchet MS"/>
              </a:rPr>
              <a:t>and </a:t>
            </a:r>
            <a:r>
              <a:rPr sz="1800" b="1" spc="-40" dirty="0">
                <a:solidFill>
                  <a:srgbClr val="FF0000"/>
                </a:solidFill>
                <a:latin typeface="Trebuchet MS"/>
                <a:cs typeface="Trebuchet MS"/>
              </a:rPr>
              <a:t>intentional disregard: </a:t>
            </a:r>
            <a:r>
              <a:rPr sz="1200" spc="-110" dirty="0">
                <a:solidFill>
                  <a:srgbClr val="FF0000"/>
                </a:solidFill>
                <a:latin typeface="Verdana"/>
                <a:cs typeface="Verdana"/>
              </a:rPr>
              <a:t>Subject </a:t>
            </a:r>
            <a:r>
              <a:rPr sz="1200" spc="-75" dirty="0">
                <a:solidFill>
                  <a:srgbClr val="FF0000"/>
                </a:solidFill>
                <a:latin typeface="Verdana"/>
                <a:cs typeface="Verdana"/>
              </a:rPr>
              <a:t>to </a:t>
            </a:r>
            <a:r>
              <a:rPr sz="1200" spc="-95" dirty="0">
                <a:solidFill>
                  <a:srgbClr val="FF0000"/>
                </a:solidFill>
                <a:latin typeface="Verdana"/>
                <a:cs typeface="Verdana"/>
              </a:rPr>
              <a:t>Criminal  </a:t>
            </a:r>
            <a:r>
              <a:rPr sz="1200" spc="-105" dirty="0">
                <a:solidFill>
                  <a:srgbClr val="FF0000"/>
                </a:solidFill>
                <a:latin typeface="Verdana"/>
                <a:cs typeface="Verdana"/>
              </a:rPr>
              <a:t>Investigation</a:t>
            </a:r>
            <a:r>
              <a:rPr sz="1200" spc="-1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135" dirty="0">
                <a:solidFill>
                  <a:srgbClr val="FF0000"/>
                </a:solidFill>
                <a:latin typeface="Verdana"/>
                <a:cs typeface="Verdana"/>
              </a:rPr>
              <a:t>&gt;Consult</a:t>
            </a:r>
            <a:r>
              <a:rPr sz="12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FF0000"/>
                </a:solidFill>
                <a:latin typeface="Verdana"/>
                <a:cs typeface="Verdana"/>
              </a:rPr>
              <a:t>with</a:t>
            </a:r>
            <a:r>
              <a:rPr sz="12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1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FF0000"/>
                </a:solidFill>
                <a:latin typeface="Verdana"/>
                <a:cs typeface="Verdana"/>
              </a:rPr>
              <a:t>tax</a:t>
            </a:r>
            <a:r>
              <a:rPr sz="1200" spc="-1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FF0000"/>
                </a:solidFill>
                <a:latin typeface="Verdana"/>
                <a:cs typeface="Verdana"/>
              </a:rPr>
              <a:t>professional/</a:t>
            </a:r>
            <a:r>
              <a:rPr sz="12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FF0000"/>
                </a:solidFill>
                <a:latin typeface="Verdana"/>
                <a:cs typeface="Verdana"/>
              </a:rPr>
              <a:t>legal</a:t>
            </a:r>
            <a:r>
              <a:rPr sz="1200" spc="-1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FF0000"/>
                </a:solidFill>
                <a:latin typeface="Verdana"/>
                <a:cs typeface="Verdana"/>
              </a:rPr>
              <a:t>advisers.</a:t>
            </a:r>
            <a:endParaRPr sz="1200" dirty="0">
              <a:latin typeface="Verdana"/>
              <a:cs typeface="Verdana"/>
            </a:endParaRPr>
          </a:p>
          <a:p>
            <a:pPr marL="12700" marR="131445">
              <a:lnSpc>
                <a:spcPct val="109800"/>
              </a:lnSpc>
              <a:spcBef>
                <a:spcPts val="600"/>
              </a:spcBef>
            </a:pP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Feb 2022: IRS New Form 14457 For Comprehensive Domestic and International </a:t>
            </a:r>
            <a:r>
              <a:rPr sz="1400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Voluntary Disclosure Program</a:t>
            </a:r>
            <a:r>
              <a:rPr lang="en-US"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1400" u="sng" spc="-5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incuding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IRS-CI Voluntary Disclosure - </a:t>
            </a:r>
            <a:r>
              <a:rPr sz="1400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Preclearance</a:t>
            </a:r>
            <a:endParaRPr sz="1400" dirty="0">
              <a:latin typeface="Carlito"/>
              <a:cs typeface="Carlito"/>
            </a:endParaRPr>
          </a:p>
          <a:p>
            <a:pPr marL="12700" marR="105410">
              <a:lnSpc>
                <a:spcPct val="1097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Covers Domestic, Offshore, Virtual currency, Trust,</a:t>
            </a:r>
            <a:r>
              <a:rPr lang="en-US" sz="1400" spc="-5" dirty="0">
                <a:latin typeface="Carlito"/>
                <a:cs typeface="Carlito"/>
              </a:rPr>
              <a:t> HUF,</a:t>
            </a:r>
            <a:r>
              <a:rPr sz="1400" spc="-5" dirty="0">
                <a:latin typeface="Carlito"/>
                <a:cs typeface="Carlito"/>
              </a:rPr>
              <a:t> Gift, Estate, Corporations and  Partnership</a:t>
            </a:r>
            <a:endParaRPr sz="1400" dirty="0">
              <a:latin typeface="Carlito"/>
              <a:cs typeface="Carlito"/>
            </a:endParaRPr>
          </a:p>
          <a:p>
            <a:pPr marL="12700" marR="20955">
              <a:lnSpc>
                <a:spcPct val="109700"/>
              </a:lnSpc>
              <a:spcBef>
                <a:spcPts val="800"/>
              </a:spcBef>
            </a:pPr>
            <a:r>
              <a:rPr sz="1400" spc="-5" dirty="0">
                <a:latin typeface="Carlito"/>
                <a:cs typeface="Carlito"/>
              </a:rPr>
              <a:t>Timeliness is Critical to come forward.- </a:t>
            </a:r>
            <a:r>
              <a:rPr sz="1400" dirty="0">
                <a:latin typeface="Carlito"/>
                <a:cs typeface="Carlito"/>
              </a:rPr>
              <a:t>IRS </a:t>
            </a:r>
            <a:r>
              <a:rPr sz="1400" spc="-5" dirty="0">
                <a:latin typeface="Carlito"/>
                <a:cs typeface="Carlito"/>
              </a:rPr>
              <a:t>must NOT have started Civil or criminal  exam, non-receipt of third party information or informant or Jon Deo</a:t>
            </a:r>
            <a:r>
              <a:rPr sz="1400" spc="8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Summons.</a:t>
            </a:r>
            <a:endParaRPr sz="1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1031"/>
            <a:ext cx="5850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2: US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CITIZEN AND RESIDENT LIVING ABROAD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–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OUTSIDE</a:t>
            </a:r>
            <a:r>
              <a:rPr sz="1800" b="1" u="heavy" spc="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USA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284682"/>
            <a:ext cx="5740400" cy="1461747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265"/>
              </a:spcBef>
              <a:buClr>
                <a:srgbClr val="1B1B1B"/>
              </a:buClr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5" dirty="0">
                <a:latin typeface="Carlito"/>
                <a:cs typeface="Carlito"/>
              </a:rPr>
              <a:t>Know</a:t>
            </a:r>
            <a:r>
              <a:rPr sz="1100" spc="-5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Tax</a:t>
            </a:r>
            <a:r>
              <a:rPr sz="1100" spc="-5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Treaties</a:t>
            </a:r>
            <a:r>
              <a:rPr sz="1100" spc="-5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-</a:t>
            </a:r>
            <a:r>
              <a:rPr sz="1100" spc="-5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AS</a:t>
            </a:r>
            <a:r>
              <a:rPr sz="1100" spc="15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it</a:t>
            </a:r>
            <a:r>
              <a:rPr sz="1100" spc="-75" dirty="0">
                <a:latin typeface="Carlito"/>
                <a:cs typeface="Carlito"/>
              </a:rPr>
              <a:t> </a:t>
            </a: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generally</a:t>
            </a:r>
            <a:r>
              <a:rPr sz="11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reduce</a:t>
            </a:r>
            <a:r>
              <a:rPr sz="11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the</a:t>
            </a:r>
            <a:r>
              <a:rPr sz="11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35" dirty="0">
                <a:solidFill>
                  <a:srgbClr val="1B1B1B"/>
                </a:solidFill>
                <a:latin typeface="Verdana"/>
                <a:cs typeface="Verdana"/>
              </a:rPr>
              <a:t>U.S.</a:t>
            </a:r>
            <a:r>
              <a:rPr sz="11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14" dirty="0">
                <a:solidFill>
                  <a:srgbClr val="1B1B1B"/>
                </a:solidFill>
                <a:latin typeface="Verdana"/>
                <a:cs typeface="Verdana"/>
              </a:rPr>
              <a:t>taxes</a:t>
            </a:r>
            <a:r>
              <a:rPr sz="11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1B1B1B"/>
                </a:solidFill>
                <a:latin typeface="Verdana"/>
                <a:cs typeface="Verdana"/>
              </a:rPr>
              <a:t>of</a:t>
            </a:r>
            <a:r>
              <a:rPr sz="11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residents</a:t>
            </a:r>
            <a:r>
              <a:rPr sz="11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1B1B1B"/>
                </a:solidFill>
                <a:latin typeface="Verdana"/>
                <a:cs typeface="Verdana"/>
              </a:rPr>
              <a:t>of</a:t>
            </a:r>
            <a:r>
              <a:rPr sz="1100" spc="-21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0" dirty="0">
                <a:solidFill>
                  <a:srgbClr val="1B1B1B"/>
                </a:solidFill>
                <a:latin typeface="Verdana"/>
                <a:cs typeface="Verdana"/>
              </a:rPr>
              <a:t>foreign</a:t>
            </a:r>
            <a:r>
              <a:rPr sz="1100" spc="-204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85" dirty="0">
                <a:solidFill>
                  <a:srgbClr val="1B1B1B"/>
                </a:solidFill>
                <a:latin typeface="Verdana"/>
                <a:cs typeface="Verdana"/>
              </a:rPr>
              <a:t>countries</a:t>
            </a:r>
            <a:r>
              <a:rPr sz="1100" spc="-21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0" dirty="0">
                <a:solidFill>
                  <a:srgbClr val="1B1B1B"/>
                </a:solidFill>
                <a:latin typeface="Verdana"/>
                <a:cs typeface="Verdana"/>
              </a:rPr>
              <a:t>treaties</a:t>
            </a:r>
            <a:endParaRPr sz="1100"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170"/>
              </a:spcBef>
            </a:pPr>
            <a:r>
              <a:rPr sz="1100" spc="-355" dirty="0">
                <a:solidFill>
                  <a:srgbClr val="1B1B1B"/>
                </a:solidFill>
                <a:latin typeface="Verdana"/>
                <a:cs typeface="Verdana"/>
              </a:rPr>
              <a:t>&gt;</a:t>
            </a:r>
            <a:r>
              <a:rPr sz="1100" spc="-32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25" dirty="0">
                <a:solidFill>
                  <a:srgbClr val="1B1B1B"/>
                </a:solidFill>
                <a:latin typeface="Verdana"/>
                <a:cs typeface="Verdana"/>
              </a:rPr>
              <a:t>Tax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80" dirty="0">
                <a:solidFill>
                  <a:srgbClr val="1B1B1B"/>
                </a:solidFill>
                <a:latin typeface="Verdana"/>
                <a:cs typeface="Verdana"/>
              </a:rPr>
              <a:t>credit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1B1B1B"/>
                </a:solidFill>
                <a:latin typeface="Verdana"/>
                <a:cs typeface="Verdana"/>
              </a:rPr>
              <a:t>is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00" dirty="0">
                <a:solidFill>
                  <a:srgbClr val="1B1B1B"/>
                </a:solidFill>
                <a:latin typeface="Verdana"/>
                <a:cs typeface="Verdana"/>
              </a:rPr>
              <a:t>based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0" dirty="0">
                <a:solidFill>
                  <a:srgbClr val="1B1B1B"/>
                </a:solidFill>
                <a:latin typeface="Verdana"/>
                <a:cs typeface="Verdana"/>
              </a:rPr>
              <a:t>on</a:t>
            </a:r>
            <a:r>
              <a:rPr sz="1100" spc="-17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1B1B1B"/>
                </a:solidFill>
                <a:latin typeface="Verdana"/>
                <a:cs typeface="Verdana"/>
              </a:rPr>
              <a:t>Treaty</a:t>
            </a:r>
            <a:r>
              <a:rPr sz="1100" spc="-17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1B1B1B"/>
                </a:solidFill>
                <a:latin typeface="Verdana"/>
                <a:cs typeface="Verdana"/>
              </a:rPr>
              <a:t>rates.</a:t>
            </a:r>
            <a:endParaRPr lang="en-US" sz="1100" spc="-105" dirty="0">
              <a:solidFill>
                <a:srgbClr val="1B1B1B"/>
              </a:solidFill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170"/>
              </a:spcBef>
            </a:pPr>
            <a:endParaRPr sz="1100" dirty="0">
              <a:latin typeface="Verdana"/>
              <a:cs typeface="Verdana"/>
            </a:endParaRPr>
          </a:p>
          <a:p>
            <a:pPr marL="241300" marR="5715" indent="-228600">
              <a:lnSpc>
                <a:spcPct val="112300"/>
              </a:lnSpc>
              <a:spcBef>
                <a:spcPts val="3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110" dirty="0">
                <a:solidFill>
                  <a:srgbClr val="1B1B1B"/>
                </a:solidFill>
                <a:latin typeface="Verdana"/>
                <a:cs typeface="Verdana"/>
              </a:rPr>
              <a:t>Be </a:t>
            </a:r>
            <a:r>
              <a:rPr sz="1100" spc="-80" dirty="0">
                <a:solidFill>
                  <a:srgbClr val="1B1B1B"/>
                </a:solidFill>
                <a:latin typeface="Verdana"/>
                <a:cs typeface="Verdana"/>
              </a:rPr>
              <a:t>familiar with </a:t>
            </a:r>
            <a:r>
              <a:rPr sz="1100" spc="-114" dirty="0">
                <a:solidFill>
                  <a:srgbClr val="1B1B1B"/>
                </a:solidFill>
                <a:latin typeface="Verdana"/>
                <a:cs typeface="Verdana"/>
              </a:rPr>
              <a:t>Term </a:t>
            </a:r>
            <a:r>
              <a:rPr sz="1100" spc="-125" dirty="0">
                <a:solidFill>
                  <a:srgbClr val="1B1B1B"/>
                </a:solidFill>
                <a:latin typeface="Verdana"/>
                <a:cs typeface="Verdana"/>
              </a:rPr>
              <a:t>“TAX </a:t>
            </a:r>
            <a:r>
              <a:rPr sz="1100" spc="-130" dirty="0">
                <a:solidFill>
                  <a:srgbClr val="1B1B1B"/>
                </a:solidFill>
                <a:latin typeface="Verdana"/>
                <a:cs typeface="Verdana"/>
              </a:rPr>
              <a:t>RESIDENT” </a:t>
            </a:r>
            <a:r>
              <a:rPr sz="1100" spc="-100" dirty="0">
                <a:solidFill>
                  <a:srgbClr val="1B1B1B"/>
                </a:solidFill>
                <a:latin typeface="Verdana"/>
                <a:cs typeface="Verdana"/>
              </a:rPr>
              <a:t>Most </a:t>
            </a: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country </a:t>
            </a:r>
            <a:r>
              <a:rPr sz="1100" spc="-114" dirty="0">
                <a:solidFill>
                  <a:srgbClr val="1B1B1B"/>
                </a:solidFill>
                <a:latin typeface="Verdana"/>
                <a:cs typeface="Verdana"/>
              </a:rPr>
              <a:t>tax </a:t>
            </a:r>
            <a:r>
              <a:rPr sz="1100" spc="-80" dirty="0">
                <a:solidFill>
                  <a:srgbClr val="1B1B1B"/>
                </a:solidFill>
                <a:latin typeface="Verdana"/>
                <a:cs typeface="Verdana"/>
              </a:rPr>
              <a:t>worldwide </a:t>
            </a: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income </a:t>
            </a:r>
            <a:r>
              <a:rPr sz="1100" spc="-70" dirty="0">
                <a:solidFill>
                  <a:srgbClr val="1B1B1B"/>
                </a:solidFill>
                <a:latin typeface="Verdana"/>
                <a:cs typeface="Verdana"/>
              </a:rPr>
              <a:t>to </a:t>
            </a:r>
            <a:r>
              <a:rPr sz="1100" spc="-140" dirty="0">
                <a:solidFill>
                  <a:srgbClr val="1B1B1B"/>
                </a:solidFill>
                <a:latin typeface="Verdana"/>
                <a:cs typeface="Verdana"/>
              </a:rPr>
              <a:t>RESIDENT </a:t>
            </a:r>
            <a:r>
              <a:rPr sz="1100" spc="-150" dirty="0">
                <a:solidFill>
                  <a:srgbClr val="1B1B1B"/>
                </a:solidFill>
                <a:latin typeface="Verdana"/>
                <a:cs typeface="Verdana"/>
              </a:rPr>
              <a:t>TAX  </a:t>
            </a:r>
            <a:r>
              <a:rPr sz="1100" spc="-135" dirty="0">
                <a:solidFill>
                  <a:srgbClr val="1B1B1B"/>
                </a:solidFill>
                <a:latin typeface="Verdana"/>
                <a:cs typeface="Verdana"/>
              </a:rPr>
              <a:t>PAYERS </a:t>
            </a:r>
            <a:r>
              <a:rPr sz="1100" spc="-140" dirty="0">
                <a:solidFill>
                  <a:srgbClr val="1B1B1B"/>
                </a:solidFill>
                <a:latin typeface="Verdana"/>
                <a:cs typeface="Verdana"/>
              </a:rPr>
              <a:t>INCULDING</a:t>
            </a:r>
            <a:r>
              <a:rPr sz="1100" spc="-20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INDIA</a:t>
            </a:r>
            <a:endParaRPr sz="1100" dirty="0">
              <a:latin typeface="Verdana"/>
              <a:cs typeface="Verdana"/>
            </a:endParaRPr>
          </a:p>
          <a:p>
            <a:pPr marL="241300" marR="5080" indent="-228600">
              <a:lnSpc>
                <a:spcPct val="105000"/>
              </a:lnSpc>
              <a:spcBef>
                <a:spcPts val="92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Disclosure</a:t>
            </a:r>
            <a:r>
              <a:rPr sz="12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and</a:t>
            </a:r>
            <a:r>
              <a:rPr sz="12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35" dirty="0">
                <a:solidFill>
                  <a:srgbClr val="1B1B1B"/>
                </a:solidFill>
                <a:latin typeface="Verdana"/>
                <a:cs typeface="Verdana"/>
              </a:rPr>
              <a:t>FBAR</a:t>
            </a:r>
            <a:r>
              <a:rPr sz="12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reporting</a:t>
            </a:r>
            <a:r>
              <a:rPr sz="12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requirements</a:t>
            </a:r>
            <a:r>
              <a:rPr sz="1200" spc="-15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apply</a:t>
            </a:r>
            <a:r>
              <a:rPr sz="12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90" dirty="0">
                <a:solidFill>
                  <a:srgbClr val="1B1B1B"/>
                </a:solidFill>
                <a:latin typeface="Verdana"/>
                <a:cs typeface="Verdana"/>
              </a:rPr>
              <a:t>–</a:t>
            </a:r>
            <a:r>
              <a:rPr sz="12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as</a:t>
            </a:r>
            <a:r>
              <a:rPr sz="12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you</a:t>
            </a:r>
            <a:r>
              <a:rPr sz="1200" spc="-15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continue</a:t>
            </a:r>
            <a:r>
              <a:rPr sz="1200" spc="-15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to</a:t>
            </a:r>
            <a:r>
              <a:rPr sz="12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be</a:t>
            </a:r>
            <a:r>
              <a:rPr sz="12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45" dirty="0">
                <a:solidFill>
                  <a:srgbClr val="1B1B1B"/>
                </a:solidFill>
                <a:latin typeface="Verdana"/>
                <a:cs typeface="Verdana"/>
              </a:rPr>
              <a:t>US</a:t>
            </a:r>
            <a:r>
              <a:rPr sz="1200" spc="-155" dirty="0">
                <a:solidFill>
                  <a:srgbClr val="1B1B1B"/>
                </a:solidFill>
                <a:latin typeface="Verdana"/>
                <a:cs typeface="Verdana"/>
              </a:rPr>
              <a:t> CITIZEN  </a:t>
            </a:r>
            <a:r>
              <a:rPr sz="1200" spc="-150" dirty="0">
                <a:solidFill>
                  <a:srgbClr val="1B1B1B"/>
                </a:solidFill>
                <a:latin typeface="Verdana"/>
                <a:cs typeface="Verdana"/>
              </a:rPr>
              <a:t>OR 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GC </a:t>
            </a:r>
            <a:r>
              <a:rPr sz="1200" spc="-145" dirty="0">
                <a:solidFill>
                  <a:srgbClr val="1B1B1B"/>
                </a:solidFill>
                <a:latin typeface="Verdana"/>
                <a:cs typeface="Verdana"/>
              </a:rPr>
              <a:t>HOLDERS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aka </a:t>
            </a:r>
            <a:r>
              <a:rPr sz="1200" b="1" spc="15" dirty="0">
                <a:solidFill>
                  <a:srgbClr val="1B1B1B"/>
                </a:solidFill>
                <a:latin typeface="Trebuchet MS"/>
                <a:cs typeface="Trebuchet MS"/>
              </a:rPr>
              <a:t>US</a:t>
            </a:r>
            <a:r>
              <a:rPr sz="1200" b="1" spc="-280" dirty="0">
                <a:solidFill>
                  <a:srgbClr val="1B1B1B"/>
                </a:solidFill>
                <a:latin typeface="Trebuchet MS"/>
                <a:cs typeface="Trebuchet MS"/>
              </a:rPr>
              <a:t> </a:t>
            </a:r>
            <a:r>
              <a:rPr sz="1200" b="1" spc="-20" dirty="0">
                <a:solidFill>
                  <a:srgbClr val="1B1B1B"/>
                </a:solidFill>
                <a:latin typeface="Trebuchet MS"/>
                <a:cs typeface="Trebuchet MS"/>
              </a:rPr>
              <a:t>PERSON</a:t>
            </a:r>
            <a:r>
              <a:rPr sz="1200" spc="-20" dirty="0">
                <a:solidFill>
                  <a:srgbClr val="1B1B1B"/>
                </a:solidFill>
                <a:latin typeface="Verdana"/>
                <a:cs typeface="Verdana"/>
              </a:rPr>
              <a:t>.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4528" y="3024236"/>
            <a:ext cx="5740400" cy="2843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1031"/>
            <a:ext cx="5522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3: India Investment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Sale of Assets- Taxes and</a:t>
            </a:r>
            <a:r>
              <a:rPr sz="18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rlito"/>
                <a:cs typeface="Carlito"/>
              </a:rPr>
              <a:t>Repatriation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000" y="5678886"/>
            <a:ext cx="6007735" cy="259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43180" indent="-228600">
              <a:lnSpc>
                <a:spcPct val="109800"/>
              </a:lnSpc>
              <a:spcBef>
                <a:spcPts val="100"/>
              </a:spcBef>
              <a:buFont typeface="Symbol"/>
              <a:buChar char=""/>
              <a:tabLst>
                <a:tab pos="481965" algn="l"/>
                <a:tab pos="482600" algn="l"/>
              </a:tabLst>
            </a:pPr>
            <a:r>
              <a:rPr sz="1400" i="1" spc="-5" dirty="0">
                <a:latin typeface="Carlito"/>
                <a:cs typeface="Carlito"/>
              </a:rPr>
              <a:t>Indexation of Cost: Cost is determined based on FMV (if acquire prior to 1</a:t>
            </a:r>
            <a:r>
              <a:rPr sz="1350" i="1" spc="-7" baseline="30864" dirty="0">
                <a:latin typeface="Carlito"/>
                <a:cs typeface="Carlito"/>
              </a:rPr>
              <a:t>st </a:t>
            </a:r>
            <a:r>
              <a:rPr sz="900" i="1" spc="-5" dirty="0">
                <a:latin typeface="Carlito"/>
                <a:cs typeface="Carlito"/>
              </a:rPr>
              <a:t> </a:t>
            </a:r>
            <a:r>
              <a:rPr sz="1400" i="1" spc="-5" dirty="0">
                <a:latin typeface="Carlito"/>
                <a:cs typeface="Carlito"/>
              </a:rPr>
              <a:t>April 2021) as on 1</a:t>
            </a:r>
            <a:r>
              <a:rPr sz="1350" i="1" spc="-7" baseline="30864" dirty="0">
                <a:latin typeface="Carlito"/>
                <a:cs typeface="Carlito"/>
              </a:rPr>
              <a:t>st </a:t>
            </a:r>
            <a:r>
              <a:rPr sz="1400" i="1" spc="-5" dirty="0">
                <a:latin typeface="Carlito"/>
                <a:cs typeface="Carlito"/>
              </a:rPr>
              <a:t>April 2001 and indexed for inflation to calculate  resulting Gain - subject to Stamp Duty </a:t>
            </a:r>
            <a:r>
              <a:rPr sz="1400" i="1" dirty="0">
                <a:latin typeface="Carlito"/>
                <a:cs typeface="Carlito"/>
              </a:rPr>
              <a:t>value </a:t>
            </a:r>
            <a:r>
              <a:rPr sz="1400" i="1" spc="-5" dirty="0">
                <a:latin typeface="Carlito"/>
                <a:cs typeface="Carlito"/>
              </a:rPr>
              <a:t>in case of land and buildings as  of April 1</a:t>
            </a:r>
            <a:r>
              <a:rPr sz="1400" i="1" spc="-10" dirty="0">
                <a:latin typeface="Carlito"/>
                <a:cs typeface="Carlito"/>
              </a:rPr>
              <a:t> </a:t>
            </a:r>
            <a:r>
              <a:rPr sz="1400" i="1" spc="-5" dirty="0">
                <a:latin typeface="Carlito"/>
                <a:cs typeface="Carlito"/>
              </a:rPr>
              <a:t>2001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Carlito"/>
              <a:cs typeface="Carlito"/>
            </a:endParaRPr>
          </a:p>
          <a:p>
            <a:pPr marL="25400" marR="53340">
              <a:lnSpc>
                <a:spcPct val="113100"/>
              </a:lnSpc>
            </a:pPr>
            <a:r>
              <a:rPr sz="1200" b="1" u="sng" spc="-1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Sale</a:t>
            </a:r>
            <a:r>
              <a:rPr sz="1200" b="1" u="sng" spc="-12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b="1" u="sng" spc="-4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the</a:t>
            </a:r>
            <a:r>
              <a:rPr sz="1200" b="1" u="sng" spc="-114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assets</a:t>
            </a:r>
            <a:r>
              <a:rPr sz="1200" b="1" u="sng" spc="-114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b="1" u="sng" spc="-3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AND</a:t>
            </a:r>
            <a:r>
              <a:rPr sz="1200" b="1" u="sng" spc="-12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b="1" u="sng" spc="-2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Repatriation</a:t>
            </a:r>
            <a:r>
              <a:rPr sz="1200" b="1" u="sng" spc="-12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b="1" u="sng" spc="-2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of</a:t>
            </a:r>
            <a:r>
              <a:rPr sz="1200" b="1" u="sng" spc="-12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b="1" u="sng" spc="-7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proceeds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&gt;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Deposit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the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money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1B1B1B"/>
                </a:solidFill>
                <a:latin typeface="Verdana"/>
                <a:cs typeface="Verdana"/>
              </a:rPr>
              <a:t>in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to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45" dirty="0">
                <a:solidFill>
                  <a:srgbClr val="1B1B1B"/>
                </a:solidFill>
                <a:latin typeface="Verdana"/>
                <a:cs typeface="Verdana"/>
              </a:rPr>
              <a:t>NRO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Account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390" dirty="0">
                <a:solidFill>
                  <a:srgbClr val="1B1B1B"/>
                </a:solidFill>
                <a:latin typeface="Verdana"/>
                <a:cs typeface="Verdana"/>
              </a:rPr>
              <a:t>&gt;</a:t>
            </a:r>
            <a:r>
              <a:rPr sz="1200" spc="-37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1B1B1B"/>
                </a:solidFill>
                <a:latin typeface="Verdana"/>
                <a:cs typeface="Verdana"/>
              </a:rPr>
              <a:t>File 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a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return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in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India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and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Pay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1B1B1B"/>
                </a:solidFill>
                <a:latin typeface="Verdana"/>
                <a:cs typeface="Verdana"/>
              </a:rPr>
              <a:t>taxes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390" dirty="0">
                <a:solidFill>
                  <a:srgbClr val="1B1B1B"/>
                </a:solidFill>
                <a:latin typeface="Verdana"/>
                <a:cs typeface="Verdana"/>
              </a:rPr>
              <a:t>&gt;</a:t>
            </a:r>
            <a:r>
              <a:rPr sz="1200" spc="-3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Get</a:t>
            </a:r>
            <a:r>
              <a:rPr sz="1200" spc="-17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a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Certificate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1B1B1B"/>
                </a:solidFill>
                <a:latin typeface="Verdana"/>
                <a:cs typeface="Verdana"/>
              </a:rPr>
              <a:t>of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Indian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Chartered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Accountant</a:t>
            </a:r>
            <a:r>
              <a:rPr sz="1200" spc="-17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1B1B1B"/>
                </a:solidFill>
                <a:latin typeface="Verdana"/>
                <a:cs typeface="Verdana"/>
              </a:rPr>
              <a:t>in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the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form  </a:t>
            </a:r>
            <a:r>
              <a:rPr sz="1200" spc="-80" dirty="0">
                <a:solidFill>
                  <a:srgbClr val="1B1B1B"/>
                </a:solidFill>
                <a:latin typeface="Verdana"/>
                <a:cs typeface="Verdana"/>
              </a:rPr>
              <a:t>of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55" dirty="0">
                <a:solidFill>
                  <a:srgbClr val="1B1B1B"/>
                </a:solidFill>
                <a:latin typeface="Verdana"/>
                <a:cs typeface="Verdana"/>
              </a:rPr>
              <a:t>15CB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390" dirty="0">
                <a:solidFill>
                  <a:srgbClr val="1B1B1B"/>
                </a:solidFill>
                <a:latin typeface="Verdana"/>
                <a:cs typeface="Verdana"/>
              </a:rPr>
              <a:t>&gt;</a:t>
            </a:r>
            <a:r>
              <a:rPr sz="1200" spc="-3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1B1B1B"/>
                </a:solidFill>
                <a:latin typeface="Verdana"/>
                <a:cs typeface="Verdana"/>
              </a:rPr>
              <a:t>File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Form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65" dirty="0">
                <a:solidFill>
                  <a:srgbClr val="1B1B1B"/>
                </a:solidFill>
                <a:latin typeface="Verdana"/>
                <a:cs typeface="Verdana"/>
              </a:rPr>
              <a:t>15CA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with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Indian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Income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tax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Department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390" dirty="0">
                <a:solidFill>
                  <a:srgbClr val="1B1B1B"/>
                </a:solidFill>
                <a:latin typeface="Verdana"/>
                <a:cs typeface="Verdana"/>
              </a:rPr>
              <a:t>&gt;</a:t>
            </a:r>
            <a:r>
              <a:rPr sz="1200" spc="-3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Take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1B1B1B"/>
                </a:solidFill>
                <a:latin typeface="Verdana"/>
                <a:cs typeface="Verdana"/>
              </a:rPr>
              <a:t>it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to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the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bank</a:t>
            </a:r>
            <a:r>
              <a:rPr sz="1200" spc="-19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where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your  </a:t>
            </a:r>
            <a:r>
              <a:rPr sz="1200" spc="-145" dirty="0">
                <a:solidFill>
                  <a:srgbClr val="1B1B1B"/>
                </a:solidFill>
                <a:latin typeface="Verdana"/>
                <a:cs typeface="Verdana"/>
              </a:rPr>
              <a:t>NRO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account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is with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Form </a:t>
            </a:r>
            <a:r>
              <a:rPr sz="1200" spc="-170" dirty="0">
                <a:solidFill>
                  <a:srgbClr val="1B1B1B"/>
                </a:solidFill>
                <a:latin typeface="Verdana"/>
                <a:cs typeface="Verdana"/>
              </a:rPr>
              <a:t>A2 </a:t>
            </a:r>
            <a:r>
              <a:rPr sz="1200" spc="-145" dirty="0">
                <a:solidFill>
                  <a:srgbClr val="1B1B1B"/>
                </a:solidFill>
                <a:latin typeface="Verdana"/>
                <a:cs typeface="Verdana"/>
              </a:rPr>
              <a:t>(FEMA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Declaration </a:t>
            </a:r>
            <a:r>
              <a:rPr sz="1200" spc="-125" dirty="0">
                <a:solidFill>
                  <a:srgbClr val="1B1B1B"/>
                </a:solidFill>
                <a:latin typeface="Verdana"/>
                <a:cs typeface="Verdana"/>
              </a:rPr>
              <a:t>form)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and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wire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the </a:t>
            </a:r>
            <a:r>
              <a:rPr sz="1200" spc="-130" dirty="0">
                <a:solidFill>
                  <a:srgbClr val="1B1B1B"/>
                </a:solidFill>
                <a:latin typeface="Verdana"/>
                <a:cs typeface="Verdana"/>
              </a:rPr>
              <a:t>money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to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your </a:t>
            </a:r>
            <a:r>
              <a:rPr sz="1200" spc="-145" dirty="0">
                <a:solidFill>
                  <a:srgbClr val="1B1B1B"/>
                </a:solidFill>
                <a:latin typeface="Verdana"/>
                <a:cs typeface="Verdana"/>
              </a:rPr>
              <a:t>US </a:t>
            </a:r>
            <a:r>
              <a:rPr sz="1200" spc="-140" dirty="0">
                <a:solidFill>
                  <a:srgbClr val="1B1B1B"/>
                </a:solidFill>
                <a:latin typeface="Verdana"/>
                <a:cs typeface="Verdana"/>
              </a:rPr>
              <a:t>BANK 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account.</a:t>
            </a:r>
            <a:r>
              <a:rPr sz="1200" spc="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Report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this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transaction/income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on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45" dirty="0">
                <a:solidFill>
                  <a:srgbClr val="1B1B1B"/>
                </a:solidFill>
                <a:latin typeface="Verdana"/>
                <a:cs typeface="Verdana"/>
              </a:rPr>
              <a:t>US</a:t>
            </a:r>
            <a:r>
              <a:rPr sz="1200" spc="-17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60" dirty="0">
                <a:solidFill>
                  <a:srgbClr val="1B1B1B"/>
                </a:solidFill>
                <a:latin typeface="Verdana"/>
                <a:cs typeface="Verdana"/>
              </a:rPr>
              <a:t>TAX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return</a:t>
            </a:r>
            <a:r>
              <a:rPr sz="1200" spc="7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to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claim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appropriate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tax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credit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for 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tax</a:t>
            </a:r>
            <a:r>
              <a:rPr sz="1200" spc="-19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1B1B1B"/>
                </a:solidFill>
                <a:latin typeface="Verdana"/>
                <a:cs typeface="Verdana"/>
              </a:rPr>
              <a:t>paid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to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Indian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1B1B1B"/>
                </a:solidFill>
                <a:latin typeface="Verdana"/>
                <a:cs typeface="Verdana"/>
              </a:rPr>
              <a:t>Government.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602778"/>
            <a:ext cx="6038850" cy="3648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46215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4: Business International</a:t>
            </a:r>
            <a:r>
              <a:rPr sz="3000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 </a:t>
            </a:r>
            <a:r>
              <a:rPr sz="30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tax: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770" indent="-228600">
              <a:lnSpc>
                <a:spcPct val="100000"/>
              </a:lnSpc>
              <a:spcBef>
                <a:spcPts val="100"/>
              </a:spcBef>
              <a:buClr>
                <a:srgbClr val="1B1B1B"/>
              </a:buClr>
              <a:buFont typeface="Symbol"/>
              <a:buChar char=""/>
              <a:tabLst>
                <a:tab pos="445770" algn="l"/>
              </a:tabLst>
            </a:pPr>
            <a:r>
              <a:rPr spc="-20" dirty="0"/>
              <a:t>Know</a:t>
            </a:r>
            <a:r>
              <a:rPr spc="-185" dirty="0"/>
              <a:t> </a:t>
            </a:r>
            <a:r>
              <a:rPr spc="-65" dirty="0"/>
              <a:t>the</a:t>
            </a:r>
            <a:r>
              <a:rPr spc="-185" dirty="0"/>
              <a:t> </a:t>
            </a:r>
            <a:r>
              <a:rPr spc="-50" dirty="0"/>
              <a:t>term</a:t>
            </a:r>
            <a:r>
              <a:rPr spc="-180" dirty="0"/>
              <a:t> </a:t>
            </a:r>
            <a:r>
              <a:rPr spc="-50" dirty="0"/>
              <a:t>“United</a:t>
            </a:r>
            <a:r>
              <a:rPr spc="-185" dirty="0"/>
              <a:t> </a:t>
            </a:r>
            <a:r>
              <a:rPr spc="-15" dirty="0"/>
              <a:t>States</a:t>
            </a:r>
            <a:r>
              <a:rPr spc="-185" dirty="0"/>
              <a:t> </a:t>
            </a:r>
            <a:r>
              <a:rPr spc="-25" dirty="0"/>
              <a:t>Persons</a:t>
            </a:r>
            <a:r>
              <a:rPr spc="-180" dirty="0"/>
              <a:t> </a:t>
            </a:r>
            <a:r>
              <a:rPr spc="-40" dirty="0"/>
              <a:t>or</a:t>
            </a:r>
            <a:r>
              <a:rPr spc="-185" dirty="0"/>
              <a:t> </a:t>
            </a:r>
            <a:r>
              <a:rPr spc="25" dirty="0"/>
              <a:t>US</a:t>
            </a:r>
            <a:r>
              <a:rPr spc="-185" dirty="0"/>
              <a:t> </a:t>
            </a:r>
            <a:r>
              <a:rPr spc="-40" dirty="0"/>
              <a:t>Person”</a:t>
            </a:r>
          </a:p>
          <a:p>
            <a:pPr marL="902969" marR="342900" indent="-228600">
              <a:lnSpc>
                <a:spcPct val="105000"/>
              </a:lnSpc>
              <a:spcBef>
                <a:spcPts val="785"/>
              </a:spcBef>
            </a:pPr>
            <a:r>
              <a:rPr sz="1200" b="0" dirty="0">
                <a:latin typeface="Courier New"/>
                <a:cs typeface="Courier New"/>
              </a:rPr>
              <a:t>o </a:t>
            </a:r>
            <a:r>
              <a:rPr sz="1200" b="0" spc="-170" dirty="0">
                <a:latin typeface="Verdana"/>
                <a:cs typeface="Verdana"/>
              </a:rPr>
              <a:t>A </a:t>
            </a:r>
            <a:r>
              <a:rPr sz="1200" b="0" spc="-85" dirty="0">
                <a:latin typeface="Verdana"/>
                <a:cs typeface="Verdana"/>
              </a:rPr>
              <a:t>citizen </a:t>
            </a:r>
            <a:r>
              <a:rPr sz="1200" b="0" spc="-90" dirty="0">
                <a:latin typeface="Verdana"/>
                <a:cs typeface="Verdana"/>
              </a:rPr>
              <a:t>or</a:t>
            </a:r>
            <a:r>
              <a:rPr sz="1200" b="0" spc="-90" dirty="0">
                <a:solidFill>
                  <a:srgbClr val="00589C"/>
                </a:solidFill>
                <a:latin typeface="Verdana"/>
                <a:cs typeface="Verdana"/>
              </a:rPr>
              <a:t> </a:t>
            </a:r>
            <a:r>
              <a:rPr sz="1200" b="0" u="sng" spc="-100" dirty="0">
                <a:solidFill>
                  <a:srgbClr val="00589C"/>
                </a:solidFill>
                <a:uFill>
                  <a:solidFill>
                    <a:srgbClr val="00589C"/>
                  </a:solidFill>
                </a:uFill>
                <a:latin typeface="Verdana"/>
                <a:cs typeface="Verdana"/>
                <a:hlinkClick r:id="rId2"/>
              </a:rPr>
              <a:t>resident</a:t>
            </a:r>
            <a:r>
              <a:rPr sz="1200" b="0" spc="-100" dirty="0">
                <a:solidFill>
                  <a:srgbClr val="00589C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1200" b="0" spc="-90" dirty="0">
                <a:latin typeface="Verdana"/>
                <a:cs typeface="Verdana"/>
              </a:rPr>
              <a:t>or </a:t>
            </a:r>
            <a:r>
              <a:rPr sz="1200" b="0" spc="-120" dirty="0">
                <a:latin typeface="Verdana"/>
                <a:cs typeface="Verdana"/>
              </a:rPr>
              <a:t>a </a:t>
            </a:r>
            <a:r>
              <a:rPr sz="1200" b="0" spc="-100" dirty="0">
                <a:latin typeface="Verdana"/>
                <a:cs typeface="Verdana"/>
              </a:rPr>
              <a:t>domestic partnership </a:t>
            </a:r>
            <a:r>
              <a:rPr sz="1200" b="0" spc="-90" dirty="0">
                <a:latin typeface="Verdana"/>
                <a:cs typeface="Verdana"/>
              </a:rPr>
              <a:t>or corporation, </a:t>
            </a:r>
            <a:r>
              <a:rPr sz="1200" b="0" spc="-125" dirty="0">
                <a:latin typeface="Verdana"/>
                <a:cs typeface="Verdana"/>
              </a:rPr>
              <a:t>any </a:t>
            </a:r>
            <a:r>
              <a:rPr sz="1200" b="0" spc="-105" dirty="0">
                <a:latin typeface="Verdana"/>
                <a:cs typeface="Verdana"/>
              </a:rPr>
              <a:t>estate  </a:t>
            </a:r>
            <a:r>
              <a:rPr sz="1200" b="0" spc="-100" dirty="0">
                <a:latin typeface="Verdana"/>
                <a:cs typeface="Verdana"/>
              </a:rPr>
              <a:t>other</a:t>
            </a:r>
            <a:r>
              <a:rPr sz="1200" b="0" spc="-185" dirty="0">
                <a:latin typeface="Verdana"/>
                <a:cs typeface="Verdana"/>
              </a:rPr>
              <a:t> </a:t>
            </a:r>
            <a:r>
              <a:rPr sz="1200" b="0" spc="-100" dirty="0">
                <a:latin typeface="Verdana"/>
                <a:cs typeface="Verdana"/>
              </a:rPr>
              <a:t>than</a:t>
            </a:r>
            <a:r>
              <a:rPr sz="1200" b="0" spc="-185" dirty="0">
                <a:latin typeface="Verdana"/>
                <a:cs typeface="Verdana"/>
              </a:rPr>
              <a:t> </a:t>
            </a:r>
            <a:r>
              <a:rPr sz="1200" b="0" spc="-120" dirty="0">
                <a:latin typeface="Verdana"/>
                <a:cs typeface="Verdana"/>
              </a:rPr>
              <a:t>a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95" dirty="0">
                <a:latin typeface="Verdana"/>
                <a:cs typeface="Verdana"/>
              </a:rPr>
              <a:t>foreign</a:t>
            </a:r>
            <a:r>
              <a:rPr sz="1200" b="0" spc="-185" dirty="0">
                <a:latin typeface="Verdana"/>
                <a:cs typeface="Verdana"/>
              </a:rPr>
              <a:t> </a:t>
            </a:r>
            <a:r>
              <a:rPr sz="1200" b="0" spc="-105" dirty="0">
                <a:latin typeface="Verdana"/>
                <a:cs typeface="Verdana"/>
              </a:rPr>
              <a:t>estate</a:t>
            </a:r>
            <a:r>
              <a:rPr sz="1200" b="0" spc="-185" dirty="0">
                <a:latin typeface="Verdana"/>
                <a:cs typeface="Verdana"/>
              </a:rPr>
              <a:t> </a:t>
            </a:r>
            <a:r>
              <a:rPr sz="1200" b="0" spc="-90" dirty="0">
                <a:latin typeface="Verdana"/>
                <a:cs typeface="Verdana"/>
              </a:rPr>
              <a:t>or</a:t>
            </a:r>
            <a:r>
              <a:rPr sz="1200" b="0" spc="60" dirty="0">
                <a:latin typeface="Verdana"/>
                <a:cs typeface="Verdana"/>
              </a:rPr>
              <a:t> </a:t>
            </a:r>
            <a:r>
              <a:rPr sz="1200" b="0" spc="-95" dirty="0">
                <a:latin typeface="Verdana"/>
                <a:cs typeface="Verdana"/>
              </a:rPr>
              <a:t>trust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85" dirty="0">
                <a:latin typeface="Verdana"/>
                <a:cs typeface="Verdana"/>
              </a:rPr>
              <a:t>domiciled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70" dirty="0">
                <a:latin typeface="Verdana"/>
                <a:cs typeface="Verdana"/>
              </a:rPr>
              <a:t>in</a:t>
            </a:r>
            <a:r>
              <a:rPr sz="1200" b="0" spc="55" dirty="0">
                <a:latin typeface="Verdana"/>
                <a:cs typeface="Verdana"/>
              </a:rPr>
              <a:t> </a:t>
            </a:r>
            <a:r>
              <a:rPr sz="1200" b="0" spc="-100" dirty="0">
                <a:latin typeface="Verdana"/>
                <a:cs typeface="Verdana"/>
              </a:rPr>
              <a:t>the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90" dirty="0">
                <a:latin typeface="Verdana"/>
                <a:cs typeface="Verdana"/>
              </a:rPr>
              <a:t>United</a:t>
            </a:r>
            <a:r>
              <a:rPr sz="1200" b="0" spc="-185" dirty="0">
                <a:latin typeface="Verdana"/>
                <a:cs typeface="Verdana"/>
              </a:rPr>
              <a:t> </a:t>
            </a:r>
            <a:r>
              <a:rPr sz="1200" b="0" spc="-120" dirty="0">
                <a:latin typeface="Verdana"/>
                <a:cs typeface="Verdana"/>
              </a:rPr>
              <a:t>States.</a:t>
            </a:r>
            <a:endParaRPr sz="1200" dirty="0">
              <a:latin typeface="Verdana"/>
              <a:cs typeface="Verdana"/>
            </a:endParaRPr>
          </a:p>
          <a:p>
            <a:pPr marL="204470"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Verdana"/>
              <a:cs typeface="Verdana"/>
            </a:endParaRPr>
          </a:p>
          <a:p>
            <a:pPr marL="445770" indent="-228600">
              <a:lnSpc>
                <a:spcPct val="100000"/>
              </a:lnSpc>
              <a:buFont typeface="Symbol"/>
              <a:buChar char=""/>
              <a:tabLst>
                <a:tab pos="445770" algn="l"/>
              </a:tabLst>
            </a:pPr>
            <a:r>
              <a:rPr spc="-50" dirty="0"/>
              <a:t>Foreign</a:t>
            </a:r>
            <a:r>
              <a:rPr spc="-185" dirty="0"/>
              <a:t> </a:t>
            </a:r>
            <a:r>
              <a:rPr spc="-25" dirty="0"/>
              <a:t>Persons</a:t>
            </a:r>
          </a:p>
          <a:p>
            <a:pPr marL="1359535" marR="78105" lvl="1" indent="-228600">
              <a:lnSpc>
                <a:spcPct val="104800"/>
              </a:lnSpc>
              <a:spcBef>
                <a:spcPts val="790"/>
              </a:spcBef>
              <a:buClr>
                <a:srgbClr val="1B1B1B"/>
              </a:buClr>
              <a:buFont typeface="Wingdings"/>
              <a:buChar char=""/>
              <a:tabLst>
                <a:tab pos="1359535" algn="l"/>
                <a:tab pos="1360170" algn="l"/>
              </a:tabLst>
            </a:pPr>
            <a:r>
              <a:rPr sz="1200" u="sng" spc="-100" dirty="0">
                <a:solidFill>
                  <a:srgbClr val="00589C"/>
                </a:solidFill>
                <a:uFill>
                  <a:solidFill>
                    <a:srgbClr val="00589C"/>
                  </a:solidFill>
                </a:uFill>
                <a:latin typeface="Verdana"/>
                <a:cs typeface="Verdana"/>
                <a:hlinkClick r:id="rId3"/>
              </a:rPr>
              <a:t>Nonresident</a:t>
            </a:r>
            <a:r>
              <a:rPr sz="1200" u="sng" spc="-185" dirty="0">
                <a:solidFill>
                  <a:srgbClr val="00589C"/>
                </a:solidFill>
                <a:uFill>
                  <a:solidFill>
                    <a:srgbClr val="00589C"/>
                  </a:solidFill>
                </a:uFill>
                <a:latin typeface="Verdana"/>
                <a:cs typeface="Verdana"/>
                <a:hlinkClick r:id="rId3"/>
              </a:rPr>
              <a:t> </a:t>
            </a:r>
            <a:r>
              <a:rPr sz="1200" u="sng" spc="-85" dirty="0">
                <a:solidFill>
                  <a:srgbClr val="00589C"/>
                </a:solidFill>
                <a:uFill>
                  <a:solidFill>
                    <a:srgbClr val="00589C"/>
                  </a:solidFill>
                </a:uFill>
                <a:latin typeface="Verdana"/>
                <a:cs typeface="Verdana"/>
                <a:hlinkClick r:id="rId3"/>
              </a:rPr>
              <a:t>alien</a:t>
            </a:r>
            <a:r>
              <a:rPr sz="1200" spc="-185" dirty="0">
                <a:solidFill>
                  <a:srgbClr val="00589C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individual,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foreign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corporation,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Foreign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partnership,  Foreign trust, </a:t>
            </a:r>
            <a:r>
              <a:rPr sz="1200" spc="-170" dirty="0">
                <a:solidFill>
                  <a:srgbClr val="1B1B1B"/>
                </a:solidFill>
                <a:latin typeface="Verdana"/>
                <a:cs typeface="Verdana"/>
              </a:rPr>
              <a:t>A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foreign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estate </a:t>
            </a:r>
            <a:r>
              <a:rPr sz="1200" spc="-175" dirty="0">
                <a:solidFill>
                  <a:srgbClr val="1B1B1B"/>
                </a:solidFill>
                <a:latin typeface="Verdana"/>
                <a:cs typeface="Verdana"/>
              </a:rPr>
              <a:t>- </a:t>
            </a:r>
            <a:r>
              <a:rPr sz="1200" spc="-145" dirty="0">
                <a:solidFill>
                  <a:srgbClr val="1B1B1B"/>
                </a:solidFill>
                <a:latin typeface="Verdana"/>
                <a:cs typeface="Verdana"/>
              </a:rPr>
              <a:t>Any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other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person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that </a:t>
            </a:r>
            <a:r>
              <a:rPr sz="1200" spc="-85" dirty="0">
                <a:solidFill>
                  <a:srgbClr val="1B1B1B"/>
                </a:solidFill>
                <a:latin typeface="Verdana"/>
                <a:cs typeface="Verdana"/>
              </a:rPr>
              <a:t>is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not </a:t>
            </a:r>
            <a:r>
              <a:rPr sz="1200" spc="-120" dirty="0">
                <a:solidFill>
                  <a:srgbClr val="1B1B1B"/>
                </a:solidFill>
                <a:latin typeface="Verdana"/>
                <a:cs typeface="Verdana"/>
              </a:rPr>
              <a:t>a </a:t>
            </a:r>
            <a:r>
              <a:rPr sz="1200" spc="-140" dirty="0">
                <a:solidFill>
                  <a:srgbClr val="1B1B1B"/>
                </a:solidFill>
                <a:latin typeface="Verdana"/>
                <a:cs typeface="Verdana"/>
              </a:rPr>
              <a:t>U.S. 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person</a:t>
            </a:r>
            <a:endParaRPr sz="1200" dirty="0">
              <a:latin typeface="Verdana"/>
              <a:cs typeface="Verdana"/>
            </a:endParaRPr>
          </a:p>
          <a:p>
            <a:pPr marL="204470" lvl="1">
              <a:lnSpc>
                <a:spcPct val="100000"/>
              </a:lnSpc>
              <a:spcBef>
                <a:spcPts val="20"/>
              </a:spcBef>
              <a:buClr>
                <a:srgbClr val="1B1B1B"/>
              </a:buClr>
              <a:buFont typeface="Wingdings"/>
              <a:buChar char=""/>
            </a:pPr>
            <a:endParaRPr sz="1300" dirty="0">
              <a:latin typeface="Verdana"/>
              <a:cs typeface="Verdana"/>
            </a:endParaRPr>
          </a:p>
          <a:p>
            <a:pPr marL="445770" indent="-228600">
              <a:lnSpc>
                <a:spcPct val="100000"/>
              </a:lnSpc>
              <a:buClr>
                <a:srgbClr val="1B1B1B"/>
              </a:buClr>
              <a:buFont typeface="Symbol"/>
              <a:buChar char=""/>
              <a:tabLst>
                <a:tab pos="445770" algn="l"/>
              </a:tabLst>
            </a:pPr>
            <a:r>
              <a:rPr spc="-50" dirty="0"/>
              <a:t>U.S.</a:t>
            </a:r>
            <a:r>
              <a:rPr spc="-190" dirty="0"/>
              <a:t> </a:t>
            </a:r>
            <a:r>
              <a:rPr spc="-45" dirty="0"/>
              <a:t>branches</a:t>
            </a:r>
            <a:r>
              <a:rPr spc="-185" dirty="0"/>
              <a:t> </a:t>
            </a:r>
            <a:r>
              <a:rPr spc="-40" dirty="0"/>
              <a:t>of</a:t>
            </a:r>
            <a:r>
              <a:rPr spc="-185" dirty="0"/>
              <a:t> </a:t>
            </a:r>
            <a:r>
              <a:rPr spc="-40" dirty="0"/>
              <a:t>foreign</a:t>
            </a:r>
            <a:r>
              <a:rPr spc="-180" dirty="0"/>
              <a:t> </a:t>
            </a:r>
            <a:r>
              <a:rPr spc="-30" dirty="0"/>
              <a:t>persons</a:t>
            </a:r>
          </a:p>
          <a:p>
            <a:pPr marL="674370">
              <a:lnSpc>
                <a:spcPct val="100000"/>
              </a:lnSpc>
              <a:spcBef>
                <a:spcPts val="830"/>
              </a:spcBef>
              <a:tabLst>
                <a:tab pos="902335" algn="l"/>
              </a:tabLst>
            </a:pPr>
            <a:r>
              <a:rPr sz="1100" b="0" spc="-5" dirty="0">
                <a:solidFill>
                  <a:srgbClr val="000000"/>
                </a:solidFill>
                <a:latin typeface="Courier New"/>
                <a:cs typeface="Courier New"/>
              </a:rPr>
              <a:t>o	</a:t>
            </a:r>
            <a:r>
              <a:rPr sz="1100" b="0" spc="-5" dirty="0">
                <a:solidFill>
                  <a:srgbClr val="000000"/>
                </a:solidFill>
                <a:latin typeface="Carlito"/>
                <a:cs typeface="Carlito"/>
              </a:rPr>
              <a:t>W-8 IMY, Certificate of Foreign Intermediary, Foreign Flow-Through Entity, or</a:t>
            </a:r>
            <a:r>
              <a:rPr sz="1100" b="0" spc="6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1100" b="0" spc="-5" dirty="0">
                <a:solidFill>
                  <a:srgbClr val="000000"/>
                </a:solidFill>
                <a:latin typeface="Carlito"/>
                <a:cs typeface="Carlito"/>
              </a:rPr>
              <a:t>Certain</a:t>
            </a:r>
            <a:endParaRPr sz="1100" dirty="0">
              <a:latin typeface="Carlito"/>
              <a:cs typeface="Carlito"/>
            </a:endParaRPr>
          </a:p>
          <a:p>
            <a:pPr marL="902969" marR="326390">
              <a:lnSpc>
                <a:spcPct val="101600"/>
              </a:lnSpc>
            </a:pPr>
            <a:r>
              <a:rPr sz="1100" b="0" spc="-5" dirty="0">
                <a:solidFill>
                  <a:srgbClr val="000000"/>
                </a:solidFill>
                <a:latin typeface="Carlito"/>
                <a:cs typeface="Carlito"/>
              </a:rPr>
              <a:t>U.S. Branches for United States Tax Withholding and Reporting Withholding on  Payments of U.S. Source Income to Foreign Persons Under IRC </a:t>
            </a:r>
            <a:r>
              <a:rPr sz="1100" b="0" dirty="0">
                <a:solidFill>
                  <a:srgbClr val="000000"/>
                </a:solidFill>
                <a:latin typeface="Carlito"/>
                <a:cs typeface="Carlito"/>
              </a:rPr>
              <a:t>1441 </a:t>
            </a:r>
            <a:r>
              <a:rPr sz="1100" b="0" spc="-5" dirty="0">
                <a:solidFill>
                  <a:srgbClr val="000000"/>
                </a:solidFill>
                <a:latin typeface="Carlito"/>
                <a:cs typeface="Carlito"/>
              </a:rPr>
              <a:t>to 1443 </a:t>
            </a:r>
            <a:r>
              <a:rPr sz="1100" b="0" dirty="0">
                <a:solidFill>
                  <a:srgbClr val="000000"/>
                </a:solidFill>
                <a:latin typeface="Carlito"/>
                <a:cs typeface="Carlito"/>
              </a:rPr>
              <a:t>(Form  </a:t>
            </a:r>
            <a:r>
              <a:rPr sz="1100" b="0" spc="-5" dirty="0">
                <a:solidFill>
                  <a:srgbClr val="000000"/>
                </a:solidFill>
                <a:latin typeface="Carlito"/>
                <a:cs typeface="Carlito"/>
              </a:rPr>
              <a:t>1042)</a:t>
            </a:r>
            <a:endParaRPr sz="1100" dirty="0">
              <a:latin typeface="Carlito"/>
              <a:cs typeface="Carlito"/>
            </a:endParaRPr>
          </a:p>
          <a:p>
            <a:pPr marL="204470">
              <a:lnSpc>
                <a:spcPct val="100000"/>
              </a:lnSpc>
              <a:spcBef>
                <a:spcPts val="55"/>
              </a:spcBef>
            </a:pPr>
            <a:endParaRPr sz="1050" dirty="0">
              <a:latin typeface="Carlito"/>
              <a:cs typeface="Carlito"/>
            </a:endParaRPr>
          </a:p>
          <a:p>
            <a:pPr marL="445770" marR="26034" indent="-228600">
              <a:lnSpc>
                <a:spcPct val="100000"/>
              </a:lnSpc>
              <a:spcBef>
                <a:spcPts val="5"/>
              </a:spcBef>
              <a:buClr>
                <a:srgbClr val="1B1B1B"/>
              </a:buClr>
              <a:buSzPct val="66666"/>
              <a:buFont typeface="Symbol"/>
              <a:buChar char=""/>
              <a:tabLst>
                <a:tab pos="445134" algn="l"/>
                <a:tab pos="445770" algn="l"/>
              </a:tabLst>
            </a:pP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W-8BEN-</a:t>
            </a:r>
            <a:r>
              <a:rPr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200" b="0" spc="-90" dirty="0">
                <a:latin typeface="Verdana"/>
                <a:cs typeface="Verdana"/>
              </a:rPr>
              <a:t>Certificate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80" dirty="0">
                <a:latin typeface="Verdana"/>
                <a:cs typeface="Verdana"/>
              </a:rPr>
              <a:t>of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100" dirty="0">
                <a:latin typeface="Verdana"/>
                <a:cs typeface="Verdana"/>
              </a:rPr>
              <a:t>Foreign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110" dirty="0">
                <a:latin typeface="Verdana"/>
                <a:cs typeface="Verdana"/>
              </a:rPr>
              <a:t>Status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80" dirty="0">
                <a:latin typeface="Verdana"/>
                <a:cs typeface="Verdana"/>
              </a:rPr>
              <a:t>of</a:t>
            </a:r>
            <a:r>
              <a:rPr sz="1200" b="0" spc="-190" dirty="0">
                <a:latin typeface="Verdana"/>
                <a:cs typeface="Verdana"/>
              </a:rPr>
              <a:t> </a:t>
            </a:r>
            <a:r>
              <a:rPr sz="1200" b="0" spc="-90" dirty="0">
                <a:latin typeface="Verdana"/>
                <a:cs typeface="Verdana"/>
              </a:rPr>
              <a:t>Beneficial</a:t>
            </a:r>
            <a:r>
              <a:rPr sz="1200" b="0" spc="-175" dirty="0">
                <a:latin typeface="Verdana"/>
                <a:cs typeface="Verdana"/>
              </a:rPr>
              <a:t> </a:t>
            </a:r>
            <a:r>
              <a:rPr sz="1200" b="0" spc="-120" dirty="0">
                <a:latin typeface="Verdana"/>
                <a:cs typeface="Verdana"/>
              </a:rPr>
              <a:t>Owner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85" dirty="0">
                <a:latin typeface="Verdana"/>
                <a:cs typeface="Verdana"/>
              </a:rPr>
              <a:t>for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90" dirty="0">
                <a:latin typeface="Verdana"/>
                <a:cs typeface="Verdana"/>
              </a:rPr>
              <a:t>United</a:t>
            </a:r>
            <a:r>
              <a:rPr sz="1200" b="0" spc="-180" dirty="0">
                <a:latin typeface="Verdana"/>
                <a:cs typeface="Verdana"/>
              </a:rPr>
              <a:t> </a:t>
            </a:r>
            <a:r>
              <a:rPr sz="1200" b="0" spc="-114" dirty="0">
                <a:latin typeface="Verdana"/>
                <a:cs typeface="Verdana"/>
              </a:rPr>
              <a:t>States</a:t>
            </a:r>
            <a:r>
              <a:rPr sz="1200" b="0" spc="-185" dirty="0">
                <a:latin typeface="Verdana"/>
                <a:cs typeface="Verdana"/>
              </a:rPr>
              <a:t> </a:t>
            </a:r>
            <a:r>
              <a:rPr sz="1200" b="0" spc="-135" dirty="0">
                <a:latin typeface="Verdana"/>
                <a:cs typeface="Verdana"/>
              </a:rPr>
              <a:t>Tax  </a:t>
            </a:r>
            <a:r>
              <a:rPr sz="1200" b="0" spc="-100" dirty="0">
                <a:latin typeface="Verdana"/>
                <a:cs typeface="Verdana"/>
              </a:rPr>
              <a:t>Withholding </a:t>
            </a:r>
            <a:r>
              <a:rPr sz="1200" b="0" spc="-105" dirty="0">
                <a:latin typeface="Verdana"/>
                <a:cs typeface="Verdana"/>
              </a:rPr>
              <a:t>and </a:t>
            </a:r>
            <a:r>
              <a:rPr sz="1200" b="0" spc="-100" dirty="0">
                <a:latin typeface="Verdana"/>
                <a:cs typeface="Verdana"/>
              </a:rPr>
              <a:t>Reporting</a:t>
            </a:r>
            <a:r>
              <a:rPr sz="1200" b="0" spc="-355" dirty="0">
                <a:latin typeface="Verdana"/>
                <a:cs typeface="Verdana"/>
              </a:rPr>
              <a:t> </a:t>
            </a:r>
            <a:r>
              <a:rPr sz="1200" b="0" spc="-110" dirty="0">
                <a:latin typeface="Verdana"/>
                <a:cs typeface="Verdana"/>
              </a:rPr>
              <a:t>(Individuals)</a:t>
            </a:r>
            <a:endParaRPr sz="1200" dirty="0">
              <a:latin typeface="Verdana"/>
              <a:cs typeface="Verdana"/>
            </a:endParaRPr>
          </a:p>
          <a:p>
            <a:pPr marL="204470">
              <a:lnSpc>
                <a:spcPct val="100000"/>
              </a:lnSpc>
              <a:spcBef>
                <a:spcPts val="25"/>
              </a:spcBef>
              <a:buChar char=""/>
            </a:pPr>
            <a:endParaRPr sz="2100" dirty="0">
              <a:latin typeface="Verdana"/>
              <a:cs typeface="Verdana"/>
            </a:endParaRPr>
          </a:p>
          <a:p>
            <a:pPr marL="445770" marR="419100" indent="-228600">
              <a:lnSpc>
                <a:spcPct val="112599"/>
              </a:lnSpc>
              <a:buClr>
                <a:srgbClr val="000000"/>
              </a:buClr>
              <a:buSzPct val="61111"/>
              <a:buFont typeface="Symbol"/>
              <a:buChar char=""/>
              <a:tabLst>
                <a:tab pos="445134" algn="l"/>
                <a:tab pos="445770" algn="l"/>
              </a:tabLst>
            </a:pPr>
            <a:r>
              <a:rPr spc="-80" dirty="0"/>
              <a:t>Fixed, </a:t>
            </a:r>
            <a:r>
              <a:rPr spc="-55" dirty="0"/>
              <a:t>Determinable, Annual, </a:t>
            </a:r>
            <a:r>
              <a:rPr spc="-40" dirty="0"/>
              <a:t>Periodical </a:t>
            </a:r>
            <a:r>
              <a:rPr spc="-55" dirty="0"/>
              <a:t>(FDAP)  </a:t>
            </a:r>
            <a:r>
              <a:rPr spc="-40" dirty="0"/>
              <a:t>Income- </a:t>
            </a:r>
            <a:r>
              <a:rPr spc="-85" dirty="0"/>
              <a:t>The</a:t>
            </a:r>
            <a:r>
              <a:rPr spc="-345" dirty="0"/>
              <a:t> </a:t>
            </a:r>
            <a:r>
              <a:rPr sz="1100" b="0" spc="-5" dirty="0">
                <a:solidFill>
                  <a:srgbClr val="000000"/>
                </a:solidFill>
                <a:latin typeface="Carlito"/>
                <a:cs typeface="Carlito"/>
              </a:rPr>
              <a:t>30% (or lower treaty) applies to the amount of U.S. source fixed or  determinable, annual, or periodical </a:t>
            </a:r>
            <a:r>
              <a:rPr sz="1100" b="0" dirty="0">
                <a:solidFill>
                  <a:srgbClr val="000000"/>
                </a:solidFill>
                <a:latin typeface="Carlito"/>
                <a:cs typeface="Carlito"/>
              </a:rPr>
              <a:t>gains, </a:t>
            </a:r>
            <a:r>
              <a:rPr sz="1100" b="0" spc="-5" dirty="0">
                <a:solidFill>
                  <a:srgbClr val="000000"/>
                </a:solidFill>
                <a:latin typeface="Carlito"/>
                <a:cs typeface="Carlito"/>
              </a:rPr>
              <a:t>profits, or</a:t>
            </a:r>
            <a:r>
              <a:rPr sz="1100" b="0" spc="-1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1100" b="0" spc="-5" dirty="0">
                <a:solidFill>
                  <a:srgbClr val="000000"/>
                </a:solidFill>
                <a:latin typeface="Carlito"/>
                <a:cs typeface="Carlito"/>
              </a:rPr>
              <a:t>income.</a:t>
            </a:r>
            <a:endParaRPr sz="1100" dirty="0">
              <a:latin typeface="Carlito"/>
              <a:cs typeface="Carlito"/>
            </a:endParaRPr>
          </a:p>
          <a:p>
            <a:pPr marL="902969" marR="160020" lvl="1" indent="-228600">
              <a:lnSpc>
                <a:spcPct val="87900"/>
              </a:lnSpc>
              <a:spcBef>
                <a:spcPts val="110"/>
              </a:spcBef>
              <a:buClr>
                <a:srgbClr val="000000"/>
              </a:buClr>
              <a:buSzPct val="272727"/>
              <a:buFont typeface="Courier New"/>
              <a:buChar char="o"/>
              <a:tabLst>
                <a:tab pos="1359535" algn="l"/>
                <a:tab pos="1360170" algn="l"/>
              </a:tabLst>
            </a:pP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Foreign</a:t>
            </a:r>
            <a:r>
              <a:rPr sz="1100" spc="-17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00" dirty="0">
                <a:solidFill>
                  <a:srgbClr val="1B1B1B"/>
                </a:solidFill>
                <a:latin typeface="Verdana"/>
                <a:cs typeface="Verdana"/>
              </a:rPr>
              <a:t>persons</a:t>
            </a:r>
            <a:r>
              <a:rPr sz="11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1B1B1B"/>
                </a:solidFill>
                <a:latin typeface="Verdana"/>
                <a:cs typeface="Verdana"/>
              </a:rPr>
              <a:t>are</a:t>
            </a:r>
            <a:r>
              <a:rPr sz="11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subject</a:t>
            </a:r>
            <a:r>
              <a:rPr sz="11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1B1B1B"/>
                </a:solidFill>
                <a:latin typeface="Verdana"/>
                <a:cs typeface="Verdana"/>
              </a:rPr>
              <a:t>to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35" dirty="0">
                <a:solidFill>
                  <a:srgbClr val="1B1B1B"/>
                </a:solidFill>
                <a:latin typeface="Verdana"/>
                <a:cs typeface="Verdana"/>
              </a:rPr>
              <a:t>U.S.</a:t>
            </a:r>
            <a:r>
              <a:rPr sz="11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14" dirty="0">
                <a:solidFill>
                  <a:srgbClr val="1B1B1B"/>
                </a:solidFill>
                <a:latin typeface="Verdana"/>
                <a:cs typeface="Verdana"/>
              </a:rPr>
              <a:t>tax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0" dirty="0">
                <a:solidFill>
                  <a:srgbClr val="1B1B1B"/>
                </a:solidFill>
                <a:latin typeface="Verdana"/>
                <a:cs typeface="Verdana"/>
              </a:rPr>
              <a:t>at</a:t>
            </a:r>
            <a:r>
              <a:rPr sz="11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10" dirty="0">
                <a:solidFill>
                  <a:srgbClr val="1B1B1B"/>
                </a:solidFill>
                <a:latin typeface="Verdana"/>
                <a:cs typeface="Verdana"/>
              </a:rPr>
              <a:t>a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200" dirty="0">
                <a:solidFill>
                  <a:srgbClr val="1B1B1B"/>
                </a:solidFill>
                <a:latin typeface="Verdana"/>
                <a:cs typeface="Verdana"/>
              </a:rPr>
              <a:t>30%</a:t>
            </a:r>
            <a:r>
              <a:rPr sz="11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rate</a:t>
            </a:r>
            <a:r>
              <a:rPr sz="11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0" dirty="0">
                <a:solidFill>
                  <a:srgbClr val="1B1B1B"/>
                </a:solidFill>
                <a:latin typeface="Verdana"/>
                <a:cs typeface="Verdana"/>
              </a:rPr>
              <a:t>on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95" dirty="0">
                <a:solidFill>
                  <a:srgbClr val="1B1B1B"/>
                </a:solidFill>
                <a:latin typeface="Verdana"/>
                <a:cs typeface="Verdana"/>
              </a:rPr>
              <a:t>income</a:t>
            </a:r>
            <a:r>
              <a:rPr sz="1100" spc="-16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1B1B1B"/>
                </a:solidFill>
                <a:latin typeface="Verdana"/>
                <a:cs typeface="Verdana"/>
              </a:rPr>
              <a:t>they</a:t>
            </a:r>
            <a:r>
              <a:rPr sz="1100" spc="-16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00" dirty="0">
                <a:solidFill>
                  <a:srgbClr val="1B1B1B"/>
                </a:solidFill>
                <a:latin typeface="Verdana"/>
                <a:cs typeface="Verdana"/>
              </a:rPr>
              <a:t>receive  from </a:t>
            </a:r>
            <a:r>
              <a:rPr sz="1100" spc="-135" dirty="0">
                <a:solidFill>
                  <a:srgbClr val="1B1B1B"/>
                </a:solidFill>
                <a:latin typeface="Verdana"/>
                <a:cs typeface="Verdana"/>
              </a:rPr>
              <a:t>U.S.</a:t>
            </a:r>
            <a:r>
              <a:rPr sz="1100" spc="-23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1B1B1B"/>
                </a:solidFill>
                <a:latin typeface="Verdana"/>
                <a:cs typeface="Verdana"/>
              </a:rPr>
              <a:t>sources.</a:t>
            </a:r>
            <a:endParaRPr sz="1100" dirty="0">
              <a:latin typeface="Verdana"/>
              <a:cs typeface="Verdana"/>
            </a:endParaRPr>
          </a:p>
          <a:p>
            <a:pPr marL="445770" indent="-228600">
              <a:lnSpc>
                <a:spcPct val="100000"/>
              </a:lnSpc>
              <a:spcBef>
                <a:spcPts val="195"/>
              </a:spcBef>
              <a:buFont typeface="Symbol"/>
              <a:buChar char=""/>
              <a:tabLst>
                <a:tab pos="445770" algn="l"/>
              </a:tabLst>
            </a:pPr>
            <a:r>
              <a:rPr spc="-55" dirty="0"/>
              <a:t>Effectively</a:t>
            </a:r>
            <a:r>
              <a:rPr spc="-185" dirty="0"/>
              <a:t> </a:t>
            </a:r>
            <a:r>
              <a:rPr spc="-55" dirty="0"/>
              <a:t>Connected</a:t>
            </a:r>
            <a:r>
              <a:rPr spc="-185" dirty="0"/>
              <a:t> </a:t>
            </a:r>
            <a:r>
              <a:rPr spc="-40" dirty="0"/>
              <a:t>Income</a:t>
            </a:r>
            <a:r>
              <a:rPr spc="-185" dirty="0"/>
              <a:t> </a:t>
            </a:r>
            <a:r>
              <a:rPr spc="-35" dirty="0"/>
              <a:t>(ECI)</a:t>
            </a:r>
          </a:p>
          <a:p>
            <a:pPr marL="902969" marR="5080" lvl="1" indent="-228600">
              <a:lnSpc>
                <a:spcPct val="101699"/>
              </a:lnSpc>
              <a:spcBef>
                <a:spcPts val="1040"/>
              </a:spcBef>
              <a:buFont typeface="Courier New"/>
              <a:buChar char="o"/>
              <a:tabLst>
                <a:tab pos="902335" algn="l"/>
                <a:tab pos="902969" algn="l"/>
              </a:tabLst>
            </a:pPr>
            <a:r>
              <a:rPr sz="1100" spc="-5" dirty="0">
                <a:latin typeface="Carlito"/>
                <a:cs typeface="Carlito"/>
              </a:rPr>
              <a:t>Foreign person engages in a trade or business in the United States, all income </a:t>
            </a:r>
            <a:r>
              <a:rPr sz="1100" dirty="0">
                <a:latin typeface="Carlito"/>
                <a:cs typeface="Carlito"/>
              </a:rPr>
              <a:t>from  </a:t>
            </a:r>
            <a:r>
              <a:rPr sz="1100" spc="-5" dirty="0">
                <a:latin typeface="Carlito"/>
                <a:cs typeface="Carlito"/>
              </a:rPr>
              <a:t>sources within the United States connected with the conduct of that trade or business is  considered to be Effectively Connected Income (ECI)- Tax rate based on Graduated rates  as it applies to regular US PERSON. – Form W-8 ECI given by foreign person to  Withholding Agent to withhold</a:t>
            </a:r>
            <a:r>
              <a:rPr sz="1100" spc="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taxes.</a:t>
            </a:r>
            <a:endParaRPr sz="11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4873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5:Frequently Asked</a:t>
            </a:r>
            <a:r>
              <a:rPr sz="3000" u="heavy" spc="-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 </a:t>
            </a:r>
            <a:r>
              <a:rPr sz="30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Questions: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1130300" y="1500102"/>
            <a:ext cx="5741670" cy="7211059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65"/>
              </a:spcBef>
              <a:buClr>
                <a:srgbClr val="2E5395"/>
              </a:buClr>
              <a:buFont typeface="Arial"/>
              <a:buAutoNum type="arabicPeriod"/>
              <a:tabLst>
                <a:tab pos="241935" algn="l"/>
              </a:tabLst>
            </a:pPr>
            <a:r>
              <a:rPr sz="1600" spc="-165" dirty="0">
                <a:solidFill>
                  <a:srgbClr val="2E5395"/>
                </a:solidFill>
                <a:latin typeface="Arial"/>
                <a:cs typeface="Arial"/>
              </a:rPr>
              <a:t>Can </a:t>
            </a:r>
            <a:r>
              <a:rPr sz="1600" spc="-85" dirty="0">
                <a:solidFill>
                  <a:srgbClr val="2E5395"/>
                </a:solidFill>
                <a:latin typeface="Arial"/>
                <a:cs typeface="Arial"/>
              </a:rPr>
              <a:t>my </a:t>
            </a:r>
            <a:r>
              <a:rPr sz="1600" spc="-45" dirty="0">
                <a:solidFill>
                  <a:srgbClr val="2E5395"/>
                </a:solidFill>
                <a:latin typeface="Arial"/>
                <a:cs typeface="Arial"/>
              </a:rPr>
              <a:t>relative </a:t>
            </a:r>
            <a:r>
              <a:rPr sz="1600" spc="-55" dirty="0">
                <a:solidFill>
                  <a:srgbClr val="2E5395"/>
                </a:solidFill>
                <a:latin typeface="Arial"/>
                <a:cs typeface="Arial"/>
              </a:rPr>
              <a:t>who </a:t>
            </a:r>
            <a:r>
              <a:rPr sz="1600" spc="-80" dirty="0">
                <a:solidFill>
                  <a:srgbClr val="2E5395"/>
                </a:solidFill>
                <a:latin typeface="Arial"/>
                <a:cs typeface="Arial"/>
              </a:rPr>
              <a:t>lives </a:t>
            </a:r>
            <a:r>
              <a:rPr sz="1600" spc="-35" dirty="0">
                <a:solidFill>
                  <a:srgbClr val="2E5395"/>
                </a:solidFill>
                <a:latin typeface="Arial"/>
                <a:cs typeface="Arial"/>
              </a:rPr>
              <a:t>in </a:t>
            </a:r>
            <a:r>
              <a:rPr sz="1600" spc="-65" dirty="0">
                <a:solidFill>
                  <a:srgbClr val="2E5395"/>
                </a:solidFill>
                <a:latin typeface="Arial"/>
                <a:cs typeface="Arial"/>
              </a:rPr>
              <a:t>India invest </a:t>
            </a:r>
            <a:r>
              <a:rPr sz="1600" spc="-35" dirty="0">
                <a:solidFill>
                  <a:srgbClr val="2E5395"/>
                </a:solidFill>
                <a:latin typeface="Arial"/>
                <a:cs typeface="Arial"/>
              </a:rPr>
              <a:t>in </a:t>
            </a:r>
            <a:r>
              <a:rPr sz="1600" spc="-60" dirty="0">
                <a:solidFill>
                  <a:srgbClr val="2E5395"/>
                </a:solidFill>
                <a:latin typeface="Arial"/>
                <a:cs typeface="Arial"/>
              </a:rPr>
              <a:t>real-estate </a:t>
            </a:r>
            <a:r>
              <a:rPr sz="1600" spc="-5" dirty="0">
                <a:solidFill>
                  <a:srgbClr val="2E5395"/>
                </a:solidFill>
                <a:latin typeface="Arial"/>
                <a:cs typeface="Arial"/>
              </a:rPr>
              <a:t>with</a:t>
            </a:r>
            <a:r>
              <a:rPr sz="1600" spc="-254" dirty="0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sz="1600" spc="-110" dirty="0">
                <a:solidFill>
                  <a:srgbClr val="2E5395"/>
                </a:solidFill>
                <a:latin typeface="Arial"/>
                <a:cs typeface="Arial"/>
              </a:rPr>
              <a:t>me?</a:t>
            </a:r>
            <a:endParaRPr sz="1600" dirty="0">
              <a:latin typeface="Arial"/>
              <a:cs typeface="Arial"/>
            </a:endParaRPr>
          </a:p>
          <a:p>
            <a:pPr marL="240665" marR="181610">
              <a:lnSpc>
                <a:spcPct val="110500"/>
              </a:lnSpc>
              <a:spcBef>
                <a:spcPts val="110"/>
              </a:spcBef>
            </a:pPr>
            <a:r>
              <a:rPr sz="1100" spc="-75" dirty="0">
                <a:solidFill>
                  <a:srgbClr val="1B1B1B"/>
                </a:solidFill>
                <a:latin typeface="Verdana"/>
                <a:cs typeface="Verdana"/>
              </a:rPr>
              <a:t>Yes, </a:t>
            </a:r>
            <a:r>
              <a:rPr sz="1100" spc="50" dirty="0">
                <a:solidFill>
                  <a:srgbClr val="5A5A5A"/>
                </a:solidFill>
                <a:latin typeface="Carlito"/>
                <a:cs typeface="Carlito"/>
              </a:rPr>
              <a:t>Form </a:t>
            </a:r>
            <a:r>
              <a:rPr sz="1100" spc="55" dirty="0">
                <a:solidFill>
                  <a:srgbClr val="5A5A5A"/>
                </a:solidFill>
                <a:latin typeface="Carlito"/>
                <a:cs typeface="Carlito"/>
              </a:rPr>
              <a:t>8288, U.S. </a:t>
            </a:r>
            <a:r>
              <a:rPr sz="1100" spc="65" dirty="0">
                <a:solidFill>
                  <a:srgbClr val="5A5A5A"/>
                </a:solidFill>
                <a:latin typeface="Carlito"/>
                <a:cs typeface="Carlito"/>
              </a:rPr>
              <a:t>Withholding </a:t>
            </a:r>
            <a:r>
              <a:rPr sz="1100" spc="45" dirty="0">
                <a:solidFill>
                  <a:srgbClr val="5A5A5A"/>
                </a:solidFill>
                <a:latin typeface="Carlito"/>
                <a:cs typeface="Carlito"/>
              </a:rPr>
              <a:t>Tax </a:t>
            </a:r>
            <a:r>
              <a:rPr sz="1100" spc="60" dirty="0">
                <a:solidFill>
                  <a:srgbClr val="5A5A5A"/>
                </a:solidFill>
                <a:latin typeface="Carlito"/>
                <a:cs typeface="Carlito"/>
              </a:rPr>
              <a:t>Return </a:t>
            </a:r>
            <a:r>
              <a:rPr sz="1100" spc="45" dirty="0">
                <a:solidFill>
                  <a:srgbClr val="5A5A5A"/>
                </a:solidFill>
                <a:latin typeface="Carlito"/>
                <a:cs typeface="Carlito"/>
              </a:rPr>
              <a:t>for </a:t>
            </a:r>
            <a:r>
              <a:rPr sz="1100" spc="65" dirty="0">
                <a:solidFill>
                  <a:srgbClr val="5A5A5A"/>
                </a:solidFill>
                <a:latin typeface="Carlito"/>
                <a:cs typeface="Carlito"/>
              </a:rPr>
              <a:t>Dispositions </a:t>
            </a:r>
            <a:r>
              <a:rPr sz="1100" spc="30" dirty="0">
                <a:solidFill>
                  <a:srgbClr val="5A5A5A"/>
                </a:solidFill>
                <a:latin typeface="Carlito"/>
                <a:cs typeface="Carlito"/>
              </a:rPr>
              <a:t>by </a:t>
            </a:r>
            <a:r>
              <a:rPr sz="1100" spc="60" dirty="0">
                <a:solidFill>
                  <a:srgbClr val="5A5A5A"/>
                </a:solidFill>
                <a:latin typeface="Carlito"/>
                <a:cs typeface="Carlito"/>
              </a:rPr>
              <a:t>Foreign </a:t>
            </a:r>
            <a:r>
              <a:rPr sz="1100" spc="70" dirty="0">
                <a:solidFill>
                  <a:srgbClr val="5A5A5A"/>
                </a:solidFill>
                <a:latin typeface="Carlito"/>
                <a:cs typeface="Carlito"/>
              </a:rPr>
              <a:t>Persons  </a:t>
            </a:r>
            <a:r>
              <a:rPr sz="1100" spc="35" dirty="0">
                <a:solidFill>
                  <a:srgbClr val="5A5A5A"/>
                </a:solidFill>
                <a:latin typeface="Carlito"/>
                <a:cs typeface="Carlito"/>
              </a:rPr>
              <a:t>of </a:t>
            </a:r>
            <a:r>
              <a:rPr sz="1100" spc="50" dirty="0">
                <a:solidFill>
                  <a:srgbClr val="5A5A5A"/>
                </a:solidFill>
                <a:latin typeface="Carlito"/>
                <a:cs typeface="Carlito"/>
              </a:rPr>
              <a:t>U.S. </a:t>
            </a:r>
            <a:r>
              <a:rPr sz="1100" spc="55" dirty="0">
                <a:solidFill>
                  <a:srgbClr val="5A5A5A"/>
                </a:solidFill>
                <a:latin typeface="Carlito"/>
                <a:cs typeface="Carlito"/>
              </a:rPr>
              <a:t>Real </a:t>
            </a:r>
            <a:r>
              <a:rPr sz="1100" spc="60" dirty="0">
                <a:solidFill>
                  <a:srgbClr val="5A5A5A"/>
                </a:solidFill>
                <a:latin typeface="Carlito"/>
                <a:cs typeface="Carlito"/>
              </a:rPr>
              <a:t>Property </a:t>
            </a:r>
            <a:r>
              <a:rPr sz="1100" spc="65" dirty="0">
                <a:solidFill>
                  <a:srgbClr val="5A5A5A"/>
                </a:solidFill>
                <a:latin typeface="Carlito"/>
                <a:cs typeface="Carlito"/>
              </a:rPr>
              <a:t>Interests. </a:t>
            </a:r>
            <a:r>
              <a:rPr sz="1100" spc="50" dirty="0">
                <a:solidFill>
                  <a:srgbClr val="5A5A5A"/>
                </a:solidFill>
                <a:latin typeface="Carlito"/>
                <a:cs typeface="Carlito"/>
              </a:rPr>
              <a:t>Also need</a:t>
            </a:r>
            <a:r>
              <a:rPr sz="1100" spc="145" dirty="0">
                <a:solidFill>
                  <a:srgbClr val="5A5A5A"/>
                </a:solidFill>
                <a:latin typeface="Carlito"/>
                <a:cs typeface="Carlito"/>
              </a:rPr>
              <a:t> </a:t>
            </a:r>
            <a:r>
              <a:rPr sz="1100" spc="70" dirty="0">
                <a:solidFill>
                  <a:srgbClr val="5A5A5A"/>
                </a:solidFill>
                <a:latin typeface="Carlito"/>
                <a:cs typeface="Carlito"/>
              </a:rPr>
              <a:t>ITIN.</a:t>
            </a:r>
            <a:endParaRPr sz="11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 dirty="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"/>
              </a:spcBef>
              <a:buClr>
                <a:srgbClr val="2E5395"/>
              </a:buClr>
              <a:buFont typeface="Arial"/>
              <a:buAutoNum type="arabicPeriod" startAt="2"/>
              <a:tabLst>
                <a:tab pos="287655" algn="l"/>
              </a:tabLst>
            </a:pPr>
            <a:r>
              <a:rPr sz="1600" spc="-75" dirty="0">
                <a:solidFill>
                  <a:srgbClr val="2E5395"/>
                </a:solidFill>
                <a:latin typeface="Arial"/>
                <a:cs typeface="Arial"/>
              </a:rPr>
              <a:t>Who </a:t>
            </a:r>
            <a:r>
              <a:rPr sz="1600" spc="-105" dirty="0">
                <a:solidFill>
                  <a:srgbClr val="2E5395"/>
                </a:solidFill>
                <a:latin typeface="Arial"/>
                <a:cs typeface="Arial"/>
              </a:rPr>
              <a:t>can </a:t>
            </a:r>
            <a:r>
              <a:rPr sz="1600" spc="-55" dirty="0">
                <a:solidFill>
                  <a:srgbClr val="2E5395"/>
                </a:solidFill>
                <a:latin typeface="Arial"/>
                <a:cs typeface="Arial"/>
              </a:rPr>
              <a:t>own </a:t>
            </a:r>
            <a:r>
              <a:rPr sz="1600" spc="-100" dirty="0">
                <a:solidFill>
                  <a:srgbClr val="2E5395"/>
                </a:solidFill>
                <a:latin typeface="Arial"/>
                <a:cs typeface="Arial"/>
              </a:rPr>
              <a:t>an </a:t>
            </a:r>
            <a:r>
              <a:rPr sz="1600" spc="-80" dirty="0">
                <a:solidFill>
                  <a:srgbClr val="2E5395"/>
                </a:solidFill>
                <a:latin typeface="Arial"/>
                <a:cs typeface="Arial"/>
              </a:rPr>
              <a:t>S-Corporation </a:t>
            </a:r>
            <a:r>
              <a:rPr sz="1600" spc="-75" dirty="0">
                <a:solidFill>
                  <a:srgbClr val="2E5395"/>
                </a:solidFill>
                <a:latin typeface="Arial"/>
                <a:cs typeface="Arial"/>
              </a:rPr>
              <a:t>(be </a:t>
            </a:r>
            <a:r>
              <a:rPr sz="1600" spc="-100" dirty="0">
                <a:solidFill>
                  <a:srgbClr val="2E5395"/>
                </a:solidFill>
                <a:latin typeface="Arial"/>
                <a:cs typeface="Arial"/>
              </a:rPr>
              <a:t>an </a:t>
            </a:r>
            <a:r>
              <a:rPr sz="1600" spc="-135" dirty="0">
                <a:solidFill>
                  <a:srgbClr val="2E5395"/>
                </a:solidFill>
                <a:latin typeface="Arial"/>
                <a:cs typeface="Arial"/>
              </a:rPr>
              <a:t>S-Corp</a:t>
            </a:r>
            <a:r>
              <a:rPr sz="1600" spc="-105" dirty="0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sz="1600" spc="-75" dirty="0">
                <a:solidFill>
                  <a:srgbClr val="2E5395"/>
                </a:solidFill>
                <a:latin typeface="Arial"/>
                <a:cs typeface="Arial"/>
              </a:rPr>
              <a:t>shareholder)?</a:t>
            </a:r>
            <a:endParaRPr sz="1600" dirty="0">
              <a:latin typeface="Arial"/>
              <a:cs typeface="Arial"/>
            </a:endParaRPr>
          </a:p>
          <a:p>
            <a:pPr marL="240665" marR="205740">
              <a:lnSpc>
                <a:spcPct val="110000"/>
              </a:lnSpc>
              <a:spcBef>
                <a:spcPts val="70"/>
              </a:spcBef>
            </a:pPr>
            <a:r>
              <a:rPr sz="1100" spc="-5" dirty="0">
                <a:solidFill>
                  <a:srgbClr val="5A5A5A"/>
                </a:solidFill>
                <a:latin typeface="Carlito"/>
                <a:cs typeface="Carlito"/>
              </a:rPr>
              <a:t>A </a:t>
            </a:r>
            <a:r>
              <a:rPr sz="1100" spc="60" dirty="0">
                <a:solidFill>
                  <a:srgbClr val="5A5A5A"/>
                </a:solidFill>
                <a:latin typeface="Carlito"/>
                <a:cs typeface="Carlito"/>
              </a:rPr>
              <a:t>foreigner </a:t>
            </a:r>
            <a:r>
              <a:rPr sz="1100" spc="55" dirty="0">
                <a:solidFill>
                  <a:srgbClr val="5A5A5A"/>
                </a:solidFill>
                <a:latin typeface="Carlito"/>
                <a:cs typeface="Carlito"/>
              </a:rPr>
              <a:t>that </a:t>
            </a:r>
            <a:r>
              <a:rPr sz="1100" spc="35" dirty="0">
                <a:solidFill>
                  <a:srgbClr val="5A5A5A"/>
                </a:solidFill>
                <a:latin typeface="Carlito"/>
                <a:cs typeface="Carlito"/>
              </a:rPr>
              <a:t>is </a:t>
            </a:r>
            <a:r>
              <a:rPr sz="1100" spc="-5" dirty="0">
                <a:solidFill>
                  <a:srgbClr val="5A5A5A"/>
                </a:solidFill>
                <a:latin typeface="Carlito"/>
                <a:cs typeface="Carlito"/>
              </a:rPr>
              <a:t>a </a:t>
            </a:r>
            <a:r>
              <a:rPr sz="1100" spc="65" dirty="0">
                <a:solidFill>
                  <a:srgbClr val="5A5A5A"/>
                </a:solidFill>
                <a:latin typeface="Carlito"/>
                <a:cs typeface="Carlito"/>
              </a:rPr>
              <a:t>non-resident </a:t>
            </a:r>
            <a:r>
              <a:rPr sz="1100" spc="55" dirty="0">
                <a:solidFill>
                  <a:srgbClr val="5A5A5A"/>
                </a:solidFill>
                <a:latin typeface="Carlito"/>
                <a:cs typeface="Carlito"/>
              </a:rPr>
              <a:t>alien </a:t>
            </a:r>
            <a:r>
              <a:rPr sz="1100" spc="60" dirty="0">
                <a:solidFill>
                  <a:srgbClr val="5A5A5A"/>
                </a:solidFill>
                <a:latin typeface="Carlito"/>
                <a:cs typeface="Carlito"/>
              </a:rPr>
              <a:t>cannot </a:t>
            </a:r>
            <a:r>
              <a:rPr sz="1100" spc="50" dirty="0">
                <a:solidFill>
                  <a:srgbClr val="5A5A5A"/>
                </a:solidFill>
                <a:latin typeface="Carlito"/>
                <a:cs typeface="Carlito"/>
              </a:rPr>
              <a:t>own </a:t>
            </a:r>
            <a:r>
              <a:rPr sz="1100" spc="35" dirty="0">
                <a:solidFill>
                  <a:srgbClr val="5A5A5A"/>
                </a:solidFill>
                <a:latin typeface="Carlito"/>
                <a:cs typeface="Carlito"/>
              </a:rPr>
              <a:t>an </a:t>
            </a:r>
            <a:r>
              <a:rPr sz="1100" spc="60" dirty="0">
                <a:solidFill>
                  <a:srgbClr val="5A5A5A"/>
                </a:solidFill>
                <a:latin typeface="Carlito"/>
                <a:cs typeface="Carlito"/>
              </a:rPr>
              <a:t>S-Corp. </a:t>
            </a:r>
            <a:r>
              <a:rPr sz="1100" spc="30" dirty="0">
                <a:solidFill>
                  <a:srgbClr val="5A5A5A"/>
                </a:solidFill>
                <a:latin typeface="Carlito"/>
                <a:cs typeface="Carlito"/>
              </a:rPr>
              <a:t>As </a:t>
            </a:r>
            <a:r>
              <a:rPr sz="1100" spc="45" dirty="0">
                <a:solidFill>
                  <a:srgbClr val="5A5A5A"/>
                </a:solidFill>
                <a:latin typeface="Carlito"/>
                <a:cs typeface="Carlito"/>
              </a:rPr>
              <a:t>per the </a:t>
            </a:r>
            <a:r>
              <a:rPr sz="1100" spc="50" dirty="0">
                <a:solidFill>
                  <a:srgbClr val="5A5A5A"/>
                </a:solidFill>
                <a:latin typeface="Carlito"/>
                <a:cs typeface="Carlito"/>
              </a:rPr>
              <a:t>IRS, </a:t>
            </a:r>
            <a:r>
              <a:rPr sz="1100" spc="-5" dirty="0">
                <a:solidFill>
                  <a:srgbClr val="5A5A5A"/>
                </a:solidFill>
                <a:latin typeface="Carlito"/>
                <a:cs typeface="Carlito"/>
              </a:rPr>
              <a:t>a  </a:t>
            </a:r>
            <a:r>
              <a:rPr sz="1100" spc="65" dirty="0">
                <a:solidFill>
                  <a:srgbClr val="5A5A5A"/>
                </a:solidFill>
                <a:latin typeface="Carlito"/>
                <a:cs typeface="Carlito"/>
              </a:rPr>
              <a:t>non-resident </a:t>
            </a:r>
            <a:r>
              <a:rPr sz="1100" spc="55" dirty="0">
                <a:solidFill>
                  <a:srgbClr val="5A5A5A"/>
                </a:solidFill>
                <a:latin typeface="Carlito"/>
                <a:cs typeface="Carlito"/>
              </a:rPr>
              <a:t>alien </a:t>
            </a:r>
            <a:r>
              <a:rPr sz="1100" spc="30" dirty="0">
                <a:solidFill>
                  <a:srgbClr val="5A5A5A"/>
                </a:solidFill>
                <a:latin typeface="Carlito"/>
                <a:cs typeface="Carlito"/>
              </a:rPr>
              <a:t>is an </a:t>
            </a:r>
            <a:r>
              <a:rPr sz="1100" spc="65" dirty="0">
                <a:solidFill>
                  <a:srgbClr val="5A5A5A"/>
                </a:solidFill>
                <a:latin typeface="Carlito"/>
                <a:cs typeface="Carlito"/>
              </a:rPr>
              <a:t>individual </a:t>
            </a:r>
            <a:r>
              <a:rPr sz="1100" spc="45" dirty="0">
                <a:solidFill>
                  <a:srgbClr val="5A5A5A"/>
                </a:solidFill>
                <a:latin typeface="Carlito"/>
                <a:cs typeface="Carlito"/>
              </a:rPr>
              <a:t>who </a:t>
            </a:r>
            <a:r>
              <a:rPr sz="1100" spc="30" dirty="0">
                <a:solidFill>
                  <a:srgbClr val="5A5A5A"/>
                </a:solidFill>
                <a:latin typeface="Carlito"/>
                <a:cs typeface="Carlito"/>
              </a:rPr>
              <a:t>is </a:t>
            </a:r>
            <a:r>
              <a:rPr sz="1100" spc="45" dirty="0">
                <a:solidFill>
                  <a:srgbClr val="5A5A5A"/>
                </a:solidFill>
                <a:latin typeface="Carlito"/>
                <a:cs typeface="Carlito"/>
              </a:rPr>
              <a:t>not </a:t>
            </a:r>
            <a:r>
              <a:rPr sz="1100" spc="-5" dirty="0">
                <a:solidFill>
                  <a:srgbClr val="5A5A5A"/>
                </a:solidFill>
                <a:latin typeface="Carlito"/>
                <a:cs typeface="Carlito"/>
              </a:rPr>
              <a:t>a </a:t>
            </a:r>
            <a:r>
              <a:rPr sz="1100" spc="35" dirty="0">
                <a:solidFill>
                  <a:srgbClr val="5A5A5A"/>
                </a:solidFill>
                <a:latin typeface="Carlito"/>
                <a:cs typeface="Carlito"/>
              </a:rPr>
              <a:t>US </a:t>
            </a:r>
            <a:r>
              <a:rPr sz="1100" spc="60" dirty="0">
                <a:solidFill>
                  <a:srgbClr val="5A5A5A"/>
                </a:solidFill>
                <a:latin typeface="Carlito"/>
                <a:cs typeface="Carlito"/>
              </a:rPr>
              <a:t>citizen </a:t>
            </a:r>
            <a:r>
              <a:rPr sz="1100" spc="35" dirty="0">
                <a:solidFill>
                  <a:srgbClr val="5A5A5A"/>
                </a:solidFill>
                <a:latin typeface="Carlito"/>
                <a:cs typeface="Carlito"/>
              </a:rPr>
              <a:t>or </a:t>
            </a:r>
            <a:r>
              <a:rPr sz="1100" spc="-5" dirty="0">
                <a:solidFill>
                  <a:srgbClr val="5A5A5A"/>
                </a:solidFill>
                <a:latin typeface="Carlito"/>
                <a:cs typeface="Carlito"/>
              </a:rPr>
              <a:t>a </a:t>
            </a:r>
            <a:r>
              <a:rPr sz="1100" spc="35" dirty="0">
                <a:solidFill>
                  <a:srgbClr val="5A5A5A"/>
                </a:solidFill>
                <a:latin typeface="Carlito"/>
                <a:cs typeface="Carlito"/>
              </a:rPr>
              <a:t>US </a:t>
            </a:r>
            <a:r>
              <a:rPr sz="1100" spc="60" dirty="0">
                <a:solidFill>
                  <a:srgbClr val="5A5A5A"/>
                </a:solidFill>
                <a:latin typeface="Carlito"/>
                <a:cs typeface="Carlito"/>
              </a:rPr>
              <a:t>resident</a:t>
            </a:r>
            <a:r>
              <a:rPr sz="1100" spc="175" dirty="0">
                <a:solidFill>
                  <a:srgbClr val="5A5A5A"/>
                </a:solidFill>
                <a:latin typeface="Carlito"/>
                <a:cs typeface="Carlito"/>
              </a:rPr>
              <a:t> </a:t>
            </a:r>
            <a:r>
              <a:rPr sz="1100" spc="70" dirty="0">
                <a:solidFill>
                  <a:srgbClr val="5A5A5A"/>
                </a:solidFill>
                <a:latin typeface="Carlito"/>
                <a:cs typeface="Carlito"/>
              </a:rPr>
              <a:t>alien.</a:t>
            </a:r>
            <a:endParaRPr sz="1100" dirty="0">
              <a:latin typeface="Carlito"/>
              <a:cs typeface="Carlito"/>
            </a:endParaRPr>
          </a:p>
          <a:p>
            <a:pPr marL="241300" marR="64135">
              <a:lnSpc>
                <a:spcPct val="101400"/>
              </a:lnSpc>
              <a:spcBef>
                <a:spcPts val="915"/>
              </a:spcBef>
            </a:pPr>
            <a:r>
              <a:rPr sz="1100" spc="-5" dirty="0">
                <a:solidFill>
                  <a:srgbClr val="FF0000"/>
                </a:solidFill>
                <a:latin typeface="Carlito"/>
                <a:cs typeface="Carlito"/>
              </a:rPr>
              <a:t>No S Corporation Tax Election for LLC if its members </a:t>
            </a:r>
            <a:r>
              <a:rPr sz="1100" dirty="0">
                <a:solidFill>
                  <a:srgbClr val="FF0000"/>
                </a:solidFill>
                <a:latin typeface="Carlito"/>
                <a:cs typeface="Carlito"/>
              </a:rPr>
              <a:t>are </a:t>
            </a:r>
            <a:r>
              <a:rPr sz="1100" spc="-5" dirty="0">
                <a:solidFill>
                  <a:srgbClr val="FF0000"/>
                </a:solidFill>
                <a:latin typeface="Carlito"/>
                <a:cs typeface="Carlito"/>
              </a:rPr>
              <a:t>non US Person and </a:t>
            </a:r>
            <a:r>
              <a:rPr sz="1100" dirty="0">
                <a:solidFill>
                  <a:srgbClr val="FF0000"/>
                </a:solidFill>
                <a:latin typeface="Carlito"/>
                <a:cs typeface="Carlito"/>
              </a:rPr>
              <a:t>wants </a:t>
            </a:r>
            <a:r>
              <a:rPr sz="1100" spc="-5" dirty="0">
                <a:solidFill>
                  <a:srgbClr val="FF0000"/>
                </a:solidFill>
                <a:latin typeface="Carlito"/>
                <a:cs typeface="Carlito"/>
              </a:rPr>
              <a:t>to be treated  as S Corp- Must file 1065 Partnership</a:t>
            </a:r>
            <a:r>
              <a:rPr sz="1100" spc="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arlito"/>
                <a:cs typeface="Carlito"/>
              </a:rPr>
              <a:t>Return.</a:t>
            </a:r>
            <a:endParaRPr sz="11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 dirty="0">
              <a:latin typeface="Carlito"/>
              <a:cs typeface="Carlito"/>
            </a:endParaRPr>
          </a:p>
          <a:p>
            <a:pPr marL="241300" marR="280670" indent="-228600">
              <a:lnSpc>
                <a:spcPct val="103400"/>
              </a:lnSpc>
              <a:spcBef>
                <a:spcPts val="5"/>
              </a:spcBef>
              <a:buClr>
                <a:srgbClr val="1B1B1B"/>
              </a:buClr>
              <a:buSzPct val="75000"/>
              <a:buFont typeface="Verdana"/>
              <a:buAutoNum type="arabicPeriod" startAt="3"/>
              <a:tabLst>
                <a:tab pos="241300" algn="l"/>
              </a:tabLst>
            </a:pPr>
            <a:r>
              <a:rPr sz="1600" spc="-165" dirty="0">
                <a:solidFill>
                  <a:srgbClr val="2E5395"/>
                </a:solidFill>
                <a:latin typeface="Arial"/>
                <a:cs typeface="Arial"/>
              </a:rPr>
              <a:t>Can </a:t>
            </a:r>
            <a:r>
              <a:rPr sz="1600" spc="-140" dirty="0">
                <a:solidFill>
                  <a:srgbClr val="2E5395"/>
                </a:solidFill>
                <a:latin typeface="Arial"/>
                <a:cs typeface="Arial"/>
              </a:rPr>
              <a:t>a </a:t>
            </a:r>
            <a:r>
              <a:rPr sz="1600" spc="-114" dirty="0">
                <a:solidFill>
                  <a:srgbClr val="2E5395"/>
                </a:solidFill>
                <a:latin typeface="Arial"/>
                <a:cs typeface="Arial"/>
              </a:rPr>
              <a:t>Non-U.S. </a:t>
            </a:r>
            <a:r>
              <a:rPr sz="1600" spc="-125" dirty="0">
                <a:solidFill>
                  <a:srgbClr val="2E5395"/>
                </a:solidFill>
                <a:latin typeface="Arial"/>
                <a:cs typeface="Arial"/>
              </a:rPr>
              <a:t>Business </a:t>
            </a:r>
            <a:r>
              <a:rPr sz="1600" spc="-20" dirty="0">
                <a:solidFill>
                  <a:srgbClr val="2E5395"/>
                </a:solidFill>
                <a:latin typeface="Arial"/>
                <a:cs typeface="Arial"/>
              </a:rPr>
              <a:t>or </a:t>
            </a:r>
            <a:r>
              <a:rPr sz="1600" spc="-50" dirty="0">
                <a:solidFill>
                  <a:srgbClr val="2E5395"/>
                </a:solidFill>
                <a:latin typeface="Arial"/>
                <a:cs typeface="Arial"/>
              </a:rPr>
              <a:t>Entity </a:t>
            </a:r>
            <a:r>
              <a:rPr sz="1600" spc="-95" dirty="0">
                <a:solidFill>
                  <a:srgbClr val="2E5395"/>
                </a:solidFill>
                <a:latin typeface="Arial"/>
                <a:cs typeface="Arial"/>
              </a:rPr>
              <a:t>Create </a:t>
            </a:r>
            <a:r>
              <a:rPr sz="1600" spc="-85" dirty="0">
                <a:solidFill>
                  <a:srgbClr val="2E5395"/>
                </a:solidFill>
                <a:latin typeface="Arial"/>
                <a:cs typeface="Arial"/>
              </a:rPr>
              <a:t>and </a:t>
            </a:r>
            <a:r>
              <a:rPr sz="1600" spc="-65" dirty="0">
                <a:solidFill>
                  <a:srgbClr val="2E5395"/>
                </a:solidFill>
                <a:latin typeface="Arial"/>
                <a:cs typeface="Arial"/>
              </a:rPr>
              <a:t>run/manage </a:t>
            </a:r>
            <a:r>
              <a:rPr sz="1600" spc="-140" dirty="0">
                <a:solidFill>
                  <a:srgbClr val="2E5395"/>
                </a:solidFill>
                <a:latin typeface="Arial"/>
                <a:cs typeface="Arial"/>
              </a:rPr>
              <a:t>a </a:t>
            </a:r>
            <a:r>
              <a:rPr sz="1600" spc="-150" dirty="0">
                <a:solidFill>
                  <a:srgbClr val="2E5395"/>
                </a:solidFill>
                <a:latin typeface="Arial"/>
                <a:cs typeface="Arial"/>
              </a:rPr>
              <a:t>U.S.  </a:t>
            </a:r>
            <a:r>
              <a:rPr sz="1600" spc="-225" dirty="0">
                <a:solidFill>
                  <a:srgbClr val="2E5395"/>
                </a:solidFill>
                <a:latin typeface="Arial"/>
                <a:cs typeface="Arial"/>
              </a:rPr>
              <a:t>LLC? </a:t>
            </a:r>
            <a:r>
              <a:rPr sz="1200" spc="-140" dirty="0">
                <a:solidFill>
                  <a:srgbClr val="1B1B1B"/>
                </a:solidFill>
                <a:latin typeface="Verdana"/>
                <a:cs typeface="Verdana"/>
              </a:rPr>
              <a:t>Yes.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Typically,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there </a:t>
            </a:r>
            <a:r>
              <a:rPr sz="1200" spc="-114" dirty="0">
                <a:solidFill>
                  <a:srgbClr val="1B1B1B"/>
                </a:solidFill>
                <a:latin typeface="Verdana"/>
                <a:cs typeface="Verdana"/>
              </a:rPr>
              <a:t>are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no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restrictions </a:t>
            </a:r>
            <a:r>
              <a:rPr sz="1200" spc="-95" dirty="0">
                <a:solidFill>
                  <a:srgbClr val="1B1B1B"/>
                </a:solidFill>
                <a:latin typeface="Verdana"/>
                <a:cs typeface="Verdana"/>
              </a:rPr>
              <a:t>on foreign </a:t>
            </a:r>
            <a:r>
              <a:rPr sz="1200" spc="-90" dirty="0">
                <a:solidFill>
                  <a:srgbClr val="1B1B1B"/>
                </a:solidFill>
                <a:latin typeface="Verdana"/>
                <a:cs typeface="Verdana"/>
              </a:rPr>
              <a:t>entities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and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businesses  forming,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owning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and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1B1B1B"/>
                </a:solidFill>
                <a:latin typeface="Verdana"/>
                <a:cs typeface="Verdana"/>
              </a:rPr>
              <a:t>running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an</a:t>
            </a:r>
            <a:r>
              <a:rPr sz="1200" spc="-180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1B1B1B"/>
                </a:solidFill>
                <a:latin typeface="Verdana"/>
                <a:cs typeface="Verdana"/>
              </a:rPr>
              <a:t>LLC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1B1B1B"/>
                </a:solidFill>
                <a:latin typeface="Verdana"/>
                <a:cs typeface="Verdana"/>
              </a:rPr>
              <a:t>in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1B1B1B"/>
                </a:solidFill>
                <a:latin typeface="Verdana"/>
                <a:cs typeface="Verdana"/>
              </a:rPr>
              <a:t>the</a:t>
            </a:r>
            <a:r>
              <a:rPr sz="1200" spc="-185" dirty="0">
                <a:solidFill>
                  <a:srgbClr val="1B1B1B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1B1B1B"/>
                </a:solidFill>
                <a:latin typeface="Verdana"/>
                <a:cs typeface="Verdana"/>
              </a:rPr>
              <a:t>U.S.</a:t>
            </a:r>
            <a:endParaRPr sz="1200" dirty="0">
              <a:latin typeface="Verdana"/>
              <a:cs typeface="Verdana"/>
            </a:endParaRPr>
          </a:p>
          <a:p>
            <a:pPr marL="241300" indent="-229235">
              <a:lnSpc>
                <a:spcPct val="100000"/>
              </a:lnSpc>
              <a:spcBef>
                <a:spcPts val="1215"/>
              </a:spcBef>
              <a:buAutoNum type="arabicPeriod" startAt="3"/>
              <a:tabLst>
                <a:tab pos="241935" algn="l"/>
              </a:tabLst>
            </a:pPr>
            <a:r>
              <a:rPr sz="1400" spc="-70" dirty="0">
                <a:solidFill>
                  <a:srgbClr val="2E5395"/>
                </a:solidFill>
                <a:latin typeface="Arial"/>
                <a:cs typeface="Arial"/>
              </a:rPr>
              <a:t>Who </a:t>
            </a:r>
            <a:r>
              <a:rPr sz="1400" spc="-150" dirty="0">
                <a:solidFill>
                  <a:srgbClr val="2E5395"/>
                </a:solidFill>
                <a:latin typeface="Arial"/>
                <a:cs typeface="Arial"/>
              </a:rPr>
              <a:t>Can </a:t>
            </a:r>
            <a:r>
              <a:rPr sz="1400" spc="-140" dirty="0">
                <a:solidFill>
                  <a:srgbClr val="2E5395"/>
                </a:solidFill>
                <a:latin typeface="Arial"/>
                <a:cs typeface="Arial"/>
              </a:rPr>
              <a:t>Be </a:t>
            </a:r>
            <a:r>
              <a:rPr sz="1400" spc="-125" dirty="0">
                <a:solidFill>
                  <a:srgbClr val="2E5395"/>
                </a:solidFill>
                <a:latin typeface="Arial"/>
                <a:cs typeface="Arial"/>
              </a:rPr>
              <a:t>a </a:t>
            </a:r>
            <a:r>
              <a:rPr sz="1400" spc="-50" dirty="0">
                <a:solidFill>
                  <a:srgbClr val="2E5395"/>
                </a:solidFill>
                <a:latin typeface="Arial"/>
                <a:cs typeface="Arial"/>
              </a:rPr>
              <a:t>Member </a:t>
            </a:r>
            <a:r>
              <a:rPr sz="1400" spc="-15" dirty="0">
                <a:solidFill>
                  <a:srgbClr val="2E5395"/>
                </a:solidFill>
                <a:latin typeface="Arial"/>
                <a:cs typeface="Arial"/>
              </a:rPr>
              <a:t>of </a:t>
            </a:r>
            <a:r>
              <a:rPr sz="1400" spc="-90" dirty="0">
                <a:solidFill>
                  <a:srgbClr val="2E5395"/>
                </a:solidFill>
                <a:latin typeface="Arial"/>
                <a:cs typeface="Arial"/>
              </a:rPr>
              <a:t>an </a:t>
            </a:r>
            <a:r>
              <a:rPr sz="1400" spc="-220" dirty="0">
                <a:solidFill>
                  <a:srgbClr val="2E5395"/>
                </a:solidFill>
                <a:latin typeface="Arial"/>
                <a:cs typeface="Arial"/>
              </a:rPr>
              <a:t>LLC </a:t>
            </a:r>
            <a:r>
              <a:rPr sz="1400" spc="-20" dirty="0">
                <a:solidFill>
                  <a:srgbClr val="2E5395"/>
                </a:solidFill>
                <a:latin typeface="Arial"/>
                <a:cs typeface="Arial"/>
              </a:rPr>
              <a:t>or </a:t>
            </a:r>
            <a:r>
              <a:rPr sz="1400" spc="-35" dirty="0">
                <a:solidFill>
                  <a:srgbClr val="2E5395"/>
                </a:solidFill>
                <a:latin typeface="Arial"/>
                <a:cs typeface="Arial"/>
              </a:rPr>
              <a:t>run </a:t>
            </a:r>
            <a:r>
              <a:rPr sz="1400" spc="-80" dirty="0">
                <a:solidFill>
                  <a:srgbClr val="2E5395"/>
                </a:solidFill>
                <a:latin typeface="Arial"/>
                <a:cs typeface="Arial"/>
              </a:rPr>
              <a:t>and </a:t>
            </a:r>
            <a:r>
              <a:rPr sz="1400" spc="-100" dirty="0">
                <a:solidFill>
                  <a:srgbClr val="2E5395"/>
                </a:solidFill>
                <a:latin typeface="Arial"/>
                <a:cs typeface="Arial"/>
              </a:rPr>
              <a:t>manage</a:t>
            </a:r>
            <a:r>
              <a:rPr sz="1400" spc="-45" dirty="0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sz="1400" spc="-195" dirty="0">
                <a:solidFill>
                  <a:srgbClr val="2E5395"/>
                </a:solidFill>
                <a:latin typeface="Arial"/>
                <a:cs typeface="Arial"/>
              </a:rPr>
              <a:t>LLC?</a:t>
            </a:r>
            <a:endParaRPr sz="1400" dirty="0">
              <a:latin typeface="Arial"/>
              <a:cs typeface="Arial"/>
            </a:endParaRPr>
          </a:p>
          <a:p>
            <a:pPr marL="241300" marR="134620" indent="62865">
              <a:lnSpc>
                <a:spcPct val="101800"/>
              </a:lnSpc>
              <a:spcBef>
                <a:spcPts val="155"/>
              </a:spcBef>
            </a:pPr>
            <a:r>
              <a:rPr sz="1100" spc="-5" dirty="0">
                <a:latin typeface="Carlito"/>
                <a:cs typeface="Carlito"/>
              </a:rPr>
              <a:t>U.S. citizens. Residents, Non-U.S. citizens, On-resident aliens, U.S. business entities, NON-U.S.  business</a:t>
            </a:r>
            <a:r>
              <a:rPr sz="1100" spc="-1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entities.</a:t>
            </a:r>
            <a:endParaRPr sz="11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Carlito"/>
              <a:cs typeface="Carlito"/>
            </a:endParaRPr>
          </a:p>
          <a:p>
            <a:pPr marL="241300" marR="478790" indent="-229235">
              <a:lnSpc>
                <a:spcPct val="109800"/>
              </a:lnSpc>
            </a:pPr>
            <a:r>
              <a:rPr sz="1400" spc="-65" dirty="0">
                <a:solidFill>
                  <a:srgbClr val="2E5395"/>
                </a:solidFill>
                <a:latin typeface="Arial"/>
                <a:cs typeface="Arial"/>
              </a:rPr>
              <a:t>5. </a:t>
            </a:r>
            <a:r>
              <a:rPr sz="1400" spc="-150" dirty="0">
                <a:solidFill>
                  <a:srgbClr val="2E5395"/>
                </a:solidFill>
                <a:latin typeface="Arial"/>
                <a:cs typeface="Arial"/>
              </a:rPr>
              <a:t>Can </a:t>
            </a:r>
            <a:r>
              <a:rPr lang="en-US" sz="1400" spc="-125" dirty="0">
                <a:solidFill>
                  <a:srgbClr val="2E5395"/>
                </a:solidFill>
                <a:latin typeface="Arial"/>
                <a:cs typeface="Arial"/>
              </a:rPr>
              <a:t>I have </a:t>
            </a:r>
            <a:r>
              <a:rPr sz="1400" spc="-114" dirty="0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sz="1400" spc="-220" dirty="0">
                <a:solidFill>
                  <a:srgbClr val="2E5395"/>
                </a:solidFill>
                <a:latin typeface="Arial"/>
                <a:cs typeface="Arial"/>
              </a:rPr>
              <a:t>LLC </a:t>
            </a:r>
            <a:r>
              <a:rPr sz="1400" spc="-65" dirty="0">
                <a:solidFill>
                  <a:srgbClr val="2E5395"/>
                </a:solidFill>
                <a:latin typeface="Arial"/>
                <a:cs typeface="Arial"/>
              </a:rPr>
              <a:t>Members </a:t>
            </a:r>
            <a:r>
              <a:rPr lang="en-US" sz="1400" spc="-65" dirty="0">
                <a:solidFill>
                  <a:srgbClr val="2E5395"/>
                </a:solidFill>
                <a:latin typeface="Arial"/>
                <a:cs typeface="Arial"/>
              </a:rPr>
              <a:t>that are NOT </a:t>
            </a:r>
            <a:r>
              <a:rPr sz="1400" spc="-35" dirty="0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sz="1400" spc="-135" dirty="0">
                <a:solidFill>
                  <a:srgbClr val="2E5395"/>
                </a:solidFill>
                <a:latin typeface="Arial"/>
                <a:cs typeface="Arial"/>
              </a:rPr>
              <a:t>U.S.  </a:t>
            </a:r>
            <a:r>
              <a:rPr sz="1400" spc="-95" dirty="0">
                <a:solidFill>
                  <a:srgbClr val="2E5395"/>
                </a:solidFill>
                <a:latin typeface="Arial"/>
                <a:cs typeface="Arial"/>
              </a:rPr>
              <a:t>Residents </a:t>
            </a:r>
            <a:r>
              <a:rPr sz="1400" spc="-20" dirty="0">
                <a:solidFill>
                  <a:srgbClr val="2E5395"/>
                </a:solidFill>
                <a:latin typeface="Arial"/>
                <a:cs typeface="Arial"/>
              </a:rPr>
              <a:t>or </a:t>
            </a:r>
            <a:r>
              <a:rPr sz="1400" spc="-90" dirty="0">
                <a:solidFill>
                  <a:srgbClr val="2E5395"/>
                </a:solidFill>
                <a:latin typeface="Arial"/>
                <a:cs typeface="Arial"/>
              </a:rPr>
              <a:t>Citizens? </a:t>
            </a:r>
            <a:r>
              <a:rPr sz="1400" spc="-145" dirty="0">
                <a:solidFill>
                  <a:srgbClr val="2E5395"/>
                </a:solidFill>
                <a:latin typeface="Arial"/>
                <a:cs typeface="Arial"/>
              </a:rPr>
              <a:t>AND </a:t>
            </a:r>
            <a:r>
              <a:rPr sz="1400" spc="-50" dirty="0">
                <a:solidFill>
                  <a:srgbClr val="2E5395"/>
                </a:solidFill>
                <a:latin typeface="Arial"/>
                <a:cs typeface="Arial"/>
              </a:rPr>
              <a:t>What </a:t>
            </a:r>
            <a:r>
              <a:rPr sz="1400" spc="-70" dirty="0">
                <a:solidFill>
                  <a:srgbClr val="2E5395"/>
                </a:solidFill>
                <a:latin typeface="Arial"/>
                <a:cs typeface="Arial"/>
              </a:rPr>
              <a:t>are </a:t>
            </a:r>
            <a:r>
              <a:rPr sz="1400" spc="-25" dirty="0">
                <a:solidFill>
                  <a:srgbClr val="2E5395"/>
                </a:solidFill>
                <a:latin typeface="Arial"/>
                <a:cs typeface="Arial"/>
              </a:rPr>
              <a:t>the </a:t>
            </a:r>
            <a:r>
              <a:rPr sz="1400" spc="-140" dirty="0">
                <a:solidFill>
                  <a:srgbClr val="2E5395"/>
                </a:solidFill>
                <a:latin typeface="Arial"/>
                <a:cs typeface="Arial"/>
              </a:rPr>
              <a:t>Tax </a:t>
            </a:r>
            <a:r>
              <a:rPr sz="1400" spc="-55" dirty="0">
                <a:solidFill>
                  <a:srgbClr val="2E5395"/>
                </a:solidFill>
                <a:latin typeface="Arial"/>
                <a:cs typeface="Arial"/>
              </a:rPr>
              <a:t>Implications </a:t>
            </a:r>
            <a:r>
              <a:rPr sz="1400" spc="-5" dirty="0">
                <a:solidFill>
                  <a:srgbClr val="2E5395"/>
                </a:solidFill>
                <a:latin typeface="Arial"/>
                <a:cs typeface="Arial"/>
              </a:rPr>
              <a:t>for </a:t>
            </a:r>
            <a:r>
              <a:rPr sz="1400" spc="-100" dirty="0">
                <a:solidFill>
                  <a:srgbClr val="2E5395"/>
                </a:solidFill>
                <a:latin typeface="Arial"/>
                <a:cs typeface="Arial"/>
              </a:rPr>
              <a:t>Non-U.S.  </a:t>
            </a:r>
            <a:r>
              <a:rPr sz="1400" spc="-85" dirty="0">
                <a:solidFill>
                  <a:srgbClr val="2E5395"/>
                </a:solidFill>
                <a:latin typeface="Arial"/>
                <a:cs typeface="Arial"/>
              </a:rPr>
              <a:t>Resident Owners </a:t>
            </a:r>
            <a:r>
              <a:rPr sz="1400" spc="-15" dirty="0">
                <a:solidFill>
                  <a:srgbClr val="2E5395"/>
                </a:solidFill>
                <a:latin typeface="Arial"/>
                <a:cs typeface="Arial"/>
              </a:rPr>
              <a:t>of </a:t>
            </a:r>
            <a:r>
              <a:rPr sz="1400" spc="-90" dirty="0">
                <a:solidFill>
                  <a:srgbClr val="2E5395"/>
                </a:solidFill>
                <a:latin typeface="Arial"/>
                <a:cs typeface="Arial"/>
              </a:rPr>
              <a:t>an</a:t>
            </a:r>
            <a:r>
              <a:rPr sz="1400" spc="-110" dirty="0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sz="1400" spc="-195" dirty="0">
                <a:solidFill>
                  <a:srgbClr val="2E5395"/>
                </a:solidFill>
                <a:latin typeface="Arial"/>
                <a:cs typeface="Arial"/>
              </a:rPr>
              <a:t>LLC?</a:t>
            </a:r>
            <a:endParaRPr sz="1400" dirty="0">
              <a:latin typeface="Arial"/>
              <a:cs typeface="Arial"/>
            </a:endParaRPr>
          </a:p>
          <a:p>
            <a:pPr marL="241300" marR="5080" algn="just">
              <a:lnSpc>
                <a:spcPct val="101699"/>
              </a:lnSpc>
              <a:spcBef>
                <a:spcPts val="130"/>
              </a:spcBef>
            </a:pPr>
            <a:r>
              <a:rPr sz="1400" spc="-5" dirty="0">
                <a:latin typeface="Carlito"/>
                <a:cs typeface="Carlito"/>
              </a:rPr>
              <a:t>Yes. The nationality of an LLC’s business owner has no impact on ownership  in an LLC. </a:t>
            </a:r>
            <a:r>
              <a:rPr sz="1400" spc="-5" dirty="0">
                <a:solidFill>
                  <a:srgbClr val="FF0000"/>
                </a:solidFill>
                <a:latin typeface="Carlito"/>
                <a:cs typeface="Carlito"/>
              </a:rPr>
              <a:t>However, you Must have a withholding agent</a:t>
            </a:r>
            <a:r>
              <a:rPr sz="1400" spc="-5" dirty="0">
                <a:latin typeface="Carlito"/>
                <a:cs typeface="Carlito"/>
              </a:rPr>
              <a:t>: You are a  withholding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agent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if</a:t>
            </a:r>
            <a:r>
              <a:rPr sz="1400" spc="-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you</a:t>
            </a:r>
            <a:r>
              <a:rPr sz="1400" spc="-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are</a:t>
            </a:r>
            <a:r>
              <a:rPr sz="1400" spc="-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U.S.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or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foreign</a:t>
            </a:r>
            <a:r>
              <a:rPr sz="1400" spc="-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person</a:t>
            </a:r>
            <a:r>
              <a:rPr sz="1400" spc="-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that</a:t>
            </a:r>
            <a:r>
              <a:rPr sz="1400" spc="-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has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control,</a:t>
            </a:r>
            <a:r>
              <a:rPr sz="1400" spc="-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receipt,  custody, disposal, or payment </a:t>
            </a:r>
            <a:r>
              <a:rPr sz="1400" dirty="0">
                <a:latin typeface="Carlito"/>
                <a:cs typeface="Carlito"/>
              </a:rPr>
              <a:t>of </a:t>
            </a:r>
            <a:r>
              <a:rPr sz="1400" spc="-5" dirty="0">
                <a:latin typeface="Carlito"/>
                <a:cs typeface="Carlito"/>
              </a:rPr>
              <a:t>a income of a foreign person that is subject  to withholding.</a:t>
            </a:r>
            <a:endParaRPr sz="1400" dirty="0">
              <a:latin typeface="Carlito"/>
              <a:cs typeface="Carlito"/>
            </a:endParaRPr>
          </a:p>
          <a:p>
            <a:pPr marL="241300" marR="5080" algn="just">
              <a:lnSpc>
                <a:spcPct val="101699"/>
              </a:lnSpc>
              <a:spcBef>
                <a:spcPts val="5"/>
              </a:spcBef>
            </a:pPr>
            <a:r>
              <a:rPr sz="1400" spc="-5" dirty="0">
                <a:latin typeface="Carlito"/>
                <a:cs typeface="Carlito"/>
              </a:rPr>
              <a:t>An LLC member, wherever </a:t>
            </a:r>
            <a:r>
              <a:rPr sz="1400" dirty="0">
                <a:latin typeface="Carlito"/>
                <a:cs typeface="Carlito"/>
              </a:rPr>
              <a:t>they </a:t>
            </a:r>
            <a:r>
              <a:rPr sz="1400" spc="-5" dirty="0">
                <a:latin typeface="Carlito"/>
                <a:cs typeface="Carlito"/>
              </a:rPr>
              <a:t>are located, will need to pay U.S. taxes on  any LLC profits earned in the USA, specifically if they are “engaged in a trade  or business in the USA.” It means Filing the relevant tax returns and forms  with the IRS and </a:t>
            </a:r>
            <a:r>
              <a:rPr sz="1400" dirty="0">
                <a:latin typeface="Carlito"/>
                <a:cs typeface="Carlito"/>
              </a:rPr>
              <a:t>states </a:t>
            </a:r>
            <a:r>
              <a:rPr sz="1400" spc="-5" dirty="0">
                <a:latin typeface="Carlito"/>
                <a:cs typeface="Carlito"/>
              </a:rPr>
              <a:t>where you do business, including Form 5472,  Information Return </a:t>
            </a:r>
            <a:r>
              <a:rPr sz="1400" dirty="0">
                <a:latin typeface="Carlito"/>
                <a:cs typeface="Carlito"/>
              </a:rPr>
              <a:t>of </a:t>
            </a:r>
            <a:r>
              <a:rPr sz="1400" spc="-5" dirty="0">
                <a:latin typeface="Carlito"/>
                <a:cs typeface="Carlito"/>
              </a:rPr>
              <a:t>Foreign-Owned U.S. or Foreign Corporation Engaged  in a U.S. Trade or Business. Paying taxes on income earned in the U.S.  including federal taxes, state taxes, self-employment taxes on Partnership K-  1 Income and estimated taxes. </a:t>
            </a:r>
            <a:r>
              <a:rPr sz="1400" b="1" spc="-5" dirty="0">
                <a:latin typeface="Carlito"/>
                <a:cs typeface="Carlito"/>
              </a:rPr>
              <a:t>Withholding Agent is</a:t>
            </a:r>
            <a:r>
              <a:rPr sz="1400" b="1" spc="3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responsible.</a:t>
            </a:r>
            <a:endParaRPr sz="1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1558</Words>
  <Application>Microsoft Office PowerPoint</Application>
  <PresentationFormat>Custom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Carlito</vt:lpstr>
      <vt:lpstr>Courier New</vt:lpstr>
      <vt:lpstr>MathJax_Fraktur</vt:lpstr>
      <vt:lpstr>Symbol</vt:lpstr>
      <vt:lpstr>Trebuchet MS</vt:lpstr>
      <vt:lpstr>Verdana</vt:lpstr>
      <vt:lpstr>Wingdings</vt:lpstr>
      <vt:lpstr>Office Theme</vt:lpstr>
      <vt:lpstr>Individual Tax – International- Income,  Assets, Sale and Repatriation</vt:lpstr>
      <vt:lpstr>PowerPoint Presentation</vt:lpstr>
      <vt:lpstr>PowerPoint Presentation</vt:lpstr>
      <vt:lpstr>PowerPoint Presentation</vt:lpstr>
      <vt:lpstr>4: Business International tax:</vt:lpstr>
      <vt:lpstr>5:Frequently Asked 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Tax – International- Income,  Assets, Sale and Repatriation</dc:title>
  <dc:creator>Mahesh Desai</dc:creator>
  <cp:lastModifiedBy>Mahesh Desai</cp:lastModifiedBy>
  <cp:revision>4</cp:revision>
  <dcterms:created xsi:type="dcterms:W3CDTF">2023-02-13T17:26:36Z</dcterms:created>
  <dcterms:modified xsi:type="dcterms:W3CDTF">2023-02-16T23:31:23Z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2023-02-13T00:00:00Z</vt:filetime>
  </property>
  <property fmtid="{D5CDD505-2E9C-101B-9397-08002B2CF9AE}" pid="3" name="Creator">
    <vt:lpwstr>Acrobat PDFMaker 17 for Word</vt:lpwstr>
  </property>
  <property fmtid="{D5CDD505-2E9C-101B-9397-08002B2CF9AE}" pid="4" name="LastSaved">
    <vt:filetime>2023-02-13T00:00:00Z</vt:filetime>
  </property>
</Properties>
</file>