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61" r:id="rId7"/>
    <p:sldId id="293" r:id="rId8"/>
    <p:sldId id="287" r:id="rId9"/>
    <p:sldId id="286" r:id="rId10"/>
    <p:sldId id="292" r:id="rId11"/>
    <p:sldId id="291" r:id="rId12"/>
    <p:sldId id="290" r:id="rId13"/>
    <p:sldId id="289" r:id="rId14"/>
    <p:sldId id="28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2/16/2023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 userDrawn="1"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286C1-125D-A5FC-E44A-639A50FA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29C2ED-190A-2616-89FA-F8F2672BF8A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9510ED-4F63-A2A5-FC6C-153BB76556FF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61CB0-664E-B3CA-7F1D-74907F03D5B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B05A6-4C1B-D17E-DAE9-8037EDD7072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19C1A-AE46-2687-A957-81226C9FF7C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3626C7-9B25-F14F-61B3-16219FADA8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047D3-BFBA-FF2C-B90A-2DEC797668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79E80-3490-7048-E6F8-47E0B9505F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5DF10-0581-027C-23C2-13DF00967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1EAE2-E466-C3D2-9485-EAC1C2F23F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1AB138-2EF0-E0A4-697B-1B4FC952C9D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2EA0C-7399-F8BD-8761-2992E456FE4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72555-851D-9BD9-EDAB-1719DE19C04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2E3858-50B8-E2A5-00A8-21D519667B8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4842D-E765-1ECD-6A27-455301F4771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D6232-F585-09C4-437E-D7C77C1F781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B19E7-9098-1FF7-5A3F-CA57D971C40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2560D-6D69-5B67-CBCC-B54FFC99262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77B52A57-11BC-6061-A20D-B7AD164A8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9864" y="6331588"/>
            <a:ext cx="5683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RIMPLE MASHRUWALA CPA LLC.  info@rmcpa.us (832) 533-2100</a:t>
            </a:r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4112E-EE7A-D970-10F9-A3494A7D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RIMPLE MASHRUWALA CPA LLC.  info@rmcpa.us (832) 533-2100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2.0	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40295" y="1382902"/>
            <a:ext cx="9521433" cy="4258121"/>
          </a:xfrm>
        </p:spPr>
        <p:txBody>
          <a:bodyPr/>
          <a:lstStyle/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2000" b="1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SECURE 2.0 and Miscellaneous Items</a:t>
            </a: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Symbol" panose="05050102010706020507" pitchFamily="18" charset="2"/>
              <a:ea typeface="Symbol" panose="05050102010706020507" pitchFamily="18" charset="2"/>
            </a:endParaRPr>
          </a:p>
          <a:p>
            <a:pPr marL="342900" marR="548640" lvl="0" indent="-342900" fontAlgn="base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Employers will be able to offer small incentives to encourage employees to contribute to the qualified retirement plans, effective 2023</a:t>
            </a:r>
          </a:p>
          <a:p>
            <a:pPr marL="342900" marR="548640" lvl="0" indent="-342900" fontAlgn="base">
              <a:lnSpc>
                <a:spcPts val="1440"/>
              </a:lnSpc>
              <a:spcBef>
                <a:spcPts val="505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Symbol" panose="05050102010706020507" pitchFamily="18" charset="2"/>
              <a:ea typeface="Symbol" panose="05050102010706020507" pitchFamily="18" charset="2"/>
            </a:endParaRPr>
          </a:p>
          <a:p>
            <a:pPr marL="91440" marR="0" indent="0" fontAlgn="base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None/>
            </a:pPr>
            <a:r>
              <a:rPr lang="en-US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After 2023, student loan payments</a:t>
            </a:r>
            <a:endParaRPr lang="en-US" sz="18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342900" marR="320040" lvl="0" indent="-342900" fontAlgn="base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Employers may make payments to a QRP that match qualified student loan payments by employees. However, the matching contributions for the student loan payments must be at the same rate as the elective deferrals.</a:t>
            </a:r>
            <a:endParaRPr lang="en-US" sz="1800" spc="-15" dirty="0">
              <a:effectLst/>
              <a:latin typeface="Symbol" panose="05050102010706020507" pitchFamily="18" charset="2"/>
              <a:ea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More guidance will follow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D8F0B-2B4E-F240-2980-BAD4B777F7B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4682304" cy="587232"/>
          </a:xfrm>
        </p:spPr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22877" y="1372959"/>
            <a:ext cx="9439239" cy="283748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SECURE 2.0 and Safety Officers Effective 2023</a:t>
            </a:r>
          </a:p>
          <a:p>
            <a:r>
              <a:rPr lang="en-US" dirty="0"/>
              <a:t>In addition to permitting Safety Offices to receive substantially equal and periodic payments starting at age 50 when separated from service, SECURE 2.0 creates a new condition 25 years of service</a:t>
            </a:r>
          </a:p>
          <a:p>
            <a:r>
              <a:rPr lang="en-US" dirty="0"/>
              <a:t>Public Safety officer definition is expanded to include correction officers</a:t>
            </a:r>
          </a:p>
          <a:p>
            <a:r>
              <a:rPr lang="en-US" dirty="0"/>
              <a:t>$3,000 exclusion for health insurance from the retirement income of public safety officers will no longer contain the requirement that the plan directly pay for the health insurance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75D21-6D82-27D5-FA28-D55968F7B8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8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46346-437C-51EE-0080-8D083060D4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Highlight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7918" y="978114"/>
            <a:ext cx="9675545" cy="3552790"/>
          </a:xfrm>
        </p:spPr>
        <p:txBody>
          <a:bodyPr/>
          <a:lstStyle/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SECURE 2.0 signed on Dec. 23, 2022</a:t>
            </a:r>
          </a:p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Items are effective 2023 and beyond</a:t>
            </a:r>
          </a:p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Effective 2023: changes to RMD</a:t>
            </a:r>
          </a:p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RMD is age 73 for individuals turning 72 after 2022, and 73 before 2033</a:t>
            </a:r>
          </a:p>
          <a:p>
            <a:pPr marL="800100" lvl="1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6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For individuals who turn 74 after 2032, RMD must begin at 75</a:t>
            </a:r>
          </a:p>
          <a:p>
            <a:pPr marL="342900" marR="0" lvl="0" indent="-34290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Reduction in RMD failure excise tax from 50% to 25%</a:t>
            </a:r>
            <a:endParaRPr lang="en-US" sz="16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lvl="1" indent="0" fontAlgn="base">
              <a:lnSpc>
                <a:spcPts val="1485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endParaRPr lang="en-US" sz="16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67E94-4523-D7A2-1CAA-3DF78131243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2.0	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444500" y="1364252"/>
            <a:ext cx="9521433" cy="368458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Exceptions To The 10% Penalty</a:t>
            </a:r>
          </a:p>
          <a:p>
            <a:pPr marL="0" indent="0">
              <a:buNone/>
            </a:pPr>
            <a:r>
              <a:rPr lang="en-US" dirty="0"/>
              <a:t>	Qualified Birth and Adoption </a:t>
            </a:r>
          </a:p>
          <a:p>
            <a:pPr marL="0" indent="0">
              <a:buNone/>
            </a:pPr>
            <a:r>
              <a:rPr lang="en-US" dirty="0"/>
              <a:t>	Terminally Ill</a:t>
            </a:r>
          </a:p>
          <a:p>
            <a:pPr marL="0" indent="0">
              <a:buNone/>
            </a:pPr>
            <a:r>
              <a:rPr lang="en-US" dirty="0"/>
              <a:t>	Federally Declared Disasters</a:t>
            </a:r>
          </a:p>
          <a:p>
            <a:pPr marL="0" indent="0">
              <a:buNone/>
            </a:pPr>
            <a:r>
              <a:rPr lang="en-US" dirty="0"/>
              <a:t>	Corrective distributions of excess contributions and earnings</a:t>
            </a:r>
          </a:p>
          <a:p>
            <a:pPr marL="0" indent="0">
              <a:buNone/>
            </a:pPr>
            <a:r>
              <a:rPr lang="en-US" dirty="0"/>
              <a:t>	Emergency Personal Expenses</a:t>
            </a:r>
          </a:p>
          <a:p>
            <a:pPr marL="0" indent="0">
              <a:buNone/>
            </a:pPr>
            <a:r>
              <a:rPr lang="en-US" dirty="0"/>
              <a:t>	Domestic Abuse Victims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C330D-6B6F-13F4-E999-9FF3B950D4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2.0	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66420" y="1355544"/>
            <a:ext cx="9521433" cy="368458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Federally Declared Disasters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SECURE 2.0 and federally declared disasters</a:t>
            </a:r>
          </a:p>
          <a:p>
            <a:pPr lvl="1"/>
            <a:r>
              <a:rPr lang="en-US" sz="1800" dirty="0"/>
              <a:t>SECURE 2.0 made permanent the ability for an early withdrawal without the 10% penalty when made in result of a federally declared disaster</a:t>
            </a:r>
          </a:p>
          <a:p>
            <a:pPr lvl="1"/>
            <a:r>
              <a:rPr lang="en-US" sz="1800" dirty="0"/>
              <a:t>Must be made within 180 days of the disaster if the taxpayer’s principal residence is within the disaster area</a:t>
            </a:r>
          </a:p>
          <a:p>
            <a:pPr lvl="1"/>
            <a:r>
              <a:rPr lang="en-US" sz="1800" dirty="0"/>
              <a:t>Maximum distribution is $22,000</a:t>
            </a:r>
          </a:p>
          <a:p>
            <a:pPr lvl="1"/>
            <a:r>
              <a:rPr lang="en-US" sz="1800" dirty="0"/>
              <a:t>Three-year income reporting spread is available</a:t>
            </a:r>
          </a:p>
          <a:p>
            <a:pPr lvl="1"/>
            <a:r>
              <a:rPr lang="en-US" sz="1800" dirty="0"/>
              <a:t>Recontribution within three (3) years possible</a:t>
            </a:r>
          </a:p>
          <a:p>
            <a:pPr lvl="1"/>
            <a:r>
              <a:rPr lang="en-US" sz="1800" dirty="0"/>
              <a:t>Increased loan amounts available</a:t>
            </a:r>
          </a:p>
          <a:p>
            <a:pPr lvl="1"/>
            <a:r>
              <a:rPr lang="en-US" sz="1800" dirty="0"/>
              <a:t>Effective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0C61-F8D7-4602-0B42-26C3CA7D65E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4127500" cy="566684"/>
          </a:xfrm>
        </p:spPr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14169" y="1372961"/>
            <a:ext cx="9244030" cy="312516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Birth and Adoption Distributions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SECURE 2.0 and birth/adoption distributions</a:t>
            </a:r>
          </a:p>
          <a:p>
            <a:pPr lvl="1"/>
            <a:r>
              <a:rPr lang="en-US" sz="1800" dirty="0"/>
              <a:t>Original SECURE Act permitted a penalty free distribution of $10,000 and allowed the distribution to be repaid/recontributed, with no time limit</a:t>
            </a:r>
          </a:p>
          <a:p>
            <a:pPr lvl="1"/>
            <a:r>
              <a:rPr lang="en-US" sz="1800" dirty="0"/>
              <a:t>SECURE 2.0 limits the repayment/recontribution within three years, for distributions after enactment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5056E-B19D-2209-1C27-1F3C937235A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444500" y="1407795"/>
            <a:ext cx="9521433" cy="36845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SECURE 2.0 and Domestic Violence</a:t>
            </a:r>
          </a:p>
          <a:p>
            <a:r>
              <a:rPr lang="en-US" dirty="0"/>
              <a:t>After 2023</a:t>
            </a:r>
          </a:p>
          <a:p>
            <a:r>
              <a:rPr lang="en-US" dirty="0"/>
              <a:t>Penalty free up to the lesser of $10,000 or 50% of account present value</a:t>
            </a:r>
          </a:p>
          <a:p>
            <a:r>
              <a:rPr lang="en-US" dirty="0"/>
              <a:t>More guidance will follow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SECURE 2.0 and Emergency Personal Expenses</a:t>
            </a:r>
          </a:p>
          <a:p>
            <a:r>
              <a:rPr lang="en-US" dirty="0"/>
              <a:t>Up to $1,000 for personal financial emergency after 2023</a:t>
            </a:r>
          </a:p>
          <a:p>
            <a:r>
              <a:rPr lang="en-US" dirty="0"/>
              <a:t>More guidance will follow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2040F-6D77-4B2C-AF49-CBD723ED1A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05460" y="1315581"/>
            <a:ext cx="9521433" cy="306169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SECURE 2.0, effective 2023</a:t>
            </a:r>
          </a:p>
          <a:p>
            <a:pPr marL="0" indent="0">
              <a:buNone/>
            </a:pPr>
            <a:r>
              <a:rPr lang="en-US" dirty="0"/>
              <a:t>	New penalty exception for terminally ill</a:t>
            </a:r>
          </a:p>
          <a:p>
            <a:r>
              <a:rPr lang="en-US" b="1" dirty="0"/>
              <a:t>529 and Roth, effective 2024</a:t>
            </a:r>
          </a:p>
          <a:p>
            <a:pPr marL="0" indent="0">
              <a:buNone/>
            </a:pPr>
            <a:r>
              <a:rPr lang="en-US" dirty="0"/>
              <a:t>	Allows for a 529 plan to be distributed into a ROTH IRA</a:t>
            </a:r>
          </a:p>
          <a:p>
            <a:pPr marL="0" indent="0">
              <a:buNone/>
            </a:pPr>
            <a:r>
              <a:rPr lang="en-US" dirty="0"/>
              <a:t>	$35,000 lifetime limit</a:t>
            </a:r>
          </a:p>
          <a:p>
            <a:pPr marL="0" indent="0">
              <a:buNone/>
            </a:pPr>
            <a:r>
              <a:rPr lang="en-US" dirty="0"/>
              <a:t>	Annual amount is the ROTH IRA contribution limit</a:t>
            </a:r>
          </a:p>
          <a:p>
            <a:pPr marL="0" indent="0">
              <a:buNone/>
            </a:pPr>
            <a:r>
              <a:rPr lang="en-US" dirty="0"/>
              <a:t>	529 plan must be in existence for 15 years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144065-E77D-FFC5-54D6-A6569C1DF41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3017891" cy="556410"/>
          </a:xfrm>
        </p:spPr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57711" y="1390377"/>
            <a:ext cx="9768012" cy="3679968"/>
          </a:xfrm>
        </p:spPr>
        <p:txBody>
          <a:bodyPr>
            <a:normAutofit/>
          </a:bodyPr>
          <a:lstStyle/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SECURE 2.0 and Tax Year 2025</a:t>
            </a: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Automatic Enrollment for employers with more than 10 employees is effective</a:t>
            </a: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Increased Catch Up for 60, 61, 62 and 63 is effective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Long time part time employees change for eligibility for QPR falls from three (3) years 	of service to two (2)</a:t>
            </a: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SECURE 2.0 and Tax Year 2027</a:t>
            </a:r>
          </a:p>
          <a:p>
            <a:pPr marL="342900" marR="0" lvl="0" indent="-342900" fontAlgn="base">
              <a:lnSpc>
                <a:spcPct val="11000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·	Save’s Credit is repealed and replaced with a federal matching contribution to retirement accounts, not to exceed $2,000 and limited by MAGI (similar to the current Saver’s Credit)</a:t>
            </a: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658CF-0B9E-1CD4-55DA-BCF98BF882B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3110358" cy="566684"/>
          </a:xfrm>
        </p:spPr>
        <p:txBody>
          <a:bodyPr/>
          <a:lstStyle/>
          <a:p>
            <a:r>
              <a:rPr lang="en-US" dirty="0"/>
              <a:t>SECURE 2.0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444500" y="1381669"/>
            <a:ext cx="9521433" cy="3684588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r>
              <a:rPr lang="en-US" sz="2400" b="1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SECURE 2.0 and Miscellaneous Items</a:t>
            </a:r>
          </a:p>
          <a:p>
            <a:pPr marL="342900" marR="0" lvl="0" indent="-34290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Font typeface="Arial" panose="020B0604020202020204" pitchFamily="34" charset="0"/>
              <a:buChar char="·"/>
              <a:tabLst>
                <a:tab pos="182880" algn="l"/>
              </a:tabLst>
            </a:pPr>
            <a:endParaRPr lang="en-US" sz="1800" spc="-5" dirty="0">
              <a:effectLst/>
              <a:latin typeface="Symbol" panose="05050102010706020507" pitchFamily="18" charset="2"/>
              <a:ea typeface="Symbol" panose="05050102010706020507" pitchFamily="18" charset="2"/>
            </a:endParaRPr>
          </a:p>
          <a:p>
            <a:pPr marL="0" marR="0" lvl="0" indent="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r>
              <a:rPr lang="en-US" spc="-5" dirty="0">
                <a:latin typeface="Symbol" panose="05050102010706020507" pitchFamily="18" charset="2"/>
                <a:ea typeface="Symbol" panose="05050102010706020507" pitchFamily="18" charset="2"/>
              </a:rPr>
              <a:t>	   </a:t>
            </a:r>
            <a:r>
              <a:rPr lang="en-US" sz="1900" b="1" spc="-5" dirty="0">
                <a:ea typeface="Symbol" panose="05050102010706020507" pitchFamily="18" charset="2"/>
              </a:rPr>
              <a:t>Credit for small employers</a:t>
            </a:r>
          </a:p>
          <a:p>
            <a:pPr marL="0" marR="0" lvl="0" indent="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r>
              <a:rPr lang="en-US" spc="-5" dirty="0">
                <a:ea typeface="Symbol" panose="05050102010706020507" pitchFamily="18" charset="2"/>
              </a:rPr>
              <a:t>		After 2022, credit will apply for five years (increased from the original three years) 				for businesses with 50 or fewer employees</a:t>
            </a:r>
          </a:p>
          <a:p>
            <a:pPr marL="0" marR="0" lvl="0" indent="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r>
              <a:rPr lang="en-US" spc="-5" dirty="0">
                <a:ea typeface="Symbol" panose="05050102010706020507" pitchFamily="18" charset="2"/>
              </a:rPr>
              <a:t>		Credit increased to 100% of startup costs, limited to $1,000 for employers with 50 				or fewer employees</a:t>
            </a:r>
          </a:p>
          <a:p>
            <a:pPr marL="0" marR="0" lvl="0" indent="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r>
              <a:rPr lang="en-US" spc="-5" dirty="0">
                <a:ea typeface="Symbol" panose="05050102010706020507" pitchFamily="18" charset="2"/>
              </a:rPr>
              <a:t>		Phaseout applies for employers with 51 to 100 employees</a:t>
            </a:r>
          </a:p>
          <a:p>
            <a:pPr marL="0" marR="0" lvl="0" indent="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r>
              <a:rPr lang="en-US" spc="-5" dirty="0">
                <a:ea typeface="Symbol" panose="05050102010706020507" pitchFamily="18" charset="2"/>
              </a:rPr>
              <a:t>		Retroactively to 2019, permits small businesses that joined a multiple employer plan (MEP)</a:t>
            </a:r>
          </a:p>
          <a:p>
            <a:pPr marL="0" marR="0" lvl="0" indent="0" fontAlgn="base">
              <a:lnSpc>
                <a:spcPts val="1480"/>
              </a:lnSpc>
              <a:spcBef>
                <a:spcPts val="1260"/>
              </a:spcBef>
              <a:spcAft>
                <a:spcPts val="0"/>
              </a:spcAft>
              <a:buClr>
                <a:srgbClr val="414042"/>
              </a:buClr>
              <a:buSzPts val="1200"/>
              <a:buNone/>
              <a:tabLst>
                <a:tab pos="182880" algn="l"/>
              </a:tabLst>
            </a:pPr>
            <a:r>
              <a:rPr lang="en-US" spc="-5" dirty="0">
                <a:ea typeface="Symbol" panose="05050102010706020507" pitchFamily="18" charset="2"/>
              </a:rPr>
              <a:t>		Employers offering 403 (b) plans can join a MEP, after 2022</a:t>
            </a:r>
            <a:endParaRPr lang="en-US" sz="1800" spc="-5" dirty="0">
              <a:effectLst/>
              <a:ea typeface="Symbol" panose="05050102010706020507" pitchFamily="18" charset="2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A4261-3E03-E71E-2143-0C99EA6EA90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RIMPLE MASHRUWALA CPA LLC.  info@rmcpa.us (832) 533-2100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407</TotalTime>
  <Words>897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Trade Gothic LT Pro</vt:lpstr>
      <vt:lpstr>Trebuchet MS</vt:lpstr>
      <vt:lpstr>Office Theme</vt:lpstr>
      <vt:lpstr>SECURE 2.0</vt:lpstr>
      <vt:lpstr>Main Highlight</vt:lpstr>
      <vt:lpstr>SECURE 2.0 </vt:lpstr>
      <vt:lpstr>SECURE 2.0 </vt:lpstr>
      <vt:lpstr>SECURE 2.0</vt:lpstr>
      <vt:lpstr>SECURE 2.0</vt:lpstr>
      <vt:lpstr>SECURE 2.0</vt:lpstr>
      <vt:lpstr>SECURE 2.0</vt:lpstr>
      <vt:lpstr>SECURE 2.0</vt:lpstr>
      <vt:lpstr>SECURE 2.0 </vt:lpstr>
      <vt:lpstr>SECURE 2.0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2.0</dc:title>
  <dc:creator>Rimple Mashruwala</dc:creator>
  <cp:lastModifiedBy>Yogin Mashruwala</cp:lastModifiedBy>
  <cp:revision>11</cp:revision>
  <dcterms:created xsi:type="dcterms:W3CDTF">2023-02-12T16:16:42Z</dcterms:created>
  <dcterms:modified xsi:type="dcterms:W3CDTF">2023-02-16T15:08:36Z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