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901" r:id="rId3"/>
    <p:sldId id="902" r:id="rId4"/>
    <p:sldId id="903" r:id="rId5"/>
    <p:sldId id="904" r:id="rId6"/>
    <p:sldId id="905" r:id="rId7"/>
    <p:sldId id="906" r:id="rId8"/>
    <p:sldId id="907" r:id="rId9"/>
    <p:sldId id="908" r:id="rId10"/>
    <p:sldId id="909" r:id="rId11"/>
    <p:sldId id="912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B16DCC-31FA-4994-A29C-1C7F00CCE617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C0C74E-DFA5-4823-81F0-18801A194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5BE3D-6C22-486F-A1AB-B68FB7A084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7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DC4F528-065D-498C-BCF4-64809E39770A}" type="datetime1">
              <a:rPr lang="en-US" smtClean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5395" y="6537193"/>
            <a:ext cx="10397088" cy="287717"/>
          </a:xfrm>
        </p:spPr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59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3DFF7AA-AE8E-4BEB-9036-43021EDBE03B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2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7A2D4ECC-3287-4EDC-8DB2-213982197C87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AA0064A8-6C7F-4DCF-8CF3-B46D68163E5E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551717"/>
            <a:ext cx="4822804" cy="184413"/>
          </a:xfrm>
        </p:spPr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3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66A8787-0F15-429F-B099-B3477A930502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78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3890593-C1C2-41B0-B09A-B3E92A9220E5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5514D3C-EC3C-4E9C-8F00-3D8E280F9DB3}" type="datetime1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3B1FDDF0-BCEE-430A-92D0-9CA164A68617}" type="datetime1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4F2EE3A-4D62-433C-A9FD-8600E167E675}" type="datetime1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A522379-9084-4FD0-B8EC-154C48FF9452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55AC7F2-756C-45A6-B2E9-6A942296C9FD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tx 77401 ● 281-236-8444 ● md@mdcpacfa.com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E2B0A469-4FE3-45ED-B7BD-28B66B289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5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640497"/>
            <a:ext cx="4822804" cy="184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Mahesh Desai CPA  ● 5555 West loop south Suite 535, Bellaire, tx 77401 ● 281-236-8444 ● md@mdcpacfa.com 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D6D17F02-FD30-4954-9E83-52AC9A11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1F4664E-BB86-4754-BB93-5BE77F63E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A3D34AB-CFB1-4E73-A315-B57344513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FD5F-1BA4-4258-8CA0-F39D1E4D6C83}" type="datetime1">
              <a:rPr lang="en-US" smtClean="0"/>
              <a:t>2/18/2024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D950F05-A6BE-4670-819A-89F98ECCA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030C-BCD3-417C-A5FA-2C7937487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3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596" y="992533"/>
            <a:ext cx="4136571" cy="5143337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Mahesh Desai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CPA, CFP, CFA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CPA &amp; Financial Advisor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8070" y="489663"/>
            <a:ext cx="5711312" cy="5375804"/>
          </a:xfrm>
        </p:spPr>
        <p:txBody>
          <a:bodyPr vert="horz" lIns="0" tIns="45720" rIns="0" bIns="45720" rtlCol="0" anchor="ctr">
            <a:normAutofit fontScale="85000" lnSpcReduction="20000"/>
          </a:bodyPr>
          <a:lstStyle/>
          <a:p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Foreign Bank Account Report (FBAR) update and voluntary disclosure program (VDP)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&amp;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Corporate Transference act – Beneficial owner information (CTA-BOI)</a:t>
            </a:r>
          </a:p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Indo-American chamber of commerce – greater Houston (Iaccgh)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2340" y="6402636"/>
            <a:ext cx="12630150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800" b="1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Mahesh Desai CPA  ● 5555 West loop south Suite 535, Bellaire, tx 77401 ● 281-236-8444 ● md@mdcpacfa.com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E2EC7-928B-4DD4-894E-22EDA929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8D3DB0-D0EC-4692-854C-9D71FA434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596" y="169751"/>
            <a:ext cx="3033961" cy="303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9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kern="10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Transparency – report of BENEFICAL OWNERSHIP Information – BOI to be filled with </a:t>
            </a:r>
            <a:r>
              <a:rPr lang="en-US" sz="4000" b="1" kern="10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FinCen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85095" cy="402336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 information that will have to be included: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Legal name and any trade names such as DBAs (doing business as).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Street address for company (</a:t>
            </a:r>
            <a:r>
              <a:rPr lang="en-US" sz="2400" b="1" dirty="0"/>
              <a:t>not a P.O. box</a:t>
            </a:r>
            <a:r>
              <a:rPr lang="en-US" sz="2400" dirty="0"/>
              <a:t> or lawyer or other adviser’s address).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State of formation.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Tax Identification Number. A passthrough entity, like single member LLC that doesn’t have a tax identification number, may have to obtain and provide a unique identifying number.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An identifying document from an issuing jurisdiction (e.g., a certificate of incorporation) and the image of that document.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Owners: Drivers license, Passport, Green card or Foreign Citizenship documentation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2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Questions? Undecided? </a:t>
            </a:r>
            <a:b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confidential meeting 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Mahesh Desai CPA</a:t>
            </a:r>
          </a:p>
          <a:p>
            <a:pPr marL="0" indent="0" algn="ctr">
              <a:buNone/>
            </a:pPr>
            <a:r>
              <a:rPr lang="en-US" sz="4400" dirty="0"/>
              <a:t>Phone 281-236-8444 </a:t>
            </a:r>
          </a:p>
          <a:p>
            <a:pPr marL="0" indent="0" algn="ctr">
              <a:buNone/>
            </a:pPr>
            <a:r>
              <a:rPr lang="en-US" sz="4400"/>
              <a:t>md</a:t>
            </a:r>
            <a:r>
              <a:rPr lang="en-US" sz="4400" dirty="0"/>
              <a:t>@mdcpacfa.com </a:t>
            </a:r>
          </a:p>
          <a:p>
            <a:pPr marL="0" indent="0" algn="ctr">
              <a:buNone/>
            </a:pPr>
            <a:r>
              <a:rPr lang="en-US" sz="4400" dirty="0"/>
              <a:t> 5555 West Loop South, Suite 535      Bellaire TX 77401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Mahesh Desai CPA  ● 5555 West loop south Suite 535, Bellaire, </a:t>
            </a:r>
            <a:r>
              <a:rPr lang="en-US" dirty="0" err="1"/>
              <a:t>tx</a:t>
            </a:r>
            <a:r>
              <a:rPr lang="en-US" dirty="0"/>
              <a:t> 77401 ● 281-236-8444 ● md@mdcpacfa.com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FBAR – Noncompliance – Recent Court Cases – IRS efforts to uncover and Modernization of system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FINCEN 114 &amp; 8938 – 6 years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US" sz="2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orm 5471- CFC- owns &gt;10% of foreign stock /Officers/Directors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Form 5472 – Foreign person with 25% ownership of US Corp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Form 3520 Foreign Gift/Trust Distribution/Inheritance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SDOP is still available for </a:t>
            </a: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non-willful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failures to file FBAR</a:t>
            </a:r>
            <a:endParaRPr lang="en-US" sz="2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FBAR Penalties include 50% of highest balance for highest year. 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2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Voluntary Disclosure Program for FBAR updated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100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This VDP is different from VDP under ERTC – ending on March 22 2024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Internal Revenue Manual- IRM - revises VD Practices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Updated February 2022 - Form 14457- VDP – Still available – Need pre-clearance before moving forward What’s in F14457 is material information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Part 1: Preclearance           Part 2: Preliminary Acceptance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75% penalty (civil fraud penalty) on the year with the highest income tax liability</a:t>
            </a:r>
            <a:endParaRPr lang="en-US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“Quiet” disclosure:  Risky - could lead to willful failure -not recommended 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Avoid False Disclosure Submissions (Willful vs non-willful)</a:t>
            </a:r>
            <a:endParaRPr lang="en-US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Current Year vs Prior Year Non-Compliance</a:t>
            </a:r>
            <a:endParaRPr lang="en-US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Late Filing Penalties May be Reduced or Avoided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ERTC different from VDP under FBAR – </a:t>
            </a:r>
            <a:r>
              <a:rPr lang="en-US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ERTC</a:t>
            </a: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will close on March 22</a:t>
            </a:r>
            <a:r>
              <a:rPr lang="en-US" sz="18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 – </a:t>
            </a:r>
            <a:r>
              <a:rPr lang="en-US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VDP continues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3655" y="6461360"/>
            <a:ext cx="1312025" cy="365125"/>
          </a:xfrm>
        </p:spPr>
        <p:txBody>
          <a:bodyPr/>
          <a:lstStyle/>
          <a:p>
            <a:fld id="{E2B0A469-4FE3-45ED-B7BD-28B66B289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7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 Bitner VS/s US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Feb 2023 1</a:t>
            </a:r>
            <a:r>
              <a:rPr lang="en-US" sz="17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 decided by Supreme </a:t>
            </a:r>
            <a:r>
              <a:rPr lang="en-US" sz="17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ourt- upheld $ 10k for each year of failure to file irrespective of </a:t>
            </a:r>
            <a:r>
              <a:rPr lang="en-US" sz="1700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 account 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vs IRS demand of $10K for per account/per year.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Resolved 10k penalty per form per year for failure to file – </a:t>
            </a:r>
            <a:r>
              <a:rPr lang="en-US" sz="1700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non-willful failure</a:t>
            </a:r>
            <a:endParaRPr lang="en-US" sz="17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  <a:r>
              <a:rPr lang="en-US" sz="17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case: Arthur Bedrosian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7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circuit </a:t>
            </a:r>
            <a:r>
              <a:rPr lang="en-US" sz="1700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Willful- What is willful failure to file?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FBAR Filed but incorrectly reported lower balance amount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IRS Produced -Swiss bank statement stating name “someone” address “somewhere” “someone’s balance”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 attorney and TP Admitted its as his account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Answer: Factual findings of each case as presented by IRS -is a judicial admission that did not need to be proved in litigation and, thus, </a:t>
            </a:r>
            <a:r>
              <a:rPr lang="en-US" sz="1700" kern="1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Bedrosian</a:t>
            </a: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was bound by that admission.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7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Supreme court agree with IRS and allowed 50% penalty- Maximum penalty- 50% of account balance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23A97FD-5637-49A5-818F-78A7FA69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FBAR Recent Court Judgement</a:t>
            </a:r>
          </a:p>
        </p:txBody>
      </p:sp>
    </p:spTree>
    <p:extLst>
      <p:ext uri="{BB962C8B-B14F-4D97-AF65-F5344CB8AC3E}">
        <p14:creationId xmlns:p14="http://schemas.microsoft.com/office/powerpoint/2010/main" val="209052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9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Case: Monica Toth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Father gifted/left several millions – Monica unaware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pon death of her father came to know – did not file FBAR and other information returns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IRS found it through match or other reporting mechanism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 admitted &gt;but argued excessive “too much” penalty and interest- 8</a:t>
            </a:r>
            <a:r>
              <a:rPr lang="en-US" sz="19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Amendment –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i="1" u="sng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Eighth Amendment Cruel and Unusual Punishment: Excessive bail shall not be required, nor excessive fines imposed, nor cruel and unusual punishments inflicted</a:t>
            </a:r>
            <a:endParaRPr lang="en-US" sz="19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Supreme Court Decided: Jan 2023 sided with IRS and </a:t>
            </a:r>
            <a:r>
              <a:rPr lang="en-US" sz="1900" b="1" u="sng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rejected 8</a:t>
            </a:r>
            <a:r>
              <a:rPr lang="en-US" sz="1900" b="1" u="sng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900" b="1" u="sng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Amendment argument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4</a:t>
            </a:r>
            <a:r>
              <a:rPr lang="en-US" sz="19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Case: Francis </a:t>
            </a:r>
            <a:r>
              <a:rPr lang="en-US" sz="1900" kern="1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Burga</a:t>
            </a: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Spouse gave her a tax return with </a:t>
            </a:r>
            <a:r>
              <a:rPr lang="en-US" sz="1900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“an area where I need to sign”,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She said that she did not read anything because she “tried to avoid arguments”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Had she read it, she might have noticed a problem with answering </a:t>
            </a:r>
            <a:r>
              <a:rPr lang="en-US" sz="1900" b="1" u="sng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“no” on Schedule B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District Judge -Court allowed IRS to collect penalty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5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8CBD8C-33C0-4EBE-965C-D8893B9D4668}"/>
              </a:ext>
            </a:extLst>
          </p:cNvPr>
          <p:cNvSpPr txBox="1">
            <a:spLocks/>
          </p:cNvSpPr>
          <p:nvPr/>
        </p:nvSpPr>
        <p:spPr>
          <a:xfrm>
            <a:off x="1097280" y="26352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+mn-lt"/>
              </a:rPr>
              <a:t>FBAR Recent Court Judgement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126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FBAR Recent Court Judgement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Case: Paul Manafort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Attorney &amp; GOP Lobbyist, Trump Campaign manager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Paid $3.2 million for FBAR failures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400" kern="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Know the term “United States Persons or US Person” </a:t>
            </a: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A citizen or resident or a domestic partnership or corporation, any estate other than a foreign estate or trust domiciled in the United States - </a:t>
            </a:r>
            <a:r>
              <a:rPr lang="en-US" sz="2400" i="1" u="sng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genetically we look like person living in or from India but no more Indian technically we are “US Person”</a:t>
            </a:r>
            <a:endParaRPr lang="en-US" sz="2400" i="1" u="sng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 </a:t>
            </a: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0" dirty="0">
                <a:solidFill>
                  <a:srgbClr val="1B1B1B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Source Sans Pro" panose="020B0503030403020204" pitchFamily="34" charset="0"/>
              </a:rPr>
              <a:t>Foreign Tax Credit -FTC 116 -Tax Credit under Double Tax Avoidance Agreement/Treaty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kern="0" dirty="0">
                <a:solidFill>
                  <a:srgbClr val="1B1B1B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U.S. Person who receives income from a treaty country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kern="0" dirty="0">
                <a:solidFill>
                  <a:srgbClr val="1B1B1B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Pays taxes imposed by foreign countries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kern="0" dirty="0">
                <a:solidFill>
                  <a:srgbClr val="1B1B1B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May be entitled to certain credits, deductions, exemptions, and reductions against the rate of taxes on Income of those foreign countries. 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 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8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3052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Key Points to Remember- </a:t>
            </a:r>
            <a:r>
              <a:rPr lang="en-US" sz="3600" b="1" kern="1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IRS is changing very fast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9059"/>
            <a:ext cx="10058400" cy="402336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IRS is going Digital</a:t>
            </a:r>
            <a:r>
              <a:rPr lang="en-US" sz="1800" kern="0" dirty="0">
                <a:solidFill>
                  <a:srgbClr val="1B1B1B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 Increased Enforcement as IRS has now manpower and resources ($80B) to improve technology.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IRS launches Simple Notice Initiative redesign effort -with bar code and QR code to pay</a:t>
            </a:r>
            <a:endParaRPr lang="en-US" sz="1800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Stay away from phishing email, phone call, scam agent and tax preparer and others calling as IRS or SSA or some kind of free money or credit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Virtual Currency:  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IRS needs to know - trade, buy, sell or invest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Don’t be a victim of Scam in Bitcoin/virtual currency </a:t>
            </a:r>
          </a:p>
          <a:p>
            <a:pPr marL="0" marR="0" lvl="0" indent="0" algn="just" fontAlgn="base">
              <a:spcBef>
                <a:spcPts val="60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en-US" sz="1800" b="1" dirty="0">
                <a:solidFill>
                  <a:srgbClr val="1B1B1B"/>
                </a:solidFill>
                <a:effectLst/>
                <a:ea typeface="Calibri" panose="020F0502020204030204" pitchFamily="34" charset="0"/>
                <a:cs typeface="Source Sans Pro" panose="020B0503030403020204" pitchFamily="34" charset="0"/>
              </a:rPr>
              <a:t>Estate Tax higher amount will sunset Higher limit will sunset on Dec 31, 2025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Retirement –RMD changes as late as 73 age-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Non spouse beneficiary rule change -10 years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Depreciation Sec 179 – expensing up to $ 1.2 Mill in 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Bonus Depreciation likely to be restored to 100%</a:t>
            </a:r>
            <a:endParaRPr lang="en-U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47CD-70D5-42E1-8A91-B362A618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kern="10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Transparency – report of BENEFICAL OWNERSHIP Information – BOI to be filled with </a:t>
            </a:r>
            <a:r>
              <a:rPr lang="en-US" sz="4000" b="1" kern="10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FinCen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FB34-A8F6-4B88-BD46-825509C1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CTA creates a national database of companies in the U.S. that identifies the human beings behind the companies (both owners and those in control of the entities).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 combat money-laundering, terrorism, tax evasion, and other financial crimes.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Will impact the owners, principles and other control persons involved in almost all limited liability companies (LLCs), corporations (both C and S corporations), limited partnerships (LPs), and other closely held entities.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Initial report - entities existing on January 1, 2024, their initial reports are due by January 1, 2025.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Report changes to any filing within 30 days of any change.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94027-835D-4817-9748-83BA769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Mahesh Desai CPA  ● 5555 West loop south Suite 535, Bellaire, tx 77401 ● 281-236-8444 ● md@mdcpacfa.com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CD5E-DA89-4375-AFA8-C1E54A89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A469-4FE3-45ED-B7BD-28B66B289D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19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1370</TotalTime>
  <Words>1451</Words>
  <Application>Microsoft Office PowerPoint</Application>
  <PresentationFormat>Widescreen</PresentationFormat>
  <Paragraphs>115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Source Sans Pro</vt:lpstr>
      <vt:lpstr>Symbol</vt:lpstr>
      <vt:lpstr>Times New Roman</vt:lpstr>
      <vt:lpstr>Wingdings</vt:lpstr>
      <vt:lpstr>Retrospect</vt:lpstr>
      <vt:lpstr>   Mahesh Desai  CPA, CFP, CFA  CPA &amp; Financial Advisor</vt:lpstr>
      <vt:lpstr>FBAR – Noncompliance – Recent Court Cases – IRS efforts to uncover and Modernization of system </vt:lpstr>
      <vt:lpstr>Voluntary Disclosure Program for FBAR updated</vt:lpstr>
      <vt:lpstr>FBAR Recent Court Judgement</vt:lpstr>
      <vt:lpstr>PowerPoint Presentation</vt:lpstr>
      <vt:lpstr>FBAR Recent Court Judgement</vt:lpstr>
      <vt:lpstr>Foreign Tax Credit -FTC 116 -Tax Credit under Double Tax Avoidance Agreement/Treaty</vt:lpstr>
      <vt:lpstr>Key Points to Remember- IRS is changing very fast</vt:lpstr>
      <vt:lpstr>Corporate Transparency – report of BENEFICAL OWNERSHIP Information – BOI to be filled with FinCen</vt:lpstr>
      <vt:lpstr>Corporate Transparency – report of BENEFICAL OWNERSHIP Information – BOI to be filled with FinCen</vt:lpstr>
      <vt:lpstr>Have a Questions? Undecided?  Request confidential meeting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 Desai</dc:creator>
  <cp:lastModifiedBy>Mahesh Desai</cp:lastModifiedBy>
  <cp:revision>313</cp:revision>
  <dcterms:created xsi:type="dcterms:W3CDTF">2019-02-03T18:26:14Z</dcterms:created>
  <dcterms:modified xsi:type="dcterms:W3CDTF">2024-02-18T23:32:40Z</dcterms:modified>
</cp:coreProperties>
</file>