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147470156" r:id="rId2"/>
    <p:sldId id="2147470157" r:id="rId3"/>
    <p:sldId id="2147470158" r:id="rId4"/>
    <p:sldId id="2147470159" r:id="rId5"/>
    <p:sldId id="21474701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7F81DC-4DF6-4BBE-8112-2D39E7E2EE83}" v="1" dt="2024-02-22T20:04:51.2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CCGH @Admin" userId="ff2583df84e2da1c" providerId="LiveId" clId="{527F81DC-4DF6-4BBE-8112-2D39E7E2EE83}"/>
    <pc:docChg chg="delSld modSld">
      <pc:chgData name="IACCGH @Admin" userId="ff2583df84e2da1c" providerId="LiveId" clId="{527F81DC-4DF6-4BBE-8112-2D39E7E2EE83}" dt="2024-02-22T20:07:35.273" v="52" actId="255"/>
      <pc:docMkLst>
        <pc:docMk/>
      </pc:docMkLst>
      <pc:sldChg chg="modSp mod">
        <pc:chgData name="IACCGH @Admin" userId="ff2583df84e2da1c" providerId="LiveId" clId="{527F81DC-4DF6-4BBE-8112-2D39E7E2EE83}" dt="2024-02-22T20:05:44.767" v="5" actId="1076"/>
        <pc:sldMkLst>
          <pc:docMk/>
          <pc:sldMk cId="42577855" sldId="2147470156"/>
        </pc:sldMkLst>
        <pc:spChg chg="mod">
          <ac:chgData name="IACCGH @Admin" userId="ff2583df84e2da1c" providerId="LiveId" clId="{527F81DC-4DF6-4BBE-8112-2D39E7E2EE83}" dt="2024-02-22T20:05:44.767" v="5" actId="1076"/>
          <ac:spMkLst>
            <pc:docMk/>
            <pc:sldMk cId="42577855" sldId="2147470156"/>
            <ac:spMk id="9" creationId="{B35F5EE9-2A37-F8B8-8FD3-21784BABF7FA}"/>
          </ac:spMkLst>
        </pc:spChg>
      </pc:sldChg>
      <pc:sldChg chg="addSp modSp mod">
        <pc:chgData name="IACCGH @Admin" userId="ff2583df84e2da1c" providerId="LiveId" clId="{527F81DC-4DF6-4BBE-8112-2D39E7E2EE83}" dt="2024-02-22T20:06:46.374" v="44" actId="255"/>
        <pc:sldMkLst>
          <pc:docMk/>
          <pc:sldMk cId="3839831673" sldId="2147470157"/>
        </pc:sldMkLst>
        <pc:spChg chg="mod">
          <ac:chgData name="IACCGH @Admin" userId="ff2583df84e2da1c" providerId="LiveId" clId="{527F81DC-4DF6-4BBE-8112-2D39E7E2EE83}" dt="2024-02-22T20:06:46.374" v="44" actId="255"/>
          <ac:spMkLst>
            <pc:docMk/>
            <pc:sldMk cId="3839831673" sldId="2147470157"/>
            <ac:spMk id="3" creationId="{E7437978-40BE-90AA-842C-6E7CA37A1D0E}"/>
          </ac:spMkLst>
        </pc:spChg>
        <pc:spChg chg="add mod">
          <ac:chgData name="IACCGH @Admin" userId="ff2583df84e2da1c" providerId="LiveId" clId="{527F81DC-4DF6-4BBE-8112-2D39E7E2EE83}" dt="2024-02-22T20:06:26.459" v="42" actId="20577"/>
          <ac:spMkLst>
            <pc:docMk/>
            <pc:sldMk cId="3839831673" sldId="2147470157"/>
            <ac:spMk id="6" creationId="{8E49A403-DB60-2198-C9C9-EC4A62CEFCBC}"/>
          </ac:spMkLst>
        </pc:spChg>
      </pc:sldChg>
      <pc:sldChg chg="modSp mod">
        <pc:chgData name="IACCGH @Admin" userId="ff2583df84e2da1c" providerId="LiveId" clId="{527F81DC-4DF6-4BBE-8112-2D39E7E2EE83}" dt="2024-02-22T20:07:35.273" v="52" actId="255"/>
        <pc:sldMkLst>
          <pc:docMk/>
          <pc:sldMk cId="1169714797" sldId="2147470158"/>
        </pc:sldMkLst>
        <pc:spChg chg="mod">
          <ac:chgData name="IACCGH @Admin" userId="ff2583df84e2da1c" providerId="LiveId" clId="{527F81DC-4DF6-4BBE-8112-2D39E7E2EE83}" dt="2024-02-22T20:07:35.273" v="52" actId="255"/>
          <ac:spMkLst>
            <pc:docMk/>
            <pc:sldMk cId="1169714797" sldId="2147470158"/>
            <ac:spMk id="6" creationId="{337B5736-E8C8-832D-CC8E-E3030D32DE80}"/>
          </ac:spMkLst>
        </pc:spChg>
      </pc:sldChg>
      <pc:sldChg chg="modSp mod">
        <pc:chgData name="IACCGH @Admin" userId="ff2583df84e2da1c" providerId="LiveId" clId="{527F81DC-4DF6-4BBE-8112-2D39E7E2EE83}" dt="2024-02-22T20:07:25.379" v="50" actId="255"/>
        <pc:sldMkLst>
          <pc:docMk/>
          <pc:sldMk cId="1477004273" sldId="2147470159"/>
        </pc:sldMkLst>
        <pc:spChg chg="mod">
          <ac:chgData name="IACCGH @Admin" userId="ff2583df84e2da1c" providerId="LiveId" clId="{527F81DC-4DF6-4BBE-8112-2D39E7E2EE83}" dt="2024-02-22T20:07:25.379" v="50" actId="255"/>
          <ac:spMkLst>
            <pc:docMk/>
            <pc:sldMk cId="1477004273" sldId="2147470159"/>
            <ac:spMk id="6" creationId="{FA1500FC-4020-A5F8-F1AB-450F1C214B98}"/>
          </ac:spMkLst>
        </pc:spChg>
      </pc:sldChg>
      <pc:sldChg chg="addSp modSp mod">
        <pc:chgData name="IACCGH @Admin" userId="ff2583df84e2da1c" providerId="LiveId" clId="{527F81DC-4DF6-4BBE-8112-2D39E7E2EE83}" dt="2024-02-22T20:07:20.512" v="49" actId="255"/>
        <pc:sldMkLst>
          <pc:docMk/>
          <pc:sldMk cId="170112664" sldId="2147470160"/>
        </pc:sldMkLst>
        <pc:spChg chg="add mod">
          <ac:chgData name="IACCGH @Admin" userId="ff2583df84e2da1c" providerId="LiveId" clId="{527F81DC-4DF6-4BBE-8112-2D39E7E2EE83}" dt="2024-02-22T20:04:54.572" v="1" actId="1076"/>
          <ac:spMkLst>
            <pc:docMk/>
            <pc:sldMk cId="170112664" sldId="2147470160"/>
            <ac:spMk id="2" creationId="{77249D3C-2577-5FEC-CFF4-D728573D28C6}"/>
          </ac:spMkLst>
        </pc:spChg>
        <pc:spChg chg="mod">
          <ac:chgData name="IACCGH @Admin" userId="ff2583df84e2da1c" providerId="LiveId" clId="{527F81DC-4DF6-4BBE-8112-2D39E7E2EE83}" dt="2024-02-22T20:07:20.512" v="49" actId="255"/>
          <ac:spMkLst>
            <pc:docMk/>
            <pc:sldMk cId="170112664" sldId="2147470160"/>
            <ac:spMk id="3" creationId="{DDB2CF3D-5DCB-9BD4-0313-2D545AED95C9}"/>
          </ac:spMkLst>
        </pc:spChg>
      </pc:sldChg>
      <pc:sldChg chg="del">
        <pc:chgData name="IACCGH @Admin" userId="ff2583df84e2da1c" providerId="LiveId" clId="{527F81DC-4DF6-4BBE-8112-2D39E7E2EE83}" dt="2024-02-22T20:04:57.686" v="2" actId="2696"/>
        <pc:sldMkLst>
          <pc:docMk/>
          <pc:sldMk cId="3306905676" sldId="214747016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8515-12C6-7F2B-EA93-02AEE753A5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5E764A-996A-505D-48F8-E6F9EF392A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ACE303-9B0D-B66E-735B-F98400D8176F}"/>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5" name="Footer Placeholder 4">
            <a:extLst>
              <a:ext uri="{FF2B5EF4-FFF2-40B4-BE49-F238E27FC236}">
                <a16:creationId xmlns:a16="http://schemas.microsoft.com/office/drawing/2014/main" id="{0B4F666A-2872-C706-4C44-FD38BE522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E4878-4E1B-9EFC-2D0F-FA995DEE343A}"/>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3164858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70579-E3A1-4910-40C6-6BD44E076E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BB381F-E11B-ADC1-3713-9A28E28BC3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A5EE0-1864-B0B8-CBDF-DD76E34A19B3}"/>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5" name="Footer Placeholder 4">
            <a:extLst>
              <a:ext uri="{FF2B5EF4-FFF2-40B4-BE49-F238E27FC236}">
                <a16:creationId xmlns:a16="http://schemas.microsoft.com/office/drawing/2014/main" id="{D0CED8E1-422E-E27A-420F-645453BFB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CCEB7-9DD4-CB19-1BDF-C3A40E314867}"/>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3790338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0828B3-B452-18A0-FCE8-F5B2370BF8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A98E4B-0561-0B38-6508-7D1DFC5A81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0A718-B76D-6C9A-AF07-37E43E2EBEED}"/>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5" name="Footer Placeholder 4">
            <a:extLst>
              <a:ext uri="{FF2B5EF4-FFF2-40B4-BE49-F238E27FC236}">
                <a16:creationId xmlns:a16="http://schemas.microsoft.com/office/drawing/2014/main" id="{EDB50F8F-4C72-531D-2AA2-A45AE16AD2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CBEFC-8D6E-CA80-E63C-1C50DB0207FE}"/>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93137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C11E-9EC7-8847-A4E3-08EB4C0C89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07F4BE-FF72-DDD8-31F8-3C2AE7A509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5C2C0-1741-749D-4386-41275EF36F30}"/>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5" name="Footer Placeholder 4">
            <a:extLst>
              <a:ext uri="{FF2B5EF4-FFF2-40B4-BE49-F238E27FC236}">
                <a16:creationId xmlns:a16="http://schemas.microsoft.com/office/drawing/2014/main" id="{813FB28E-3E07-B55B-B7A8-51D818181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E09D8-55D2-8417-6D6B-D9CDDBE9AE5A}"/>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4240307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12D1-DEAA-7C0D-FA71-C76A537A9A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E23516-0BBE-673B-28B4-1705F3C2BA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847362-C382-104F-D740-377C36BCDDCD}"/>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5" name="Footer Placeholder 4">
            <a:extLst>
              <a:ext uri="{FF2B5EF4-FFF2-40B4-BE49-F238E27FC236}">
                <a16:creationId xmlns:a16="http://schemas.microsoft.com/office/drawing/2014/main" id="{D0233DBF-D81D-B527-4CF7-186F57140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EE6EB-F7BA-2692-5963-4EC86C45885D}"/>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131794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D32E7-EA65-06AA-AC3F-41AFE9CDF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E69A5F-7CFD-8C3E-5E84-F13EB9CA2B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9B5EDE-8B5A-01DD-0C29-BD42307418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3DAC31-EEBC-5098-92ED-B6EAD67A62B4}"/>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6" name="Footer Placeholder 5">
            <a:extLst>
              <a:ext uri="{FF2B5EF4-FFF2-40B4-BE49-F238E27FC236}">
                <a16:creationId xmlns:a16="http://schemas.microsoft.com/office/drawing/2014/main" id="{F44164D4-A217-8EB0-D2FF-334D12CC28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D4404-BAA8-B433-054A-510DD35C432B}"/>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415143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BD9E-3DEA-FB5B-EF5C-EA3FA520F3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A11AE8-1C7D-F580-33BC-D5349F2AF3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8A5509-A99E-437C-8C75-815A4B47AB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D4F156-770F-2114-2968-FDC20CE461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E427DC-FB85-3ED9-2157-108F0BF22F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1D1E2A-DC12-C395-943D-5224E9D2D61E}"/>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8" name="Footer Placeholder 7">
            <a:extLst>
              <a:ext uri="{FF2B5EF4-FFF2-40B4-BE49-F238E27FC236}">
                <a16:creationId xmlns:a16="http://schemas.microsoft.com/office/drawing/2014/main" id="{4A4B1E6E-14C6-A0B9-1806-52EFA774B7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96D30F-D2CC-5C6B-B8DB-10BC8EC46BE0}"/>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360264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CF1DD-315E-207A-18D2-7DE726A5D3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C03098-7EBE-BC71-DAC7-A4C4896EC287}"/>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4" name="Footer Placeholder 3">
            <a:extLst>
              <a:ext uri="{FF2B5EF4-FFF2-40B4-BE49-F238E27FC236}">
                <a16:creationId xmlns:a16="http://schemas.microsoft.com/office/drawing/2014/main" id="{613F85C5-68B8-1E98-E499-B6CED1BCA6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2A32E5-3EB8-A046-9F9E-1A133BAA6CA6}"/>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205332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679D2-112D-2A35-101B-2AEB1E76EED0}"/>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3" name="Footer Placeholder 2">
            <a:extLst>
              <a:ext uri="{FF2B5EF4-FFF2-40B4-BE49-F238E27FC236}">
                <a16:creationId xmlns:a16="http://schemas.microsoft.com/office/drawing/2014/main" id="{9473EF64-C7BA-F878-AF2A-F03903EB2E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6914B2-DAD3-4C9A-FB52-62F0B2A655FF}"/>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373767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2DD18-DD57-ACA1-0AC3-2763F544F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2BB1B4-E73B-6FCA-216D-295BC0CFE4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587D9F-AA70-D073-FC62-9BD643B0F8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51C86D-C223-39A3-69D2-8D9FA1280773}"/>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6" name="Footer Placeholder 5">
            <a:extLst>
              <a:ext uri="{FF2B5EF4-FFF2-40B4-BE49-F238E27FC236}">
                <a16:creationId xmlns:a16="http://schemas.microsoft.com/office/drawing/2014/main" id="{2ACD026F-621D-4524-CE13-1A0B42CCF5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CB1C3B-5CCA-5C92-BAFC-0BC5B2586C23}"/>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371969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9F1D2-5C7E-F22A-F19E-2C092D727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F0F4E4-58D2-C1DB-597B-8697C6542C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26E16D-2E35-54F9-729A-D132D1599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CA0262-95B2-29C1-5D0D-C2946C0023F4}"/>
              </a:ext>
            </a:extLst>
          </p:cNvPr>
          <p:cNvSpPr>
            <a:spLocks noGrp="1"/>
          </p:cNvSpPr>
          <p:nvPr>
            <p:ph type="dt" sz="half" idx="10"/>
          </p:nvPr>
        </p:nvSpPr>
        <p:spPr/>
        <p:txBody>
          <a:bodyPr/>
          <a:lstStyle/>
          <a:p>
            <a:fld id="{3F70E456-93B2-4539-85D0-512E89D4A5E7}" type="datetimeFigureOut">
              <a:rPr lang="en-US" smtClean="0"/>
              <a:t>2/22/2024</a:t>
            </a:fld>
            <a:endParaRPr lang="en-US"/>
          </a:p>
        </p:txBody>
      </p:sp>
      <p:sp>
        <p:nvSpPr>
          <p:cNvPr id="6" name="Footer Placeholder 5">
            <a:extLst>
              <a:ext uri="{FF2B5EF4-FFF2-40B4-BE49-F238E27FC236}">
                <a16:creationId xmlns:a16="http://schemas.microsoft.com/office/drawing/2014/main" id="{2952DE51-835D-8824-5BAA-03EAD69357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EC1167-2FA5-5FF0-F879-EAB40119A8A1}"/>
              </a:ext>
            </a:extLst>
          </p:cNvPr>
          <p:cNvSpPr>
            <a:spLocks noGrp="1"/>
          </p:cNvSpPr>
          <p:nvPr>
            <p:ph type="sldNum" sz="quarter" idx="12"/>
          </p:nvPr>
        </p:nvSpPr>
        <p:spPr/>
        <p:txBody>
          <a:bodyPr/>
          <a:lstStyle/>
          <a:p>
            <a:fld id="{D0F96FC8-8AAA-4D97-84DA-A8FB8AF8DE34}" type="slidenum">
              <a:rPr lang="en-US" smtClean="0"/>
              <a:t>‹#›</a:t>
            </a:fld>
            <a:endParaRPr lang="en-US"/>
          </a:p>
        </p:txBody>
      </p:sp>
    </p:spTree>
    <p:extLst>
      <p:ext uri="{BB962C8B-B14F-4D97-AF65-F5344CB8AC3E}">
        <p14:creationId xmlns:p14="http://schemas.microsoft.com/office/powerpoint/2010/main" val="4164126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CC6366-D438-9F6B-33F2-0221289B21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20C88B-0EF1-6F71-4599-D867D13528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B68834-8400-7418-4764-23FA9BE68F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0E456-93B2-4539-85D0-512E89D4A5E7}" type="datetimeFigureOut">
              <a:rPr lang="en-US" smtClean="0"/>
              <a:t>2/22/2024</a:t>
            </a:fld>
            <a:endParaRPr lang="en-US"/>
          </a:p>
        </p:txBody>
      </p:sp>
      <p:sp>
        <p:nvSpPr>
          <p:cNvPr id="5" name="Footer Placeholder 4">
            <a:extLst>
              <a:ext uri="{FF2B5EF4-FFF2-40B4-BE49-F238E27FC236}">
                <a16:creationId xmlns:a16="http://schemas.microsoft.com/office/drawing/2014/main" id="{004F5D18-B6A6-3FCB-2AB3-195008A8A2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3DE59D-3370-D593-4C1A-B7D61433F0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96FC8-8AAA-4D97-84DA-A8FB8AF8DE34}" type="slidenum">
              <a:rPr lang="en-US" smtClean="0"/>
              <a:t>‹#›</a:t>
            </a:fld>
            <a:endParaRPr lang="en-US"/>
          </a:p>
        </p:txBody>
      </p:sp>
    </p:spTree>
    <p:extLst>
      <p:ext uri="{BB962C8B-B14F-4D97-AF65-F5344CB8AC3E}">
        <p14:creationId xmlns:p14="http://schemas.microsoft.com/office/powerpoint/2010/main" val="3211093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0801EA9-934A-3845-9A48-81AF43799956}"/>
              </a:ext>
            </a:extLst>
          </p:cNvPr>
          <p:cNvSpPr txBox="1"/>
          <p:nvPr/>
        </p:nvSpPr>
        <p:spPr>
          <a:xfrm>
            <a:off x="660400" y="635000"/>
            <a:ext cx="3606800" cy="412750"/>
          </a:xfrm>
          <a:prstGeom prst="rect">
            <a:avLst/>
          </a:prstGeom>
          <a:solidFill>
            <a:sysClr val="window" lastClr="FFFFFF"/>
          </a:solidFill>
          <a:ln w="6350">
            <a:noFill/>
          </a:ln>
          <a:effectLst/>
        </p:spPr>
        <p:txBody>
          <a:bodyPr rot="0" spcFirstLastPara="0" vert="horz" wrap="square" lIns="60960" tIns="30480" rIns="60960" bIns="30480" numCol="1" spcCol="0" rtlCol="0" fromWordArt="0" anchor="t" anchorCtr="0" forceAA="0" compatLnSpc="1">
            <a:prstTxWarp prst="textNoShape">
              <a:avLst/>
            </a:prstTxWarp>
            <a:noAutofit/>
          </a:bodyPr>
          <a:lstStyle/>
          <a:p>
            <a:pPr defTabSz="609630">
              <a:lnSpc>
                <a:spcPct val="107000"/>
              </a:lnSpc>
              <a:spcAft>
                <a:spcPts val="533"/>
              </a:spcAft>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MD &amp; ASSOCIATES LLP</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CERTIFIED PUBLIC ACCOUNTANTS</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pPr>
            <a:r>
              <a:rPr lang="en-US" sz="733" kern="0" dirty="0">
                <a:solidFill>
                  <a:sysClr val="windowText" lastClr="000000"/>
                </a:solidFill>
                <a:latin typeface="Calibri" panose="020F0502020204030204"/>
                <a:ea typeface="Calibri" panose="020F0502020204030204" pitchFamily="34" charset="0"/>
                <a:cs typeface="Times New Roman" panose="02020603050405020304" pitchFamily="18" charset="0"/>
              </a:rPr>
              <a:t> </a:t>
            </a:r>
          </a:p>
        </p:txBody>
      </p:sp>
      <p:sp>
        <p:nvSpPr>
          <p:cNvPr id="5" name="Rectangle 2">
            <a:extLst>
              <a:ext uri="{FF2B5EF4-FFF2-40B4-BE49-F238E27FC236}">
                <a16:creationId xmlns:a16="http://schemas.microsoft.com/office/drawing/2014/main" id="{D1CE070C-0485-0785-28FE-7D0A9067066C}"/>
              </a:ext>
            </a:extLst>
          </p:cNvPr>
          <p:cNvSpPr>
            <a:spLocks noChangeArrowheads="1"/>
          </p:cNvSpPr>
          <p:nvPr/>
        </p:nvSpPr>
        <p:spPr bwMode="auto">
          <a:xfrm>
            <a:off x="0" y="29290"/>
            <a:ext cx="1231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a:endParaRPr lang="en-US" sz="1200">
              <a:solidFill>
                <a:prstClr val="black"/>
              </a:solidFill>
              <a:latin typeface="Calibri" panose="020F0502020204030204"/>
            </a:endParaRPr>
          </a:p>
        </p:txBody>
      </p:sp>
      <p:sp>
        <p:nvSpPr>
          <p:cNvPr id="7" name="Rectangle 4">
            <a:extLst>
              <a:ext uri="{FF2B5EF4-FFF2-40B4-BE49-F238E27FC236}">
                <a16:creationId xmlns:a16="http://schemas.microsoft.com/office/drawing/2014/main" id="{2F7F3645-0C86-DF46-3F36-F2153DB9EB06}"/>
              </a:ext>
            </a:extLst>
          </p:cNvPr>
          <p:cNvSpPr>
            <a:spLocks noChangeArrowheads="1"/>
          </p:cNvSpPr>
          <p:nvPr/>
        </p:nvSpPr>
        <p:spPr bwMode="auto">
          <a:xfrm>
            <a:off x="8490011" y="533529"/>
            <a:ext cx="2328844" cy="88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Presented by:</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Swapan Dhairyawan, CPA.</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February 25, 2024</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GSH Center, Houston</a:t>
            </a:r>
            <a:endParaRPr lang="en-US" altLang="en-US" sz="1333" dirty="0">
              <a:solidFill>
                <a:prstClr val="black"/>
              </a:solidFill>
              <a:latin typeface="Arial" panose="020B0604020202020204" pitchFamily="34" charset="0"/>
            </a:endParaRPr>
          </a:p>
        </p:txBody>
      </p:sp>
      <p:sp>
        <p:nvSpPr>
          <p:cNvPr id="9" name="TextBox 8">
            <a:extLst>
              <a:ext uri="{FF2B5EF4-FFF2-40B4-BE49-F238E27FC236}">
                <a16:creationId xmlns:a16="http://schemas.microsoft.com/office/drawing/2014/main" id="{B35F5EE9-2A37-F8B8-8FD3-21784BABF7FA}"/>
              </a:ext>
            </a:extLst>
          </p:cNvPr>
          <p:cNvSpPr txBox="1"/>
          <p:nvPr/>
        </p:nvSpPr>
        <p:spPr>
          <a:xfrm>
            <a:off x="1621453" y="1912779"/>
            <a:ext cx="6096000" cy="4883068"/>
          </a:xfrm>
          <a:prstGeom prst="rect">
            <a:avLst/>
          </a:prstGeom>
          <a:noFill/>
        </p:spPr>
        <p:txBody>
          <a:bodyPr wrap="square">
            <a:spAutoFit/>
          </a:bodyPr>
          <a:lstStyle/>
          <a:p>
            <a:pPr defTabSz="609630">
              <a:lnSpc>
                <a:spcPct val="107000"/>
              </a:lnSpc>
              <a:spcAft>
                <a:spcPts val="533"/>
              </a:spcAft>
            </a:pPr>
            <a:r>
              <a:rPr lang="en-US" b="1" u="sng"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Immediate Items: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Gather all important documents in a central place to stay organized.</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Documents to gather (typical list)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Birth Certificate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Marriage Certificate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Tax Returns (At least prior 3 years)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Bank Statements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Will/Trust Documents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Investment Account Statements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Brokerage Statement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Social Security Statements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Pension/Retirement Statements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Loan Statements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Mortgage/Leases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mj-lt"/>
              <a:buAutoNum type="arabicPeriod"/>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Motor Vehicle Titles/Deeds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C19D6CC0-6E33-9141-36C8-9C4369E62AB0}"/>
              </a:ext>
            </a:extLst>
          </p:cNvPr>
          <p:cNvSpPr txBox="1"/>
          <p:nvPr/>
        </p:nvSpPr>
        <p:spPr>
          <a:xfrm>
            <a:off x="3696930" y="1472228"/>
            <a:ext cx="6096000" cy="383888"/>
          </a:xfrm>
          <a:prstGeom prst="rect">
            <a:avLst/>
          </a:prstGeom>
          <a:noFill/>
        </p:spPr>
        <p:txBody>
          <a:bodyPr wrap="square">
            <a:spAutoFit/>
          </a:bodyPr>
          <a:lstStyle/>
          <a:p>
            <a:pPr defTabSz="609630">
              <a:lnSpc>
                <a:spcPct val="107000"/>
              </a:lnSpc>
              <a:spcAft>
                <a:spcPts val="533"/>
              </a:spcAft>
            </a:pPr>
            <a:r>
              <a:rPr lang="en-US" sz="1867"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FINANCIAL CHECKLIST FOR SURVIVING SPOUSE</a:t>
            </a:r>
            <a:endParaRPr lang="en-US" sz="1867"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7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30913B-9C68-C7CD-3FB1-FDF08606597C}"/>
            </a:ext>
          </a:extLst>
        </p:cNvPr>
        <p:cNvGrpSpPr/>
        <p:nvPr/>
      </p:nvGrpSpPr>
      <p:grpSpPr>
        <a:xfrm>
          <a:off x="0" y="0"/>
          <a:ext cx="0" cy="0"/>
          <a:chOff x="0" y="0"/>
          <a:chExt cx="0" cy="0"/>
        </a:xfrm>
      </p:grpSpPr>
      <p:sp>
        <p:nvSpPr>
          <p:cNvPr id="4" name="Text Box 2">
            <a:extLst>
              <a:ext uri="{FF2B5EF4-FFF2-40B4-BE49-F238E27FC236}">
                <a16:creationId xmlns:a16="http://schemas.microsoft.com/office/drawing/2014/main" id="{52E4FA15-F9E4-FCFE-9792-7B041A975E11}"/>
              </a:ext>
            </a:extLst>
          </p:cNvPr>
          <p:cNvSpPr txBox="1"/>
          <p:nvPr/>
        </p:nvSpPr>
        <p:spPr>
          <a:xfrm>
            <a:off x="660400" y="635000"/>
            <a:ext cx="3606800" cy="412750"/>
          </a:xfrm>
          <a:prstGeom prst="rect">
            <a:avLst/>
          </a:prstGeom>
          <a:solidFill>
            <a:sysClr val="window" lastClr="FFFFFF"/>
          </a:solidFill>
          <a:ln w="6350">
            <a:noFill/>
          </a:ln>
          <a:effectLst/>
        </p:spPr>
        <p:txBody>
          <a:bodyPr rot="0" spcFirstLastPara="0" vert="horz" wrap="square" lIns="60960" tIns="30480" rIns="60960" bIns="30480" numCol="1" spcCol="0" rtlCol="0" fromWordArt="0" anchor="t" anchorCtr="0" forceAA="0" compatLnSpc="1">
            <a:prstTxWarp prst="textNoShape">
              <a:avLst/>
            </a:prstTxWarp>
            <a:noAutofit/>
          </a:bodyPr>
          <a:lstStyle/>
          <a:p>
            <a:pPr defTabSz="609630">
              <a:lnSpc>
                <a:spcPct val="107000"/>
              </a:lnSpc>
              <a:spcAft>
                <a:spcPts val="533"/>
              </a:spcAft>
              <a:defRPr/>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MD &amp; ASSOCIATES LLP</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defRPr/>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CERTIFIED PUBLIC ACCOUNTANTS</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defRPr/>
            </a:pPr>
            <a:r>
              <a:rPr lang="en-US" sz="733" kern="0" dirty="0">
                <a:solidFill>
                  <a:sysClr val="windowText" lastClr="000000"/>
                </a:solidFill>
                <a:latin typeface="Calibri" panose="020F0502020204030204"/>
                <a:ea typeface="Calibri" panose="020F0502020204030204" pitchFamily="34" charset="0"/>
                <a:cs typeface="Times New Roman" panose="02020603050405020304" pitchFamily="18" charset="0"/>
              </a:rPr>
              <a:t> </a:t>
            </a:r>
          </a:p>
        </p:txBody>
      </p:sp>
      <p:sp>
        <p:nvSpPr>
          <p:cNvPr id="5" name="Rectangle 2">
            <a:extLst>
              <a:ext uri="{FF2B5EF4-FFF2-40B4-BE49-F238E27FC236}">
                <a16:creationId xmlns:a16="http://schemas.microsoft.com/office/drawing/2014/main" id="{8FCDA348-A1F7-602B-570F-A0ACD0290B2E}"/>
              </a:ext>
            </a:extLst>
          </p:cNvPr>
          <p:cNvSpPr>
            <a:spLocks noChangeArrowheads="1"/>
          </p:cNvSpPr>
          <p:nvPr/>
        </p:nvSpPr>
        <p:spPr bwMode="auto">
          <a:xfrm>
            <a:off x="0" y="29290"/>
            <a:ext cx="1231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a:endParaRPr lang="en-US" sz="1200">
              <a:solidFill>
                <a:prstClr val="black"/>
              </a:solidFill>
              <a:latin typeface="Calibri" panose="020F0502020204030204"/>
            </a:endParaRPr>
          </a:p>
        </p:txBody>
      </p:sp>
      <p:sp>
        <p:nvSpPr>
          <p:cNvPr id="7" name="Rectangle 4">
            <a:extLst>
              <a:ext uri="{FF2B5EF4-FFF2-40B4-BE49-F238E27FC236}">
                <a16:creationId xmlns:a16="http://schemas.microsoft.com/office/drawing/2014/main" id="{02BE9A0E-F6AC-FFC5-FD96-B6AA8C2B258B}"/>
              </a:ext>
            </a:extLst>
          </p:cNvPr>
          <p:cNvSpPr>
            <a:spLocks noChangeArrowheads="1"/>
          </p:cNvSpPr>
          <p:nvPr/>
        </p:nvSpPr>
        <p:spPr bwMode="auto">
          <a:xfrm>
            <a:off x="8490011" y="533529"/>
            <a:ext cx="2328844" cy="88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Presented by:</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Swapan Dhairyawan, CPA.</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February 25, 2024</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GSH Center, Houston</a:t>
            </a:r>
            <a:endParaRPr lang="en-US" altLang="en-US" sz="1333" dirty="0">
              <a:solidFill>
                <a:prstClr val="black"/>
              </a:solidFill>
              <a:latin typeface="Arial" panose="020B0604020202020204" pitchFamily="34" charset="0"/>
            </a:endParaRPr>
          </a:p>
        </p:txBody>
      </p:sp>
      <p:sp>
        <p:nvSpPr>
          <p:cNvPr id="11" name="TextBox 10">
            <a:extLst>
              <a:ext uri="{FF2B5EF4-FFF2-40B4-BE49-F238E27FC236}">
                <a16:creationId xmlns:a16="http://schemas.microsoft.com/office/drawing/2014/main" id="{3817F583-3629-1A20-E3DB-501A844617E5}"/>
              </a:ext>
            </a:extLst>
          </p:cNvPr>
          <p:cNvSpPr txBox="1"/>
          <p:nvPr/>
        </p:nvSpPr>
        <p:spPr>
          <a:xfrm>
            <a:off x="3696930" y="1472228"/>
            <a:ext cx="6096000" cy="383888"/>
          </a:xfrm>
          <a:prstGeom prst="rect">
            <a:avLst/>
          </a:prstGeom>
          <a:noFill/>
        </p:spPr>
        <p:txBody>
          <a:bodyPr wrap="square">
            <a:spAutoFit/>
          </a:bodyPr>
          <a:lstStyle/>
          <a:p>
            <a:pPr defTabSz="609630">
              <a:lnSpc>
                <a:spcPct val="107000"/>
              </a:lnSpc>
              <a:spcAft>
                <a:spcPts val="533"/>
              </a:spcAft>
            </a:pPr>
            <a:r>
              <a:rPr lang="en-US" sz="1867"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FINANCIAL CHECKLIST FOR SURVIVING SPOUSE</a:t>
            </a:r>
            <a:endParaRPr lang="en-US" sz="1867"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E7437978-40BE-90AA-842C-6E7CA37A1D0E}"/>
              </a:ext>
            </a:extLst>
          </p:cNvPr>
          <p:cNvSpPr txBox="1"/>
          <p:nvPr/>
        </p:nvSpPr>
        <p:spPr>
          <a:xfrm>
            <a:off x="3048000" y="4710651"/>
            <a:ext cx="6096000" cy="1558953"/>
          </a:xfrm>
          <a:prstGeom prst="rect">
            <a:avLst/>
          </a:prstGeom>
          <a:noFill/>
        </p:spPr>
        <p:txBody>
          <a:bodyPr wrap="square">
            <a:spAutoFit/>
          </a:bodyPr>
          <a:lstStyle/>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Ask minimum 12 Certified Copies of Death Certificates from Funeral Director of the Funeral Home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spcAft>
                <a:spcPts val="533"/>
              </a:spcAft>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Spouse’s Employer (HR Department) for continuing Health Coverage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E49A403-DB60-2198-C9C9-EC4A62CEFCBC}"/>
              </a:ext>
            </a:extLst>
          </p:cNvPr>
          <p:cNvSpPr txBox="1"/>
          <p:nvPr/>
        </p:nvSpPr>
        <p:spPr>
          <a:xfrm>
            <a:off x="3048778" y="2204979"/>
            <a:ext cx="6097554" cy="2448042"/>
          </a:xfrm>
          <a:prstGeom prst="rect">
            <a:avLst/>
          </a:prstGeom>
          <a:noFill/>
        </p:spPr>
        <p:txBody>
          <a:bodyPr wrap="square">
            <a:spAutoFit/>
          </a:bodyPr>
          <a:lstStyle/>
          <a:p>
            <a:pPr marR="0" lvl="0" algn="l" defTabSz="609630" rtl="0" eaLnBrk="1" fontAlgn="auto" latinLnBrk="0" hangingPunct="1">
              <a:lnSpc>
                <a:spcPct val="107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13. Car Insurance</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algn="l" defTabSz="609630" rtl="0" eaLnBrk="1" fontAlgn="auto" latinLnBrk="0" hangingPunct="1">
              <a:lnSpc>
                <a:spcPct val="107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14. Home Insurances</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algn="l" defTabSz="609630" rtl="0" eaLnBrk="1" fontAlgn="auto" latinLnBrk="0" hangingPunct="1">
              <a:lnSpc>
                <a:spcPct val="107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15. Safe Deposit Box Information</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algn="l" defTabSz="609630" rtl="0" eaLnBrk="1" fontAlgn="auto" latinLnBrk="0" hangingPunct="1">
              <a:lnSpc>
                <a:spcPct val="107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16. Health Insurance</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algn="l" defTabSz="609630" rtl="0" eaLnBrk="1" fontAlgn="auto" latinLnBrk="0" hangingPunct="1">
              <a:lnSpc>
                <a:spcPct val="107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17. Bills</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algn="l" defTabSz="609630" rtl="0" eaLnBrk="1" fontAlgn="auto" latinLnBrk="0" hangingPunct="1">
              <a:lnSpc>
                <a:spcPct val="107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18. Digital Assets</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algn="l" defTabSz="609630" rtl="0" eaLnBrk="1" fontAlgn="auto" latinLnBrk="0" hangingPunct="1">
              <a:lnSpc>
                <a:spcPct val="107000"/>
              </a:lnSpc>
              <a:spcBef>
                <a:spcPts val="0"/>
              </a:spcBef>
              <a:spcAft>
                <a:spcPts val="533"/>
              </a:spcAft>
              <a:buClrTx/>
              <a:buSzTx/>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19. Passwords for Email Accounts &amp; Social Media Accounts</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983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8117E-DFF3-EB07-522B-7A3B4BED72B2}"/>
            </a:ext>
          </a:extLst>
        </p:cNvPr>
        <p:cNvGrpSpPr/>
        <p:nvPr/>
      </p:nvGrpSpPr>
      <p:grpSpPr>
        <a:xfrm>
          <a:off x="0" y="0"/>
          <a:ext cx="0" cy="0"/>
          <a:chOff x="0" y="0"/>
          <a:chExt cx="0" cy="0"/>
        </a:xfrm>
      </p:grpSpPr>
      <p:sp>
        <p:nvSpPr>
          <p:cNvPr id="4" name="Text Box 2">
            <a:extLst>
              <a:ext uri="{FF2B5EF4-FFF2-40B4-BE49-F238E27FC236}">
                <a16:creationId xmlns:a16="http://schemas.microsoft.com/office/drawing/2014/main" id="{B510FACD-E782-53DA-59BD-3B6912CBE906}"/>
              </a:ext>
            </a:extLst>
          </p:cNvPr>
          <p:cNvSpPr txBox="1"/>
          <p:nvPr/>
        </p:nvSpPr>
        <p:spPr>
          <a:xfrm>
            <a:off x="660400" y="635000"/>
            <a:ext cx="3606800" cy="412750"/>
          </a:xfrm>
          <a:prstGeom prst="rect">
            <a:avLst/>
          </a:prstGeom>
          <a:solidFill>
            <a:sysClr val="window" lastClr="FFFFFF"/>
          </a:solidFill>
          <a:ln w="6350">
            <a:noFill/>
          </a:ln>
          <a:effectLst/>
        </p:spPr>
        <p:txBody>
          <a:bodyPr rot="0" spcFirstLastPara="0" vert="horz" wrap="square" lIns="60960" tIns="30480" rIns="60960" bIns="30480" numCol="1" spcCol="0" rtlCol="0" fromWordArt="0" anchor="t" anchorCtr="0" forceAA="0" compatLnSpc="1">
            <a:prstTxWarp prst="textNoShape">
              <a:avLst/>
            </a:prstTxWarp>
            <a:noAutofit/>
          </a:bodyPr>
          <a:lstStyle/>
          <a:p>
            <a:pPr defTabSz="609630">
              <a:lnSpc>
                <a:spcPct val="107000"/>
              </a:lnSpc>
              <a:spcAft>
                <a:spcPts val="533"/>
              </a:spcAft>
              <a:defRPr/>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MD &amp; ASSOCIATES LLP</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defRPr/>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CERTIFIED PUBLIC ACCOUNTANTS</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defRPr/>
            </a:pPr>
            <a:r>
              <a:rPr lang="en-US" sz="733" kern="0" dirty="0">
                <a:solidFill>
                  <a:sysClr val="windowText" lastClr="000000"/>
                </a:solidFill>
                <a:latin typeface="Calibri" panose="020F0502020204030204"/>
                <a:ea typeface="Calibri" panose="020F0502020204030204" pitchFamily="34" charset="0"/>
                <a:cs typeface="Times New Roman" panose="02020603050405020304" pitchFamily="18" charset="0"/>
              </a:rPr>
              <a:t> </a:t>
            </a:r>
          </a:p>
        </p:txBody>
      </p:sp>
      <p:sp>
        <p:nvSpPr>
          <p:cNvPr id="5" name="Rectangle 2">
            <a:extLst>
              <a:ext uri="{FF2B5EF4-FFF2-40B4-BE49-F238E27FC236}">
                <a16:creationId xmlns:a16="http://schemas.microsoft.com/office/drawing/2014/main" id="{B1E18DBA-2F84-979A-88A0-7EEB13B3B50C}"/>
              </a:ext>
            </a:extLst>
          </p:cNvPr>
          <p:cNvSpPr>
            <a:spLocks noChangeArrowheads="1"/>
          </p:cNvSpPr>
          <p:nvPr/>
        </p:nvSpPr>
        <p:spPr bwMode="auto">
          <a:xfrm>
            <a:off x="0" y="29290"/>
            <a:ext cx="1231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a:endParaRPr lang="en-US" sz="1200">
              <a:solidFill>
                <a:prstClr val="black"/>
              </a:solidFill>
              <a:latin typeface="Calibri" panose="020F0502020204030204"/>
            </a:endParaRPr>
          </a:p>
        </p:txBody>
      </p:sp>
      <p:sp>
        <p:nvSpPr>
          <p:cNvPr id="7" name="Rectangle 4">
            <a:extLst>
              <a:ext uri="{FF2B5EF4-FFF2-40B4-BE49-F238E27FC236}">
                <a16:creationId xmlns:a16="http://schemas.microsoft.com/office/drawing/2014/main" id="{BBE373FF-160C-0FC0-2C0A-1E0B2269A338}"/>
              </a:ext>
            </a:extLst>
          </p:cNvPr>
          <p:cNvSpPr>
            <a:spLocks noChangeArrowheads="1"/>
          </p:cNvSpPr>
          <p:nvPr/>
        </p:nvSpPr>
        <p:spPr bwMode="auto">
          <a:xfrm>
            <a:off x="8490011" y="533529"/>
            <a:ext cx="2328844" cy="88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Presented by:</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Swapan Dhairyawan, CPA.</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February 25, 2024</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GSH Center, Houston</a:t>
            </a:r>
            <a:endParaRPr lang="en-US" altLang="en-US" sz="1333" dirty="0">
              <a:solidFill>
                <a:prstClr val="black"/>
              </a:solidFill>
              <a:latin typeface="Arial" panose="020B0604020202020204" pitchFamily="34" charset="0"/>
            </a:endParaRPr>
          </a:p>
        </p:txBody>
      </p:sp>
      <p:sp>
        <p:nvSpPr>
          <p:cNvPr id="11" name="TextBox 10">
            <a:extLst>
              <a:ext uri="{FF2B5EF4-FFF2-40B4-BE49-F238E27FC236}">
                <a16:creationId xmlns:a16="http://schemas.microsoft.com/office/drawing/2014/main" id="{D7F6B5F7-0687-27F3-422A-3252BF82D22C}"/>
              </a:ext>
            </a:extLst>
          </p:cNvPr>
          <p:cNvSpPr txBox="1"/>
          <p:nvPr/>
        </p:nvSpPr>
        <p:spPr>
          <a:xfrm>
            <a:off x="3403600" y="1484334"/>
            <a:ext cx="6096000" cy="383888"/>
          </a:xfrm>
          <a:prstGeom prst="rect">
            <a:avLst/>
          </a:prstGeom>
          <a:noFill/>
        </p:spPr>
        <p:txBody>
          <a:bodyPr wrap="square">
            <a:spAutoFit/>
          </a:bodyPr>
          <a:lstStyle/>
          <a:p>
            <a:pPr defTabSz="609630">
              <a:lnSpc>
                <a:spcPct val="107000"/>
              </a:lnSpc>
              <a:spcAft>
                <a:spcPts val="533"/>
              </a:spcAft>
            </a:pPr>
            <a:r>
              <a:rPr lang="en-US" sz="1867"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FINANCIAL CHECKLIST FOR SURVIVING SPOUSE</a:t>
            </a:r>
            <a:endParaRPr lang="en-US" sz="1867"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37B5736-E8C8-832D-CC8E-E3030D32DE80}"/>
              </a:ext>
            </a:extLst>
          </p:cNvPr>
          <p:cNvSpPr txBox="1"/>
          <p:nvPr/>
        </p:nvSpPr>
        <p:spPr>
          <a:xfrm>
            <a:off x="2394011" y="1936991"/>
            <a:ext cx="6096000" cy="4883068"/>
          </a:xfrm>
          <a:prstGeom prst="rect">
            <a:avLst/>
          </a:prstGeom>
          <a:noFill/>
        </p:spPr>
        <p:txBody>
          <a:bodyPr wrap="square">
            <a:spAutoFit/>
          </a:bodyPr>
          <a:lstStyle/>
          <a:p>
            <a:pPr defTabSz="609630">
              <a:lnSpc>
                <a:spcPct val="107000"/>
              </a:lnSpc>
              <a:spcAft>
                <a:spcPts val="533"/>
              </a:spcAft>
            </a:pPr>
            <a:r>
              <a:rPr lang="en-US" u="sng"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Secondary Checklist</a:t>
            </a: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Contact Bank/Credit Union for change of information</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Life Insurance Provider</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Financial Advisors/Administrators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Attorney for Will/Probate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Beneficiaries of Policies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Letter of three major credit bureaus to ensure existing debts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Request notation of credit reports “Deceased-Do Not Issue Credit” Mail in to Equifax, Experian and Trans-Union</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Titles and Deeds to Update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SSA to be informed</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Cancellation of GYM, Club etc. Membership</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spcAft>
                <a:spcPts val="533"/>
              </a:spcAft>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Tax Professionals to be informed</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9714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7420E-9A15-825C-ABF6-FA49C68434CC}"/>
            </a:ext>
          </a:extLst>
        </p:cNvPr>
        <p:cNvGrpSpPr/>
        <p:nvPr/>
      </p:nvGrpSpPr>
      <p:grpSpPr>
        <a:xfrm>
          <a:off x="0" y="0"/>
          <a:ext cx="0" cy="0"/>
          <a:chOff x="0" y="0"/>
          <a:chExt cx="0" cy="0"/>
        </a:xfrm>
      </p:grpSpPr>
      <p:sp>
        <p:nvSpPr>
          <p:cNvPr id="4" name="Text Box 2">
            <a:extLst>
              <a:ext uri="{FF2B5EF4-FFF2-40B4-BE49-F238E27FC236}">
                <a16:creationId xmlns:a16="http://schemas.microsoft.com/office/drawing/2014/main" id="{51053F11-53D7-3134-71D4-BDFF209010C6}"/>
              </a:ext>
            </a:extLst>
          </p:cNvPr>
          <p:cNvSpPr txBox="1"/>
          <p:nvPr/>
        </p:nvSpPr>
        <p:spPr>
          <a:xfrm>
            <a:off x="660400" y="635000"/>
            <a:ext cx="3606800" cy="412750"/>
          </a:xfrm>
          <a:prstGeom prst="rect">
            <a:avLst/>
          </a:prstGeom>
          <a:solidFill>
            <a:sysClr val="window" lastClr="FFFFFF"/>
          </a:solidFill>
          <a:ln w="6350">
            <a:noFill/>
          </a:ln>
          <a:effectLst/>
        </p:spPr>
        <p:txBody>
          <a:bodyPr rot="0" spcFirstLastPara="0" vert="horz" wrap="square" lIns="60960" tIns="30480" rIns="60960" bIns="30480" numCol="1" spcCol="0" rtlCol="0" fromWordArt="0" anchor="t" anchorCtr="0" forceAA="0" compatLnSpc="1">
            <a:prstTxWarp prst="textNoShape">
              <a:avLst/>
            </a:prstTxWarp>
            <a:noAutofit/>
          </a:bodyPr>
          <a:lstStyle/>
          <a:p>
            <a:pPr defTabSz="609630">
              <a:lnSpc>
                <a:spcPct val="107000"/>
              </a:lnSpc>
              <a:spcAft>
                <a:spcPts val="533"/>
              </a:spcAft>
              <a:defRPr/>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MD &amp; ASSOCIATES LLP</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defRPr/>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CERTIFIED PUBLIC ACCOUNTANTS</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defRPr/>
            </a:pPr>
            <a:r>
              <a:rPr lang="en-US" sz="733" kern="0" dirty="0">
                <a:solidFill>
                  <a:sysClr val="windowText" lastClr="000000"/>
                </a:solidFill>
                <a:latin typeface="Calibri" panose="020F0502020204030204"/>
                <a:ea typeface="Calibri" panose="020F0502020204030204" pitchFamily="34" charset="0"/>
                <a:cs typeface="Times New Roman" panose="02020603050405020304" pitchFamily="18" charset="0"/>
              </a:rPr>
              <a:t> </a:t>
            </a:r>
          </a:p>
        </p:txBody>
      </p:sp>
      <p:sp>
        <p:nvSpPr>
          <p:cNvPr id="5" name="Rectangle 2">
            <a:extLst>
              <a:ext uri="{FF2B5EF4-FFF2-40B4-BE49-F238E27FC236}">
                <a16:creationId xmlns:a16="http://schemas.microsoft.com/office/drawing/2014/main" id="{A047BB24-F9CB-FFCF-D04B-509A425BE9B0}"/>
              </a:ext>
            </a:extLst>
          </p:cNvPr>
          <p:cNvSpPr>
            <a:spLocks noChangeArrowheads="1"/>
          </p:cNvSpPr>
          <p:nvPr/>
        </p:nvSpPr>
        <p:spPr bwMode="auto">
          <a:xfrm>
            <a:off x="0" y="29290"/>
            <a:ext cx="1231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a:endParaRPr lang="en-US" sz="1200">
              <a:solidFill>
                <a:prstClr val="black"/>
              </a:solidFill>
              <a:latin typeface="Calibri" panose="020F0502020204030204"/>
            </a:endParaRPr>
          </a:p>
        </p:txBody>
      </p:sp>
      <p:sp>
        <p:nvSpPr>
          <p:cNvPr id="7" name="Rectangle 4">
            <a:extLst>
              <a:ext uri="{FF2B5EF4-FFF2-40B4-BE49-F238E27FC236}">
                <a16:creationId xmlns:a16="http://schemas.microsoft.com/office/drawing/2014/main" id="{C8303741-72B2-4F68-F84A-6A34B1E3F924}"/>
              </a:ext>
            </a:extLst>
          </p:cNvPr>
          <p:cNvSpPr>
            <a:spLocks noChangeArrowheads="1"/>
          </p:cNvSpPr>
          <p:nvPr/>
        </p:nvSpPr>
        <p:spPr bwMode="auto">
          <a:xfrm>
            <a:off x="8490011" y="533529"/>
            <a:ext cx="2328844" cy="88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Presented by:</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Swapan Dhairyawan, CPA.</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February 25, 2024</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GSH Center, Houston</a:t>
            </a:r>
            <a:endParaRPr lang="en-US" altLang="en-US" sz="1333" dirty="0">
              <a:solidFill>
                <a:prstClr val="black"/>
              </a:solidFill>
              <a:latin typeface="Arial" panose="020B0604020202020204" pitchFamily="34" charset="0"/>
            </a:endParaRPr>
          </a:p>
        </p:txBody>
      </p:sp>
      <p:sp>
        <p:nvSpPr>
          <p:cNvPr id="11" name="TextBox 10">
            <a:extLst>
              <a:ext uri="{FF2B5EF4-FFF2-40B4-BE49-F238E27FC236}">
                <a16:creationId xmlns:a16="http://schemas.microsoft.com/office/drawing/2014/main" id="{04566C2D-DDAE-8E3F-1A10-A50E4B46A03C}"/>
              </a:ext>
            </a:extLst>
          </p:cNvPr>
          <p:cNvSpPr txBox="1"/>
          <p:nvPr/>
        </p:nvSpPr>
        <p:spPr>
          <a:xfrm>
            <a:off x="3403600" y="1484334"/>
            <a:ext cx="6096000" cy="383888"/>
          </a:xfrm>
          <a:prstGeom prst="rect">
            <a:avLst/>
          </a:prstGeom>
          <a:noFill/>
        </p:spPr>
        <p:txBody>
          <a:bodyPr wrap="square">
            <a:spAutoFit/>
          </a:bodyPr>
          <a:lstStyle/>
          <a:p>
            <a:pPr defTabSz="609630">
              <a:lnSpc>
                <a:spcPct val="107000"/>
              </a:lnSpc>
              <a:spcAft>
                <a:spcPts val="533"/>
              </a:spcAft>
            </a:pPr>
            <a:r>
              <a:rPr lang="en-US" sz="1867"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FINANCIAL CHECKLIST FOR SURVIVING SPOUSE</a:t>
            </a:r>
            <a:endParaRPr lang="en-US" sz="1867"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A1500FC-4020-A5F8-F1AB-450F1C214B98}"/>
              </a:ext>
            </a:extLst>
          </p:cNvPr>
          <p:cNvSpPr txBox="1"/>
          <p:nvPr/>
        </p:nvSpPr>
        <p:spPr>
          <a:xfrm>
            <a:off x="2445774" y="2215178"/>
            <a:ext cx="6096000" cy="3546868"/>
          </a:xfrm>
          <a:prstGeom prst="rect">
            <a:avLst/>
          </a:prstGeom>
          <a:noFill/>
        </p:spPr>
        <p:txBody>
          <a:bodyPr wrap="square">
            <a:spAutoFit/>
          </a:bodyPr>
          <a:lstStyle/>
          <a:p>
            <a:pPr defTabSz="609630">
              <a:lnSpc>
                <a:spcPct val="107000"/>
              </a:lnSpc>
              <a:spcAft>
                <a:spcPts val="533"/>
              </a:spcAft>
            </a:pPr>
            <a:r>
              <a:rPr lang="en-US" b="1" u="sng"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Immediate Cautions</a:t>
            </a: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Do not put your house on market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Do not give away money to your children or charity</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Do not sell stocks and bonds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Do not agree to move in with an adult child</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Do not make major financial decisions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Do not allow a salesperson to talk to you into buying financial products/investments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spcAft>
                <a:spcPts val="533"/>
              </a:spcAft>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Do not close joint accounts at least for one year</a:t>
            </a:r>
            <a:r>
              <a:rPr lang="en-US" sz="1867"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a:t>
            </a:r>
            <a:endParaRPr lang="en-US" sz="1867"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09630">
              <a:lnSpc>
                <a:spcPct val="107000"/>
              </a:lnSpc>
              <a:spcAft>
                <a:spcPts val="533"/>
              </a:spcAft>
            </a:pP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7004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9BA7E-68C5-677E-492C-D3B06B793B0F}"/>
            </a:ext>
          </a:extLst>
        </p:cNvPr>
        <p:cNvGrpSpPr/>
        <p:nvPr/>
      </p:nvGrpSpPr>
      <p:grpSpPr>
        <a:xfrm>
          <a:off x="0" y="0"/>
          <a:ext cx="0" cy="0"/>
          <a:chOff x="0" y="0"/>
          <a:chExt cx="0" cy="0"/>
        </a:xfrm>
      </p:grpSpPr>
      <p:sp>
        <p:nvSpPr>
          <p:cNvPr id="4" name="Text Box 2">
            <a:extLst>
              <a:ext uri="{FF2B5EF4-FFF2-40B4-BE49-F238E27FC236}">
                <a16:creationId xmlns:a16="http://schemas.microsoft.com/office/drawing/2014/main" id="{B1729F25-AFE3-B1FA-EB3A-AF9697066B37}"/>
              </a:ext>
            </a:extLst>
          </p:cNvPr>
          <p:cNvSpPr txBox="1"/>
          <p:nvPr/>
        </p:nvSpPr>
        <p:spPr>
          <a:xfrm>
            <a:off x="660400" y="635000"/>
            <a:ext cx="3606800" cy="412750"/>
          </a:xfrm>
          <a:prstGeom prst="rect">
            <a:avLst/>
          </a:prstGeom>
          <a:solidFill>
            <a:sysClr val="window" lastClr="FFFFFF"/>
          </a:solidFill>
          <a:ln w="6350">
            <a:noFill/>
          </a:ln>
          <a:effectLst/>
        </p:spPr>
        <p:txBody>
          <a:bodyPr rot="0" spcFirstLastPara="0" vert="horz" wrap="square" lIns="60960" tIns="30480" rIns="60960" bIns="30480" numCol="1" spcCol="0" rtlCol="0" fromWordArt="0" anchor="t" anchorCtr="0" forceAA="0" compatLnSpc="1">
            <a:prstTxWarp prst="textNoShape">
              <a:avLst/>
            </a:prstTxWarp>
            <a:noAutofit/>
          </a:bodyPr>
          <a:lstStyle/>
          <a:p>
            <a:pPr defTabSz="609630">
              <a:lnSpc>
                <a:spcPct val="107000"/>
              </a:lnSpc>
              <a:spcAft>
                <a:spcPts val="533"/>
              </a:spcAft>
              <a:defRPr/>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MD &amp; ASSOCIATES LLP</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defRPr/>
            </a:pPr>
            <a:r>
              <a:rPr lang="en-US" sz="1333" u="sng" kern="0" dirty="0">
                <a:solidFill>
                  <a:sysClr val="windowText" lastClr="000000"/>
                </a:solidFill>
                <a:latin typeface="Monotype Corsiva" panose="03010101010201010101" pitchFamily="66" charset="0"/>
                <a:ea typeface="Calibri" panose="020F0502020204030204" pitchFamily="34" charset="0"/>
                <a:cs typeface="Times New Roman" panose="02020603050405020304" pitchFamily="18" charset="0"/>
              </a:rPr>
              <a:t>CERTIFIED PUBLIC ACCOUNTANTS</a:t>
            </a:r>
            <a:endParaRPr lang="en-US" sz="1333" kern="0" dirty="0">
              <a:solidFill>
                <a:sysClr val="windowText" lastClr="000000"/>
              </a:solidFill>
              <a:latin typeface="Calibri" panose="020F0502020204030204"/>
              <a:ea typeface="Calibri" panose="020F0502020204030204" pitchFamily="34" charset="0"/>
              <a:cs typeface="Times New Roman" panose="02020603050405020304" pitchFamily="18" charset="0"/>
            </a:endParaRPr>
          </a:p>
          <a:p>
            <a:pPr defTabSz="609630">
              <a:lnSpc>
                <a:spcPct val="107000"/>
              </a:lnSpc>
              <a:spcAft>
                <a:spcPts val="533"/>
              </a:spcAft>
              <a:defRPr/>
            </a:pPr>
            <a:r>
              <a:rPr lang="en-US" sz="733" kern="0" dirty="0">
                <a:solidFill>
                  <a:sysClr val="windowText" lastClr="000000"/>
                </a:solidFill>
                <a:latin typeface="Calibri" panose="020F0502020204030204"/>
                <a:ea typeface="Calibri" panose="020F0502020204030204" pitchFamily="34" charset="0"/>
                <a:cs typeface="Times New Roman" panose="02020603050405020304" pitchFamily="18" charset="0"/>
              </a:rPr>
              <a:t> </a:t>
            </a:r>
          </a:p>
        </p:txBody>
      </p:sp>
      <p:sp>
        <p:nvSpPr>
          <p:cNvPr id="5" name="Rectangle 2">
            <a:extLst>
              <a:ext uri="{FF2B5EF4-FFF2-40B4-BE49-F238E27FC236}">
                <a16:creationId xmlns:a16="http://schemas.microsoft.com/office/drawing/2014/main" id="{CA6870D2-6BE2-94D2-8A93-1EEF8BA9C37B}"/>
              </a:ext>
            </a:extLst>
          </p:cNvPr>
          <p:cNvSpPr>
            <a:spLocks noChangeArrowheads="1"/>
          </p:cNvSpPr>
          <p:nvPr/>
        </p:nvSpPr>
        <p:spPr bwMode="auto">
          <a:xfrm>
            <a:off x="0" y="29290"/>
            <a:ext cx="1231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a:endParaRPr lang="en-US" sz="1200">
              <a:solidFill>
                <a:prstClr val="black"/>
              </a:solidFill>
              <a:latin typeface="Calibri" panose="020F0502020204030204"/>
            </a:endParaRPr>
          </a:p>
        </p:txBody>
      </p:sp>
      <p:sp>
        <p:nvSpPr>
          <p:cNvPr id="7" name="Rectangle 4">
            <a:extLst>
              <a:ext uri="{FF2B5EF4-FFF2-40B4-BE49-F238E27FC236}">
                <a16:creationId xmlns:a16="http://schemas.microsoft.com/office/drawing/2014/main" id="{302F96DB-9A93-AB31-53A5-C1EBAE457F67}"/>
              </a:ext>
            </a:extLst>
          </p:cNvPr>
          <p:cNvSpPr>
            <a:spLocks noChangeArrowheads="1"/>
          </p:cNvSpPr>
          <p:nvPr/>
        </p:nvSpPr>
        <p:spPr bwMode="auto">
          <a:xfrm>
            <a:off x="8490011" y="533529"/>
            <a:ext cx="2328844" cy="88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Presented by:</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Swapan Dhairyawan, CPA.</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February 25, 2024</a:t>
            </a:r>
            <a:endParaRPr lang="en-US" altLang="en-US" sz="1333" dirty="0">
              <a:solidFill>
                <a:prstClr val="black"/>
              </a:solidFill>
              <a:latin typeface="Calibri" panose="020F0502020204030204"/>
            </a:endParaRPr>
          </a:p>
          <a:p>
            <a:pPr algn="r" defTabSz="609630" eaLnBrk="0" fontAlgn="base" hangingPunct="0">
              <a:spcBef>
                <a:spcPct val="0"/>
              </a:spcBef>
              <a:spcAft>
                <a:spcPct val="0"/>
              </a:spcAft>
            </a:pPr>
            <a:r>
              <a:rPr lang="en-US" altLang="en-US" sz="1333"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GSH Center, Houston</a:t>
            </a:r>
            <a:endParaRPr lang="en-US" altLang="en-US" sz="1333" dirty="0">
              <a:solidFill>
                <a:prstClr val="black"/>
              </a:solidFill>
              <a:latin typeface="Arial" panose="020B0604020202020204" pitchFamily="34" charset="0"/>
            </a:endParaRPr>
          </a:p>
        </p:txBody>
      </p:sp>
      <p:sp>
        <p:nvSpPr>
          <p:cNvPr id="11" name="TextBox 10">
            <a:extLst>
              <a:ext uri="{FF2B5EF4-FFF2-40B4-BE49-F238E27FC236}">
                <a16:creationId xmlns:a16="http://schemas.microsoft.com/office/drawing/2014/main" id="{2BD4506F-BC6B-15D6-D9F5-1D0121D2EBB8}"/>
              </a:ext>
            </a:extLst>
          </p:cNvPr>
          <p:cNvSpPr txBox="1"/>
          <p:nvPr/>
        </p:nvSpPr>
        <p:spPr>
          <a:xfrm>
            <a:off x="3403600" y="1484334"/>
            <a:ext cx="6096000" cy="383888"/>
          </a:xfrm>
          <a:prstGeom prst="rect">
            <a:avLst/>
          </a:prstGeom>
          <a:noFill/>
        </p:spPr>
        <p:txBody>
          <a:bodyPr wrap="square">
            <a:spAutoFit/>
          </a:bodyPr>
          <a:lstStyle/>
          <a:p>
            <a:pPr defTabSz="609630">
              <a:lnSpc>
                <a:spcPct val="107000"/>
              </a:lnSpc>
              <a:spcAft>
                <a:spcPts val="533"/>
              </a:spcAft>
            </a:pPr>
            <a:r>
              <a:rPr lang="en-US" sz="1867"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FINANCIAL CHECKLIST FOR SURVIVING SPOUSE</a:t>
            </a:r>
            <a:endParaRPr lang="en-US" sz="1867"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DDB2CF3D-5DCB-9BD4-0313-2D545AED95C9}"/>
              </a:ext>
            </a:extLst>
          </p:cNvPr>
          <p:cNvSpPr txBox="1"/>
          <p:nvPr/>
        </p:nvSpPr>
        <p:spPr>
          <a:xfrm>
            <a:off x="2590800" y="2274653"/>
            <a:ext cx="6096000" cy="1919436"/>
          </a:xfrm>
          <a:prstGeom prst="rect">
            <a:avLst/>
          </a:prstGeom>
          <a:noFill/>
        </p:spPr>
        <p:txBody>
          <a:bodyPr wrap="square">
            <a:spAutoFit/>
          </a:bodyPr>
          <a:lstStyle/>
          <a:p>
            <a:pPr defTabSz="609630">
              <a:lnSpc>
                <a:spcPct val="107000"/>
              </a:lnSpc>
              <a:spcAft>
                <a:spcPts val="533"/>
              </a:spcAft>
            </a:pPr>
            <a:r>
              <a:rPr lang="en-US" b="1" u="sng"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Final Action Items</a:t>
            </a:r>
            <a:r>
              <a:rPr lang="en-US"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Completed spending &amp; savings plans based on New Income levels.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Consult Tax professional/Financial advisors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Re access your retirement strategy</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11" indent="-228611" defTabSz="609630">
              <a:lnSpc>
                <a:spcPct val="107000"/>
              </a:lnSpc>
              <a:spcAft>
                <a:spcPts val="533"/>
              </a:spcAft>
              <a:buFont typeface="Wingdings" panose="05000000000000000000" pitchFamily="2" charset="2"/>
              <a:buChar char=""/>
            </a:pPr>
            <a:r>
              <a:rPr lang="en-US"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IRS Publication 971 – Innocent Spouse Relief </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77249D3C-2577-5FEC-CFF4-D728573D28C6}"/>
              </a:ext>
            </a:extLst>
          </p:cNvPr>
          <p:cNvSpPr txBox="1"/>
          <p:nvPr/>
        </p:nvSpPr>
        <p:spPr>
          <a:xfrm>
            <a:off x="660400" y="4617001"/>
            <a:ext cx="9448800" cy="2034788"/>
          </a:xfrm>
          <a:prstGeom prst="rect">
            <a:avLst/>
          </a:prstGeom>
          <a:noFill/>
        </p:spPr>
        <p:txBody>
          <a:bodyPr wrap="square">
            <a:spAutoFit/>
          </a:bodyPr>
          <a:lstStyle/>
          <a:p>
            <a:pPr defTabSz="609630">
              <a:lnSpc>
                <a:spcPct val="107000"/>
              </a:lnSpc>
              <a:spcAft>
                <a:spcPts val="533"/>
              </a:spcAft>
            </a:pPr>
            <a:r>
              <a:rPr lang="en-US" sz="1867" b="1" u="sng"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Disclaimer:</a:t>
            </a:r>
            <a:endParaRPr lang="en-US"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609630">
              <a:lnSpc>
                <a:spcPct val="107000"/>
              </a:lnSpc>
              <a:spcAft>
                <a:spcPts val="533"/>
              </a:spcAft>
            </a:pPr>
            <a:r>
              <a:rPr lang="en-US" sz="1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While we have made every attempt to ensure that the information contained in this document has been accurate, we are not responsible for any errors or omissions, or for the results obtained from the use of this information. All information in this documents is provided “as is”, with no guarantee of completeness, accuracy, timeliness of the results obtained from the use of this information, and without warranty of any kind, express or implied, including, but not limited to warranties of performance, merchantability and fitness for a particular purpose. In no event will Swapan Dhairyawan, its related partnership or corporations, or the partners, agents or employees thereof be liable to you or anyone else for any decision made or action taken in reliance on the information in this Document or for any consequential, special or similar damages, even if advised of the possibility of such damages.</a:t>
            </a:r>
            <a:endParaRPr lang="en-US"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112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622</Words>
  <Application>Microsoft Office PowerPoint</Application>
  <PresentationFormat>Widescreen</PresentationFormat>
  <Paragraphs>91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Monotype Corsiva</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IACCGH @Admin</dc:creator>
  <cp:lastModifiedBy>IACCGH @Admin</cp:lastModifiedBy>
  <cp:revision>1</cp:revision>
  <dcterms:created xsi:type="dcterms:W3CDTF">2024-02-22T19:10:02Z</dcterms:created>
  <dcterms:modified xsi:type="dcterms:W3CDTF">2024-02-22T20:07:42Z</dcterms:modified>
</cp:coreProperties>
</file>