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g"/>
  <Override PartName="/ppt/media/image11.jpg" ContentType="image/jpg"/>
  <Override PartName="/ppt/media/image13.jpg" ContentType="image/jpg"/>
  <Override PartName="/ppt/media/image17.jpg" ContentType="image/jpg"/>
  <Override PartName="/ppt/media/image18.jpg" ContentType="image/jpg"/>
  <Override PartName="/ppt/media/image21.jpg" ContentType="image/jpg"/>
  <Override PartName="/ppt/media/image23.jpg" ContentType="image/jpg"/>
  <Override PartName="/ppt/media/image26.jpg" ContentType="image/jpg"/>
  <Override PartName="/ppt/media/image28.jpg" ContentType="image/jpg"/>
  <Override PartName="/ppt/media/image30.jpg" ContentType="image/jpg"/>
  <Override PartName="/ppt/media/image33.jpg" ContentType="image/jpg"/>
  <Override PartName="/ppt/media/image35.jpg" ContentType="image/jpg"/>
  <Override PartName="/ppt/media/image36.jpg" ContentType="image/jpg"/>
  <Override PartName="/ppt/media/image38.jpg" ContentType="image/jpg"/>
  <Override PartName="/ppt/media/image40.jpg" ContentType="image/jpg"/>
  <Override PartName="/ppt/media/image41.jpg" ContentType="image/jpg"/>
  <Override PartName="/ppt/media/image44.jpg" ContentType="image/jpg"/>
  <Override PartName="/ppt/media/image45.jpg" ContentType="image/jpg"/>
  <Override PartName="/ppt/media/image47.jpg" ContentType="image/jpg"/>
  <Override PartName="/ppt/media/image48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6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7.jpg" ContentType="image/jpg"/>
  <Override PartName="/ppt/media/image68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5" r:id="rId1"/>
    <p:sldMasterId id="2147483719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8288000" cy="10287000"/>
  <p:notesSz cx="6858000" cy="9144000"/>
  <p:embeddedFontLst>
    <p:embeddedFont>
      <p:font typeface="Arial Black" panose="020B0A04020102020204" pitchFamily="34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DBBE54-536E-4012-8BB0-623336AC0F2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2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CCGH @Admin" userId="ff2583df84e2da1c" providerId="LiveId" clId="{A9003A29-A42D-4DAE-9008-FE267B0A39E1}"/>
    <pc:docChg chg="delSld delMainMaster modSection">
      <pc:chgData name="IACCGH @Admin" userId="ff2583df84e2da1c" providerId="LiveId" clId="{A9003A29-A42D-4DAE-9008-FE267B0A39E1}" dt="2024-03-07T16:15:43.660" v="2" actId="47"/>
      <pc:docMkLst>
        <pc:docMk/>
      </pc:docMkLst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495264433" sldId="300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043070934" sldId="30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742158403" sldId="306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718815033" sldId="308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010669271" sldId="31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828508156" sldId="312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674272488" sldId="314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4129146388" sldId="316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031166646" sldId="317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3321262430" sldId="330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820197347" sldId="363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876434030" sldId="364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4116705730" sldId="365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2414480770" sldId="369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2196651520" sldId="370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2237020744" sldId="798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966728615" sldId="90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414863944" sldId="902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090526023" sldId="903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321263441" sldId="904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89983073" sldId="905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912386326" sldId="906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273082514" sldId="907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099201970" sldId="908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870728723" sldId="909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134275255" sldId="912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680144565" sldId="2147470120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2525055893" sldId="2147470121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95249851" sldId="2147470122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851658768" sldId="2147470123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074168781" sldId="2147470124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823177836" sldId="2147470125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88632328" sldId="2147470126"/>
        </pc:sldMkLst>
      </pc:sldChg>
      <pc:sldChg chg="del">
        <pc:chgData name="IACCGH @Admin" userId="ff2583df84e2da1c" providerId="LiveId" clId="{A9003A29-A42D-4DAE-9008-FE267B0A39E1}" dt="2024-03-07T16:15:25.933" v="1" actId="47"/>
        <pc:sldMkLst>
          <pc:docMk/>
          <pc:sldMk cId="2756242590" sldId="2147470127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907633862" sldId="2147470128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540053538" sldId="2147470129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788951784" sldId="2147470130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501928922" sldId="214747013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79208185" sldId="2147470132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64192620" sldId="2147470133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608233308" sldId="2147470134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24483926" sldId="2147470135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64686323" sldId="2147470136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807456848" sldId="2147470137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192924137" sldId="2147470138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385843688" sldId="2147470139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246598538" sldId="2147470140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348765463" sldId="214747014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700215595" sldId="2147470142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240326094" sldId="2147470143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728561558" sldId="2147470144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3111875" sldId="2147470145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790888638" sldId="2147470146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815489039" sldId="2147470147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910195042" sldId="2147470148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779303702" sldId="2147470149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4260331253" sldId="2147470150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583787892" sldId="214747015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838516229" sldId="2147470152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302721469" sldId="2147470153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337157176" sldId="2147470154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2996960140" sldId="2147470155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42577855" sldId="2147470156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3839831673" sldId="2147470157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169714797" sldId="2147470158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477004273" sldId="2147470159"/>
        </pc:sldMkLst>
      </pc:sldChg>
      <pc:sldChg chg="del">
        <pc:chgData name="IACCGH @Admin" userId="ff2583df84e2da1c" providerId="LiveId" clId="{A9003A29-A42D-4DAE-9008-FE267B0A39E1}" dt="2024-03-07T16:15:24.412" v="0" actId="47"/>
        <pc:sldMkLst>
          <pc:docMk/>
          <pc:sldMk cId="170112664" sldId="2147470160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70963834" sldId="2147470161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17902528" sldId="2147470162"/>
        </pc:sldMkLst>
      </pc:sldChg>
      <pc:sldChg chg="del">
        <pc:chgData name="IACCGH @Admin" userId="ff2583df84e2da1c" providerId="LiveId" clId="{A9003A29-A42D-4DAE-9008-FE267B0A39E1}" dt="2024-03-07T16:15:43.660" v="2" actId="47"/>
        <pc:sldMkLst>
          <pc:docMk/>
          <pc:sldMk cId="2976291157" sldId="2147470163"/>
        </pc:sldMkLst>
      </pc:sldChg>
      <pc:sldMasterChg chg="del delSldLayout">
        <pc:chgData name="IACCGH @Admin" userId="ff2583df84e2da1c" providerId="LiveId" clId="{A9003A29-A42D-4DAE-9008-FE267B0A39E1}" dt="2024-03-07T16:15:43.660" v="2" actId="47"/>
        <pc:sldMasterMkLst>
          <pc:docMk/>
          <pc:sldMasterMk cId="0" sldId="2147483648"/>
        </pc:sldMasterMkLst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del delSldLayout">
        <pc:chgData name="IACCGH @Admin" userId="ff2583df84e2da1c" providerId="LiveId" clId="{A9003A29-A42D-4DAE-9008-FE267B0A39E1}" dt="2024-03-07T16:15:43.660" v="2" actId="47"/>
        <pc:sldMasterMkLst>
          <pc:docMk/>
          <pc:sldMasterMk cId="2914943070" sldId="2147483707"/>
        </pc:sldMasterMkLst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2762432298" sldId="2147483708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1372989474" sldId="2147483709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3533166807" sldId="214748371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1772744611" sldId="2147483711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139926604" sldId="2147483712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1410161730" sldId="2147483713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1790169635" sldId="2147483714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3022490745" sldId="2147483715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3805005351" sldId="2147483716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3082179876" sldId="2147483717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2914943070" sldId="2147483707"/>
            <pc:sldLayoutMk cId="3863080199" sldId="2147483718"/>
          </pc:sldLayoutMkLst>
        </pc:sldLayoutChg>
      </pc:sldMasterChg>
      <pc:sldMasterChg chg="del delSldLayout">
        <pc:chgData name="IACCGH @Admin" userId="ff2583df84e2da1c" providerId="LiveId" clId="{A9003A29-A42D-4DAE-9008-FE267B0A39E1}" dt="2024-03-07T16:15:43.660" v="2" actId="47"/>
        <pc:sldMasterMkLst>
          <pc:docMk/>
          <pc:sldMasterMk cId="1211193775" sldId="2147483725"/>
        </pc:sldMasterMkLst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3395510715" sldId="2147483726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2020119831" sldId="2147483727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474747164" sldId="2147483728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4266787004" sldId="2147483729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2159305512" sldId="214748373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592281420" sldId="2147483731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876889169" sldId="2147483732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2776410858" sldId="2147483733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4029430369" sldId="2147483734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3503683564" sldId="2147483735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11193775" sldId="2147483725"/>
            <pc:sldLayoutMk cId="2456575967" sldId="2147483736"/>
          </pc:sldLayoutMkLst>
        </pc:sldLayoutChg>
      </pc:sldMasterChg>
      <pc:sldMasterChg chg="del delSldLayout">
        <pc:chgData name="IACCGH @Admin" userId="ff2583df84e2da1c" providerId="LiveId" clId="{A9003A29-A42D-4DAE-9008-FE267B0A39E1}" dt="2024-03-07T16:15:43.660" v="2" actId="47"/>
        <pc:sldMasterMkLst>
          <pc:docMk/>
          <pc:sldMasterMk cId="3081467887" sldId="2147483737"/>
        </pc:sldMasterMkLst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960077078" sldId="2147483738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3321005610" sldId="2147483739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246778977" sldId="214748374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1653553068" sldId="2147483741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2180374641" sldId="2147483742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4014422619" sldId="2147483743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2568574814" sldId="2147483744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2641389836" sldId="2147483745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4247502846" sldId="2147483746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3330718317" sldId="2147483747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3081467887" sldId="2147483737"/>
            <pc:sldLayoutMk cId="3976607854" sldId="2147483748"/>
          </pc:sldLayoutMkLst>
        </pc:sldLayoutChg>
      </pc:sldMasterChg>
      <pc:sldMasterChg chg="del delSldLayout">
        <pc:chgData name="IACCGH @Admin" userId="ff2583df84e2da1c" providerId="LiveId" clId="{A9003A29-A42D-4DAE-9008-FE267B0A39E1}" dt="2024-03-07T16:15:43.660" v="2" actId="47"/>
        <pc:sldMasterMkLst>
          <pc:docMk/>
          <pc:sldMasterMk cId="127683498" sldId="2147483749"/>
        </pc:sldMasterMkLst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437400086" sldId="214748375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518301296" sldId="2147483751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556407716" sldId="2147483752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1594508653" sldId="2147483753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837709996" sldId="2147483754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432694963" sldId="2147483755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488698477" sldId="2147483756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552434429" sldId="2147483757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255611351" sldId="2147483758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939237925" sldId="2147483759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89248322" sldId="214748376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01255325" sldId="2147483761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312282179" sldId="2147483762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790311096" sldId="2147483763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533819282" sldId="2147483764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462583480" sldId="2147483765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297386094" sldId="2147483766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862439923" sldId="2147483767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4286902248" sldId="2147483768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3669412458" sldId="2147483769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425925442" sldId="2147483770"/>
          </pc:sldLayoutMkLst>
        </pc:sldLayoutChg>
        <pc:sldLayoutChg chg="del">
          <pc:chgData name="IACCGH @Admin" userId="ff2583df84e2da1c" providerId="LiveId" clId="{A9003A29-A42D-4DAE-9008-FE267B0A39E1}" dt="2024-03-07T16:15:43.660" v="2" actId="47"/>
          <pc:sldLayoutMkLst>
            <pc:docMk/>
            <pc:sldMasterMk cId="127683498" sldId="2147483749"/>
            <pc:sldLayoutMk cId="2084598408" sldId="21474837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407B8-02C3-4129-B8E5-E484442415B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B0183-CD58-4242-88C6-4D2FB08D7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9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0183-CD58-4242-88C6-4D2FB08D7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0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B12A-2341-F54E-A4D9-43A51675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E093-18FB-F143-96DE-ACCD41B6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6C44C-13E6-0F4A-8EBE-3E090548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13"/>
            </a:lvl1pPr>
          </a:lstStyle>
          <a:p>
            <a:fld id="{58AA4C49-35D9-8D46-9B85-5A855AF07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8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86881" y="411860"/>
            <a:ext cx="511937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1F5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B318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82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4480" y="65669"/>
            <a:ext cx="7470140" cy="461665"/>
          </a:xfrm>
        </p:spPr>
        <p:txBody>
          <a:bodyPr lIns="0" tIns="0" rIns="0" bIns="0"/>
          <a:lstStyle>
            <a:lvl1pPr>
              <a:defRPr sz="3000" b="0" i="0">
                <a:solidFill>
                  <a:srgbClr val="001F5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29228" y="1775459"/>
            <a:ext cx="14389100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B318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23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4480" y="65669"/>
            <a:ext cx="7470140" cy="461665"/>
          </a:xfrm>
        </p:spPr>
        <p:txBody>
          <a:bodyPr lIns="0" tIns="0" rIns="0" bIns="0"/>
          <a:lstStyle>
            <a:lvl1pPr>
              <a:defRPr sz="3000" b="0" i="0">
                <a:solidFill>
                  <a:srgbClr val="001F5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84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4480" y="65669"/>
            <a:ext cx="7470140" cy="461665"/>
          </a:xfrm>
        </p:spPr>
        <p:txBody>
          <a:bodyPr lIns="0" tIns="0" rIns="0" bIns="0"/>
          <a:lstStyle>
            <a:lvl1pPr>
              <a:defRPr sz="3000" b="0" i="0">
                <a:solidFill>
                  <a:srgbClr val="001F5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50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34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D39AA-D3AD-4147-8C97-B5D0AE9C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16573500" cy="18502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0C96A-09F7-7248-B2F0-7BA2D0567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2" y="2738438"/>
            <a:ext cx="16573499" cy="6527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DE638-47C5-2443-92EA-FE4D9C0D6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90136" y="9601200"/>
            <a:ext cx="512064" cy="27113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13" b="1">
                <a:solidFill>
                  <a:schemeClr val="tx1"/>
                </a:solidFill>
                <a:latin typeface="+mn-lt"/>
              </a:defRPr>
            </a:lvl1pPr>
          </a:lstStyle>
          <a:p>
            <a:fld id="{58AA4C49-35D9-8D46-9B85-5A855AF07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7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Tx/>
        <a:buBlip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</a:buBlip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Tx/>
        <a:buBlip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</a:buBlip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Tx/>
        <a:buBlip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</a:buBlip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Tx/>
        <a:buBlip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</a:buBlip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Tx/>
        <a:buBlip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</a:buBlip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F26B43"/>
          </p15:clr>
        </p15:guide>
        <p15:guide id="2" pos="9856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5088">
          <p15:clr>
            <a:srgbClr val="F26B43"/>
          </p15:clr>
        </p15:guide>
        <p15:guide id="5" pos="4704">
          <p15:clr>
            <a:srgbClr val="F26B43"/>
          </p15:clr>
        </p15:guide>
        <p15:guide id="6" pos="4320">
          <p15:clr>
            <a:srgbClr val="F26B43"/>
          </p15:clr>
        </p15:guide>
        <p15:guide id="7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1"/>
            <a:ext cx="18287998" cy="160791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14400" y="9916667"/>
            <a:ext cx="9144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57150">
            <a:solidFill>
              <a:srgbClr val="B31842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bg object 18"/>
          <p:cNvSpPr/>
          <p:nvPr/>
        </p:nvSpPr>
        <p:spPr>
          <a:xfrm>
            <a:off x="2157982" y="9916667"/>
            <a:ext cx="18288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57150">
            <a:solidFill>
              <a:srgbClr val="B31842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4480" y="65669"/>
            <a:ext cx="74701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1F5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29228" y="1775459"/>
            <a:ext cx="143891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B318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51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533.pdf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rs.gov/pub/irs-pdf/p5533sp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irs.gov/getready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rs.gov/VITA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hyperlink" Target="http://www.irs.gov/FreeFil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.gov/chooseataxpro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610.pdf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refund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irs.gov/pub/irs-pdf/p5063esp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rs.gov/transcript" TargetMode="External"/><Relationship Id="rId5" Type="http://schemas.openxmlformats.org/officeDocument/2006/relationships/hyperlink" Target="http://www.irs.gov/Transcript" TargetMode="External"/><Relationship Id="rId4" Type="http://schemas.openxmlformats.org/officeDocument/2006/relationships/hyperlink" Target="https://www.irs.gov/pub/irs-pdf/p4201ens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hyperlink" Target="http://www.irs.gov/IRS2GO" TargetMode="External"/><Relationship Id="rId4" Type="http://schemas.openxmlformats.org/officeDocument/2006/relationships/hyperlink" Target="http://www.irs.gov/pa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irs.gov/payments" TargetMode="External"/><Relationship Id="rId4" Type="http://schemas.openxmlformats.org/officeDocument/2006/relationships/hyperlink" Target="https://www.irs.gov/pub/irs-pdf/p5034esp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Withhold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rs.gov/pub/irs-pdf/p5349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credi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eitcassistan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rs.gov/pub/irs-pdf/p5811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IT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s.gov/help/tools" TargetMode="External"/><Relationship Id="rId3" Type="http://schemas.openxmlformats.org/officeDocument/2006/relationships/hyperlink" Target="http://www.irs.gov/" TargetMode="External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hyperlink" Target="https://www.irs.gov/pub/irs-pdf/p5120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rs.gov/pub/irs-pdf/p4772.pdf" TargetMode="Externa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rs.gov/pub/irs-pdf/p5534hzs.pdf" TargetMode="External"/><Relationship Id="rId5" Type="http://schemas.openxmlformats.org/officeDocument/2006/relationships/hyperlink" Target="https://www.irs.gov/pub/irs-pdf/p5534hsp.pdf" TargetMode="External"/><Relationship Id="rId4" Type="http://schemas.openxmlformats.org/officeDocument/2006/relationships/hyperlink" Target="https://www.irs.gov/pub/irs-pdf/p5534h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rs.gov/pub/irs-pdf/p5486azs.pdf" TargetMode="External"/><Relationship Id="rId5" Type="http://schemas.openxmlformats.org/officeDocument/2006/relationships/hyperlink" Target="https://www.irs.gov/pub/irs-pdf/p5486asp.pdf" TargetMode="External"/><Relationship Id="rId4" Type="http://schemas.openxmlformats.org/officeDocument/2006/relationships/hyperlink" Target="https://www.irs.gov/pub/irs-pdf/p5486a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.gov/IDThef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027.pdf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g"/><Relationship Id="rId5" Type="http://schemas.openxmlformats.org/officeDocument/2006/relationships/image" Target="../media/image12.png"/><Relationship Id="rId4" Type="http://schemas.openxmlformats.org/officeDocument/2006/relationships/hyperlink" Target="https://www.irs.gov/pub/irs-pdf/p5027sp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4524.pdf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g"/><Relationship Id="rId5" Type="http://schemas.openxmlformats.org/officeDocument/2006/relationships/image" Target="../media/image12.png"/><Relationship Id="rId4" Type="http://schemas.openxmlformats.org/officeDocument/2006/relationships/hyperlink" Target="https://www.irs.gov/pub/irs-pdf/p4524sp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ippi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rs.gov/pub/irs-pdf/p5367es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mylanguage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pub/irs-pdf/p4201ens.pdf" TargetMode="External"/><Relationship Id="rId3" Type="http://schemas.openxmlformats.org/officeDocument/2006/relationships/hyperlink" Target="https://www.irs.gov/pub/irs-pdf/p4995aes.pdf" TargetMode="External"/><Relationship Id="rId7" Type="http://schemas.openxmlformats.org/officeDocument/2006/relationships/hyperlink" Target="https://www.irs.gov/pub/irs-pdf/p5610.pdf" TargetMode="External"/><Relationship Id="rId2" Type="http://schemas.openxmlformats.org/officeDocument/2006/relationships/hyperlink" Target="https://www.irs.gov/pub/irs-pdf/p5136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rs.gov/pub/irs-pdf/p5895.pdf" TargetMode="External"/><Relationship Id="rId11" Type="http://schemas.openxmlformats.org/officeDocument/2006/relationships/hyperlink" Target="https://www.irs.gov/pub/irs-pdf/p3211.pdf" TargetMode="External"/><Relationship Id="rId5" Type="http://schemas.openxmlformats.org/officeDocument/2006/relationships/hyperlink" Target="https://www.irs.gov/pub/irs-pdf/p5776.pdf" TargetMode="External"/><Relationship Id="rId10" Type="http://schemas.openxmlformats.org/officeDocument/2006/relationships/hyperlink" Target="https://www.irs.gov/pub/irs-pdf/p5349.pdf" TargetMode="External"/><Relationship Id="rId4" Type="http://schemas.openxmlformats.org/officeDocument/2006/relationships/hyperlink" Target="https://www.irs.gov/pub/irs-pdf/p5348.pdf" TargetMode="External"/><Relationship Id="rId9" Type="http://schemas.openxmlformats.org/officeDocument/2006/relationships/hyperlink" Target="https://www.irs.gov/pub/irs-pdf/p5034esp.pdf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pub/irs-pdf/p5486a.pdf" TargetMode="External"/><Relationship Id="rId13" Type="http://schemas.openxmlformats.org/officeDocument/2006/relationships/hyperlink" Target="https://www.irs.gov/pub/irs-pdf/p4524sp.pdf" TargetMode="External"/><Relationship Id="rId3" Type="http://schemas.openxmlformats.org/officeDocument/2006/relationships/hyperlink" Target="https://www.irs.gov/pub/irs-pdf/p4772.pdf" TargetMode="External"/><Relationship Id="rId7" Type="http://schemas.openxmlformats.org/officeDocument/2006/relationships/hyperlink" Target="https://www.irs.gov/pub/irs-pdf/p5534hzs.pdf" TargetMode="External"/><Relationship Id="rId12" Type="http://schemas.openxmlformats.org/officeDocument/2006/relationships/hyperlink" Target="https://www.irs.gov/pub/irs-pdf/p4524.pdf" TargetMode="External"/><Relationship Id="rId2" Type="http://schemas.openxmlformats.org/officeDocument/2006/relationships/hyperlink" Target="https://www.irs.gov/pub/irs-pdf/p5811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rs.gov/pub/irs-pdf/p5534hsp.pdf" TargetMode="External"/><Relationship Id="rId11" Type="http://schemas.openxmlformats.org/officeDocument/2006/relationships/hyperlink" Target="https://www.irs.gov/pub/irs-pdf/p5027.pdf" TargetMode="External"/><Relationship Id="rId5" Type="http://schemas.openxmlformats.org/officeDocument/2006/relationships/hyperlink" Target="https://www.irs.gov/pub/irs-pdf/p5534h.pdf" TargetMode="External"/><Relationship Id="rId10" Type="http://schemas.openxmlformats.org/officeDocument/2006/relationships/hyperlink" Target="https://www.irs.gov/pub/irs-pdf/p5486azs.pdf" TargetMode="External"/><Relationship Id="rId4" Type="http://schemas.openxmlformats.org/officeDocument/2006/relationships/hyperlink" Target="https://www.irs.gov/pub/irs-pdf/p5120.pdf" TargetMode="External"/><Relationship Id="rId9" Type="http://schemas.openxmlformats.org/officeDocument/2006/relationships/hyperlink" Target="https://www.irs.gov/pub/irs-pdf/p5486asp.pdf" TargetMode="External"/><Relationship Id="rId14" Type="http://schemas.openxmlformats.org/officeDocument/2006/relationships/hyperlink" Target="https://www.irs.gov/pub/irs-pdf/p5367es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Arlene.J.Good@irs.gov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irs.gov/Help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irs.gov/pub/irs-pdf/p5136sp.pdf" TargetMode="External"/><Relationship Id="rId4" Type="http://schemas.openxmlformats.org/officeDocument/2006/relationships/hyperlink" Target="https://www.irs.gov/pub/irs-pdf/p513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s.gov/IT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irs.gov/Accoun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351" y="1771651"/>
            <a:ext cx="12687299" cy="82295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17658" y="2732992"/>
            <a:ext cx="10049826" cy="33432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603308" marR="7620" indent="-3585210" defTabSz="1371600">
              <a:spcBef>
                <a:spcPts val="150"/>
              </a:spcBef>
              <a:tabLst>
                <a:tab pos="5867400" algn="l"/>
              </a:tabLst>
            </a:pPr>
            <a:r>
              <a:rPr sz="7200" b="1" kern="0" dirty="0">
                <a:solidFill>
                  <a:srgbClr val="093060"/>
                </a:solidFill>
                <a:latin typeface="Arial"/>
                <a:cs typeface="Arial"/>
              </a:rPr>
              <a:t>Resources</a:t>
            </a:r>
            <a:r>
              <a:rPr sz="7200" b="1" kern="0" spc="-3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7200" b="1" kern="0" spc="-75" dirty="0">
                <a:solidFill>
                  <a:srgbClr val="093060"/>
                </a:solidFill>
                <a:latin typeface="Arial"/>
                <a:cs typeface="Arial"/>
              </a:rPr>
              <a:t>&amp;</a:t>
            </a:r>
            <a:r>
              <a:rPr sz="7200" b="1" kern="0" dirty="0">
                <a:solidFill>
                  <a:srgbClr val="093060"/>
                </a:solidFill>
                <a:latin typeface="Arial"/>
                <a:cs typeface="Arial"/>
              </a:rPr>
              <a:t>	</a:t>
            </a:r>
            <a:r>
              <a:rPr sz="7200" b="1" kern="0" spc="-30" dirty="0">
                <a:solidFill>
                  <a:srgbClr val="093060"/>
                </a:solidFill>
                <a:latin typeface="Arial"/>
                <a:cs typeface="Arial"/>
              </a:rPr>
              <a:t>Guidance </a:t>
            </a:r>
            <a:r>
              <a:rPr sz="7200" b="1" kern="0" dirty="0">
                <a:solidFill>
                  <a:srgbClr val="093060"/>
                </a:solidFill>
                <a:latin typeface="Arial"/>
                <a:cs typeface="Arial"/>
              </a:rPr>
              <a:t>for</a:t>
            </a:r>
            <a:r>
              <a:rPr sz="7200" b="1" kern="0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7200" b="1" kern="0" spc="-38" dirty="0">
                <a:solidFill>
                  <a:srgbClr val="093060"/>
                </a:solidFill>
                <a:latin typeface="Arial"/>
                <a:cs typeface="Arial"/>
              </a:rPr>
              <a:t>the</a:t>
            </a:r>
            <a:endParaRPr sz="7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2860" defTabSz="1371600"/>
            <a:r>
              <a:rPr sz="7200" b="1" kern="0" dirty="0">
                <a:solidFill>
                  <a:srgbClr val="093060"/>
                </a:solidFill>
                <a:latin typeface="Arial"/>
                <a:cs typeface="Arial"/>
              </a:rPr>
              <a:t>2024</a:t>
            </a:r>
            <a:r>
              <a:rPr sz="7200" b="1" kern="0" spc="-24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7200" b="1" kern="0" spc="-68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7200" b="1" kern="0" spc="-24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7200" b="1" kern="0" dirty="0">
                <a:solidFill>
                  <a:srgbClr val="093060"/>
                </a:solidFill>
                <a:latin typeface="Arial"/>
                <a:cs typeface="Arial"/>
              </a:rPr>
              <a:t>Filing</a:t>
            </a:r>
            <a:r>
              <a:rPr sz="7200" b="1" kern="0" spc="-24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7200" b="1" kern="0" spc="-15" dirty="0">
                <a:solidFill>
                  <a:srgbClr val="093060"/>
                </a:solidFill>
                <a:latin typeface="Arial"/>
                <a:cs typeface="Arial"/>
              </a:rPr>
              <a:t>Season</a:t>
            </a:r>
            <a:endParaRPr sz="7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7334" y="7682182"/>
            <a:ext cx="10472738" cy="131093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4200" b="1" kern="0" dirty="0">
                <a:solidFill>
                  <a:srgbClr val="C00000"/>
                </a:solidFill>
                <a:latin typeface="Arial"/>
                <a:cs typeface="Arial"/>
              </a:rPr>
              <a:t>Presented</a:t>
            </a:r>
            <a:r>
              <a:rPr sz="4200" b="1" kern="0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200" b="1" kern="0" spc="-38" dirty="0">
                <a:solidFill>
                  <a:srgbClr val="C00000"/>
                </a:solidFill>
                <a:latin typeface="Arial"/>
                <a:cs typeface="Arial"/>
              </a:rPr>
              <a:t>by: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/>
            <a:r>
              <a:rPr sz="4200" b="1" kern="0" dirty="0">
                <a:solidFill>
                  <a:srgbClr val="C00000"/>
                </a:solidFill>
                <a:latin typeface="Arial"/>
                <a:cs typeface="Arial"/>
              </a:rPr>
              <a:t>Arlene</a:t>
            </a:r>
            <a:r>
              <a:rPr sz="4200" b="1" kern="0" spc="-1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C00000"/>
                </a:solidFill>
                <a:latin typeface="Arial"/>
                <a:cs typeface="Arial"/>
              </a:rPr>
              <a:t>Good,</a:t>
            </a:r>
            <a:r>
              <a:rPr sz="4200" b="1" kern="0" spc="-1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C00000"/>
                </a:solidFill>
                <a:latin typeface="Arial"/>
                <a:cs typeface="Arial"/>
              </a:rPr>
              <a:t>IRS</a:t>
            </a:r>
            <a:r>
              <a:rPr sz="4200" b="1" kern="0" spc="-15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C00000"/>
                </a:solidFill>
                <a:latin typeface="Arial"/>
                <a:cs typeface="Arial"/>
              </a:rPr>
              <a:t>Sr.</a:t>
            </a:r>
            <a:r>
              <a:rPr sz="4200" b="1" kern="0" spc="-1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C00000"/>
                </a:solidFill>
                <a:latin typeface="Arial"/>
                <a:cs typeface="Arial"/>
              </a:rPr>
              <a:t>Stakeholder</a:t>
            </a:r>
            <a:r>
              <a:rPr sz="4200" b="1" kern="0" spc="-9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200" b="1" kern="0" spc="-15" dirty="0">
                <a:solidFill>
                  <a:srgbClr val="C00000"/>
                </a:solidFill>
                <a:latin typeface="Arial"/>
                <a:cs typeface="Arial"/>
              </a:rPr>
              <a:t>Liaison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9365" y="67146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22040" y="125924"/>
            <a:ext cx="5624513" cy="10323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lnSpc>
                <a:spcPts val="3578"/>
              </a:lnSpc>
              <a:spcBef>
                <a:spcPts val="150"/>
              </a:spcBef>
            </a:pPr>
            <a:r>
              <a:rPr sz="3000" kern="0" dirty="0">
                <a:solidFill>
                  <a:srgbClr val="001F5F"/>
                </a:solidFill>
                <a:latin typeface="Arial Black"/>
                <a:cs typeface="Arial Black"/>
              </a:rPr>
              <a:t>Communications</a:t>
            </a:r>
            <a:r>
              <a:rPr sz="3000" kern="0" spc="-113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3000" kern="0" dirty="0">
                <a:solidFill>
                  <a:srgbClr val="001F5F"/>
                </a:solidFill>
                <a:latin typeface="Arial Black"/>
                <a:cs typeface="Arial Black"/>
              </a:rPr>
              <a:t>&amp;</a:t>
            </a:r>
            <a:r>
              <a:rPr sz="3000" kern="0" spc="-1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3000" kern="0" spc="-15" dirty="0">
                <a:solidFill>
                  <a:srgbClr val="001F5F"/>
                </a:solidFill>
                <a:latin typeface="Arial Black"/>
                <a:cs typeface="Arial Black"/>
              </a:rPr>
              <a:t>Liaison</a:t>
            </a:r>
            <a:endParaRPr sz="3000" kern="0">
              <a:solidFill>
                <a:sysClr val="windowText" lastClr="000000"/>
              </a:solidFill>
              <a:latin typeface="Arial Black"/>
              <a:cs typeface="Arial Black"/>
            </a:endParaRPr>
          </a:p>
          <a:p>
            <a:pPr marL="19050" defTabSz="1371600">
              <a:lnSpc>
                <a:spcPts val="4298"/>
              </a:lnSpc>
            </a:pPr>
            <a:r>
              <a:rPr sz="3600" kern="0" dirty="0">
                <a:solidFill>
                  <a:srgbClr val="001F5F"/>
                </a:solidFill>
                <a:latin typeface="Arial Black"/>
                <a:cs typeface="Arial Black"/>
              </a:rPr>
              <a:t>Stakeholder</a:t>
            </a:r>
            <a:r>
              <a:rPr sz="3600" kern="0" spc="-188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3600" kern="0" spc="-15" dirty="0">
                <a:solidFill>
                  <a:srgbClr val="001F5F"/>
                </a:solidFill>
                <a:latin typeface="Arial Black"/>
                <a:cs typeface="Arial Black"/>
              </a:rPr>
              <a:t>Liaison</a:t>
            </a:r>
            <a:endParaRPr sz="3600" kern="0">
              <a:solidFill>
                <a:sysClr val="windowText" lastClr="000000"/>
              </a:solidFill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96590" y="9504436"/>
            <a:ext cx="1628775" cy="33182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025" kern="0" dirty="0">
                <a:solidFill>
                  <a:sysClr val="windowText" lastClr="000000"/>
                </a:solidFill>
                <a:latin typeface="Arial"/>
                <a:cs typeface="Arial"/>
              </a:rPr>
              <a:t>Feb.</a:t>
            </a:r>
            <a:r>
              <a:rPr sz="2025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25" kern="0" dirty="0">
                <a:solidFill>
                  <a:sysClr val="windowText" lastClr="000000"/>
                </a:solidFill>
                <a:latin typeface="Arial"/>
                <a:cs typeface="Arial"/>
              </a:rPr>
              <a:t>25.</a:t>
            </a:r>
            <a:r>
              <a:rPr sz="2025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025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2024</a:t>
            </a:r>
            <a:endParaRPr sz="202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C964382-F383-B324-6425-1C1404AEC87D}"/>
              </a:ext>
            </a:extLst>
          </p:cNvPr>
          <p:cNvSpPr txBox="1"/>
          <p:nvPr/>
        </p:nvSpPr>
        <p:spPr>
          <a:xfrm>
            <a:off x="-2895600" y="9851007"/>
            <a:ext cx="2895600" cy="231858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13:07:25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Good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afternoon,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Thank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invitation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come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back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attend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meeting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today.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We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currently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season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season,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purpose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presentation,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etc.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Tailor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stakeholders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–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make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yours!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0351" y="1732787"/>
            <a:ext cx="12687299" cy="8229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0977" y="-94094"/>
            <a:ext cx="6491288" cy="1353256"/>
          </a:xfrm>
          <a:prstGeom prst="rect">
            <a:avLst/>
          </a:prstGeom>
        </p:spPr>
        <p:txBody>
          <a:bodyPr vert="horz" wrap="square" lIns="0" tIns="128588" rIns="0" bIns="0" rtlCol="0">
            <a:spAutoFit/>
          </a:bodyPr>
          <a:lstStyle/>
          <a:p>
            <a:pPr marL="19050" defTabSz="1371600">
              <a:spcBef>
                <a:spcPts val="1013"/>
              </a:spcBef>
            </a:pPr>
            <a:r>
              <a:rPr sz="36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Pub</a:t>
            </a:r>
            <a:r>
              <a:rPr sz="3600" b="1" u="sng" kern="0" spc="-1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5533</a:t>
            </a:r>
            <a:r>
              <a:rPr sz="3600" b="1" kern="0" spc="-1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kern="0" dirty="0">
                <a:solidFill>
                  <a:srgbClr val="093060"/>
                </a:solidFill>
                <a:latin typeface="Arial"/>
                <a:cs typeface="Arial"/>
              </a:rPr>
              <a:t>Access</a:t>
            </a:r>
            <a:r>
              <a:rPr sz="3600" b="1" kern="0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kern="0" spc="-30" dirty="0">
                <a:solidFill>
                  <a:srgbClr val="093060"/>
                </a:solidFill>
                <a:latin typeface="Arial"/>
                <a:cs typeface="Arial"/>
              </a:rPr>
              <a:t>Your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863"/>
              </a:spcBef>
            </a:pPr>
            <a:r>
              <a:rPr sz="3600" b="1" kern="0" dirty="0">
                <a:solidFill>
                  <a:srgbClr val="093060"/>
                </a:solidFill>
                <a:latin typeface="Arial"/>
                <a:cs typeface="Arial"/>
              </a:rPr>
              <a:t>IRS</a:t>
            </a:r>
            <a:r>
              <a:rPr sz="3600" b="1" kern="0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kern="0" dirty="0">
                <a:solidFill>
                  <a:srgbClr val="093060"/>
                </a:solidFill>
                <a:latin typeface="Arial"/>
                <a:cs typeface="Arial"/>
              </a:rPr>
              <a:t>Online</a:t>
            </a:r>
            <a:r>
              <a:rPr sz="3600" b="1" kern="0" spc="-22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kern="0" dirty="0">
                <a:solidFill>
                  <a:srgbClr val="093060"/>
                </a:solidFill>
                <a:latin typeface="Arial"/>
                <a:cs typeface="Arial"/>
              </a:rPr>
              <a:t>Account</a:t>
            </a:r>
            <a:r>
              <a:rPr sz="3600" b="1" kern="0" spc="-2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kern="0" spc="-15" dirty="0">
                <a:solidFill>
                  <a:srgbClr val="093060"/>
                </a:solidFill>
                <a:latin typeface="Arial"/>
                <a:cs typeface="Arial"/>
              </a:rPr>
              <a:t>(</a:t>
            </a:r>
            <a:r>
              <a:rPr sz="36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Spanish</a:t>
            </a:r>
            <a:r>
              <a:rPr sz="3600" b="1" kern="0" spc="-15" dirty="0">
                <a:solidFill>
                  <a:srgbClr val="093060"/>
                </a:solidFill>
                <a:latin typeface="Arial"/>
                <a:cs typeface="Arial"/>
              </a:rPr>
              <a:t>)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1264" y="671259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10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2895600" y="9791700"/>
            <a:ext cx="2895600" cy="254941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13:07:27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Online Account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application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 also available in Spanish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well as English. Please help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 to promote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Online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account by sharing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Publication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5533 Access Your IRS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Online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Account with your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members,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58313" y="63017"/>
            <a:ext cx="725614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IRS</a:t>
            </a:r>
            <a:r>
              <a:rPr sz="3600" b="1" spc="-12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53" dirty="0">
                <a:solidFill>
                  <a:srgbClr val="093060"/>
                </a:solidFill>
                <a:latin typeface="Arial"/>
                <a:cs typeface="Arial"/>
              </a:rPr>
              <a:t>Taxpayer</a:t>
            </a:r>
            <a:r>
              <a:rPr sz="3600" b="1" spc="-18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Assistance</a:t>
            </a:r>
            <a:r>
              <a:rPr sz="3600" b="1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Centers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Search</a:t>
            </a:r>
            <a:r>
              <a:rPr sz="3600" b="1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C00000"/>
                </a:solidFill>
                <a:latin typeface="Arial"/>
                <a:cs typeface="Arial"/>
              </a:rPr>
              <a:t>“TAC”</a:t>
            </a:r>
            <a:r>
              <a:rPr sz="3600" b="1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sz="3600" b="1" spc="-11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IRS.gov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53811" y="1399032"/>
            <a:ext cx="7662863" cy="8568690"/>
            <a:chOff x="2045207" y="932688"/>
            <a:chExt cx="5108575" cy="5712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5207" y="932688"/>
              <a:ext cx="5108447" cy="5711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9216" y="996696"/>
              <a:ext cx="4925567" cy="55290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90165" y="977646"/>
              <a:ext cx="4963795" cy="5567680"/>
            </a:xfrm>
            <a:custGeom>
              <a:avLst/>
              <a:gdLst/>
              <a:ahLst/>
              <a:cxnLst/>
              <a:rect l="l" t="t" r="r" b="b"/>
              <a:pathLst>
                <a:path w="4963795" h="5567680">
                  <a:moveTo>
                    <a:pt x="0" y="0"/>
                  </a:moveTo>
                  <a:lnTo>
                    <a:pt x="4963667" y="0"/>
                  </a:lnTo>
                  <a:lnTo>
                    <a:pt x="4963667" y="5567172"/>
                  </a:lnTo>
                  <a:lnTo>
                    <a:pt x="0" y="556717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85065" y="671460"/>
            <a:ext cx="50196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143" dirty="0">
                <a:solidFill>
                  <a:srgbClr val="001F5F"/>
                </a:solidFill>
                <a:latin typeface="Arial"/>
                <a:cs typeface="Arial"/>
              </a:rPr>
              <a:t>11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907890" y="9486900"/>
            <a:ext cx="2895600" cy="762772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13:07:27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 addition to IRS.gov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telephone assistance,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also get IRS help in-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 Taxpayer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Assistance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Centers, or TACs around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country are open year-round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appointment-only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provide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services as shown on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slide.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can make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appointment for in-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assistance. TACs are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generally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open weekdays from 8:30am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4:30pm local time.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However,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during the 2024 filing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season,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most TACs will offer extra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office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hours from 7:30 to 8:30am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4:30pm to 6:00pm,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when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who are not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making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cash payments can walk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 an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appointment.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4995-A Services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Appointment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Assistance Centers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overviews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TAC services provided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phone number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making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appointments. Please share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 members, clients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customers.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note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TAC employees do not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0350" y="1650510"/>
            <a:ext cx="12687300" cy="8229600"/>
            <a:chOff x="342900" y="1100340"/>
            <a:chExt cx="8458200" cy="5486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8057" y="1827525"/>
              <a:ext cx="5928303" cy="3462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00" y="1100340"/>
              <a:ext cx="8458199" cy="548638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1093177"/>
          </a:xfrm>
          <a:prstGeom prst="rect">
            <a:avLst/>
          </a:prstGeom>
        </p:spPr>
        <p:txBody>
          <a:bodyPr vert="horz" wrap="square" lIns="0" tIns="79305" rIns="0" bIns="0" rtlCol="0">
            <a:spAutoFit/>
          </a:bodyPr>
          <a:lstStyle/>
          <a:p>
            <a:pPr>
              <a:lnSpc>
                <a:spcPts val="3578"/>
              </a:lnSpc>
              <a:spcBef>
                <a:spcPts val="150"/>
              </a:spcBef>
            </a:pPr>
            <a:r>
              <a:rPr dirty="0"/>
              <a:t>Communications</a:t>
            </a:r>
            <a:r>
              <a:rPr spc="-113" dirty="0"/>
              <a:t> </a:t>
            </a:r>
            <a:r>
              <a:rPr dirty="0"/>
              <a:t>&amp;</a:t>
            </a:r>
            <a:r>
              <a:rPr spc="-135" dirty="0"/>
              <a:t> </a:t>
            </a:r>
            <a:r>
              <a:rPr spc="-15" dirty="0"/>
              <a:t>Liaison</a:t>
            </a:r>
          </a:p>
          <a:p>
            <a:pPr>
              <a:lnSpc>
                <a:spcPts val="4298"/>
              </a:lnSpc>
            </a:pPr>
            <a:r>
              <a:rPr sz="3600" dirty="0"/>
              <a:t>Stakeholder</a:t>
            </a:r>
            <a:r>
              <a:rPr sz="3600" spc="-188" dirty="0"/>
              <a:t> </a:t>
            </a:r>
            <a:r>
              <a:rPr sz="3600" spc="-15" dirty="0"/>
              <a:t>Liaison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371294" y="671363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646846"/>
          </a:xfrm>
          <a:prstGeom prst="rect">
            <a:avLst/>
          </a:prstGeom>
        </p:spPr>
        <p:txBody>
          <a:bodyPr vert="horz" wrap="square" lIns="0" tIns="145290" rIns="0" bIns="0" rtlCol="0">
            <a:spAutoFit/>
          </a:bodyPr>
          <a:lstStyle/>
          <a:p>
            <a:pPr marL="5715" marR="7620">
              <a:lnSpc>
                <a:spcPts val="3885"/>
              </a:lnSpc>
              <a:spcBef>
                <a:spcPts val="638"/>
              </a:spcBef>
            </a:pPr>
            <a:r>
              <a:rPr sz="3600" b="1" dirty="0">
                <a:latin typeface="Arial"/>
                <a:cs typeface="Arial"/>
              </a:rPr>
              <a:t>Getting</a:t>
            </a:r>
            <a:r>
              <a:rPr sz="3600" b="1" spc="-1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Ready</a:t>
            </a:r>
            <a:r>
              <a:rPr sz="3600" b="1" spc="-53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to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File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www.IRS.gov/getready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92141" y="1421893"/>
            <a:ext cx="6986588" cy="8520113"/>
            <a:chOff x="2270760" y="947928"/>
            <a:chExt cx="4657725" cy="56800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60" y="947928"/>
              <a:ext cx="4657343" cy="56799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4768" y="1011935"/>
              <a:ext cx="4474451" cy="54970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15717" y="992886"/>
              <a:ext cx="4512945" cy="5535295"/>
            </a:xfrm>
            <a:custGeom>
              <a:avLst/>
              <a:gdLst/>
              <a:ahLst/>
              <a:cxnLst/>
              <a:rect l="l" t="t" r="r" b="b"/>
              <a:pathLst>
                <a:path w="4512945" h="5535295">
                  <a:moveTo>
                    <a:pt x="0" y="0"/>
                  </a:moveTo>
                  <a:lnTo>
                    <a:pt x="4512563" y="0"/>
                  </a:lnTo>
                  <a:lnTo>
                    <a:pt x="4512563" y="5535168"/>
                  </a:lnTo>
                  <a:lnTo>
                    <a:pt x="0" y="553516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13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685800" y="10096500"/>
            <a:ext cx="2895600" cy="324191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13:07:27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Internal Revenue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Service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encourages taxpayers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check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out IRS.gov Get Ready to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File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 Taxes page for tips,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tools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resources to help them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get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ready to file their 2023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federal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 tax return.</a:t>
            </a:r>
            <a:r>
              <a:rPr sz="1500" kern="0" spc="20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Once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again,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note how many IRS site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pages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are available in other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languages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 highlighted in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yellow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section on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slide.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2810" y="127253"/>
            <a:ext cx="7239000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Free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53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Return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Preparation </a:t>
            </a:r>
            <a:r>
              <a:rPr sz="3600" b="1" spc="-30" dirty="0">
                <a:solidFill>
                  <a:srgbClr val="093060"/>
                </a:solidFill>
                <a:latin typeface="Arial"/>
                <a:cs typeface="Arial"/>
              </a:rPr>
              <a:t>Volunteer</a:t>
            </a:r>
            <a:r>
              <a:rPr sz="36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Income</a:t>
            </a:r>
            <a:r>
              <a:rPr sz="3600" b="1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14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Assistance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86000" y="1618488"/>
            <a:ext cx="13716000" cy="8580120"/>
            <a:chOff x="0" y="1078992"/>
            <a:chExt cx="9144000" cy="57200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91" y="1078992"/>
              <a:ext cx="8691372" cy="4933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1143000"/>
              <a:ext cx="8508491" cy="47503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5750" y="1123950"/>
              <a:ext cx="8547100" cy="4788535"/>
            </a:xfrm>
            <a:custGeom>
              <a:avLst/>
              <a:gdLst/>
              <a:ahLst/>
              <a:cxnLst/>
              <a:rect l="l" t="t" r="r" b="b"/>
              <a:pathLst>
                <a:path w="8547100" h="4788535">
                  <a:moveTo>
                    <a:pt x="0" y="0"/>
                  </a:moveTo>
                  <a:lnTo>
                    <a:pt x="8546592" y="0"/>
                  </a:lnTo>
                  <a:lnTo>
                    <a:pt x="8546592" y="4788408"/>
                  </a:lnTo>
                  <a:lnTo>
                    <a:pt x="0" y="478840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068567"/>
              <a:ext cx="9143999" cy="72999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096506" y="9320781"/>
            <a:ext cx="4055745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0" dirty="0">
                <a:solidFill>
                  <a:srgbClr val="FFFF00"/>
                </a:solidFill>
                <a:latin typeface="Arial"/>
                <a:cs typeface="Arial"/>
                <a:hlinkClick r:id="rId6"/>
              </a:rPr>
              <a:t>www.IRS.gov/VITA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71490" y="671472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14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1" y="1447037"/>
            <a:ext cx="13697711" cy="777011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-2883310" y="9864518"/>
            <a:ext cx="2895600" cy="1211504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13:07:28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Volunteer Income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Assistance program,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VITA,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has operated for over 50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years.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VITA sites and volunteer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 offer free tax help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qualifying taxpayers who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need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assistance in preparing their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own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returns, including: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People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who generally make $64,000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less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Persons with disabilities;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Limited English-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speaking taxpayers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VITA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also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previous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years,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including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want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2021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2020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2021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Recovery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Rebate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–more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about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later.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 addition to VITA, the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Counseling for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Elderly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program offers free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help,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particularly for those who are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60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years of age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older,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specializing in questions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about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pensions and retirement-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related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issues unique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seniors.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can find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closest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free tax return preparation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help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using the VITA Locator Tool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rIRS.gov</a:t>
            </a:r>
            <a:r>
              <a:rPr sz="15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15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calling</a:t>
            </a:r>
            <a:r>
              <a:rPr sz="15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800-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906-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9887.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>
              <a:lnSpc>
                <a:spcPts val="3000"/>
              </a:lnSpc>
            </a:pP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IRS Free File Program is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public-private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partnership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between the IRS and many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preparation and filing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software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industry companies who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provide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 online tax preparation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 for free. It provides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two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ways for taxpayers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file their federal income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free: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1861" y="127253"/>
            <a:ext cx="6151244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Free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53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Return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Preparation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Free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093060"/>
                </a:solidFill>
                <a:latin typeface="Arial"/>
                <a:cs typeface="Arial"/>
              </a:rPr>
              <a:t>File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1" y="9310879"/>
            <a:ext cx="13715999" cy="97612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42462" y="9518963"/>
            <a:ext cx="480345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15" dirty="0">
                <a:solidFill>
                  <a:srgbClr val="FFFF00"/>
                </a:solidFill>
                <a:latin typeface="Arial"/>
                <a:cs typeface="Arial"/>
                <a:hlinkClick r:id="rId4"/>
              </a:rPr>
              <a:t>www.IRS.gov/FreeFile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89904" y="1476755"/>
            <a:ext cx="6191250" cy="8015288"/>
            <a:chOff x="2535936" y="984503"/>
            <a:chExt cx="4127500" cy="53435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5936" y="984503"/>
              <a:ext cx="4126991" cy="53431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9944" y="1048511"/>
              <a:ext cx="3944111" cy="51602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80894" y="1029461"/>
              <a:ext cx="3982720" cy="5198745"/>
            </a:xfrm>
            <a:custGeom>
              <a:avLst/>
              <a:gdLst/>
              <a:ahLst/>
              <a:cxnLst/>
              <a:rect l="l" t="t" r="r" b="b"/>
              <a:pathLst>
                <a:path w="3982720" h="5198745">
                  <a:moveTo>
                    <a:pt x="0" y="0"/>
                  </a:moveTo>
                  <a:lnTo>
                    <a:pt x="3982211" y="0"/>
                  </a:lnTo>
                  <a:lnTo>
                    <a:pt x="3982211" y="5198364"/>
                  </a:lnTo>
                  <a:lnTo>
                    <a:pt x="0" y="519836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15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2930013" y="9835077"/>
            <a:ext cx="2895600" cy="878189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13:07:28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IRS Free File Program is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public-private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partnership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between the IRS and many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preparation and filing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software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industry companies who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provide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 online tax preparation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 for free. It provides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two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ways for taxpayers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file their federal income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 for free: Guided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Preparation provides free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online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preparation and filing at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 partner site. 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partners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deliver this service at no cost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qualifying taxpayers.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whose Adjusted Gross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Income 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$79,000 or less qualify for a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free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federal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return.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Free File Fillable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Forms 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electronic federal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forms,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equivalent to a paper 1040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form.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should know how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 their own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using form instructions and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publications if needed.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provides a free option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whose income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(AGI) 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greater than $79,000.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Unlike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VITA, Free File services are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only the current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year. 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5776 provides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more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details about the VITA and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Free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 programs.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share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 your members, clients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27730" y="57769"/>
            <a:ext cx="6293168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latin typeface="Arial"/>
                <a:cs typeface="Arial"/>
              </a:rPr>
              <a:t>Choosing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Return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Preparer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www.IRS.gov/chooseataxpro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63491" y="1499616"/>
            <a:ext cx="8243888" cy="8778240"/>
            <a:chOff x="1851660" y="999744"/>
            <a:chExt cx="5495925" cy="585216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1660" y="999744"/>
              <a:ext cx="5495543" cy="5852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5668" y="1063753"/>
              <a:ext cx="5312663" cy="566927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96617" y="1044702"/>
              <a:ext cx="5351145" cy="5707380"/>
            </a:xfrm>
            <a:custGeom>
              <a:avLst/>
              <a:gdLst/>
              <a:ahLst/>
              <a:cxnLst/>
              <a:rect l="l" t="t" r="r" b="b"/>
              <a:pathLst>
                <a:path w="5351145" h="5707380">
                  <a:moveTo>
                    <a:pt x="0" y="0"/>
                  </a:moveTo>
                  <a:lnTo>
                    <a:pt x="5350763" y="0"/>
                  </a:lnTo>
                  <a:lnTo>
                    <a:pt x="5350763" y="5707380"/>
                  </a:lnTo>
                  <a:lnTo>
                    <a:pt x="0" y="570738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16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2667000" y="9182100"/>
            <a:ext cx="2895600" cy="2988914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13:07:28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 taxpayers don’t use a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free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 preparation option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don’t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qualify, and they want to use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paid preparer instead,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they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 exercise caution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choosing one.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This page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 explains how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choose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 reliable tax preparer.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There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are various types of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preparers, including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certified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 accountants,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enrolled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agents, attorneys, and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many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others who don't have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professional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credential.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expect their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 be skilled in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preparation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and to accurately file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 tax returns.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 be able to trust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their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 with their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financial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information, including their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social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security. Most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 provide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outstanding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and professional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service.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However, each year,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some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are hurt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financially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because they choose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wrong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 preparer. Be sure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check our tips for choosing a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 and how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avoid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unethical "ghost"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Ghost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 do tax returns for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fee, but they don’t sign them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required by law because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they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may be illegally preparing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returns and want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avoid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scrutiny.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following points will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assist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when selecting a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preparer: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 wary of tax return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who claim they can obtain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larger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refunds than others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can.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Avoid tax return preparers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who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base their fees on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percentage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 the refund or who offer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deposit all or part of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into their financial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accounts.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Ensure the preparer with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Identification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Number, or PTIN. Paid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 must have a PTIN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 all or substantially all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 tax return. Use a reputable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professional who enters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their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PTIN on the tax return, signs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return, and provides a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copy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 the return (as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required).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 whether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individual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firm will be around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months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years after filing the return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answer questions about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preparation of the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Never sign a blank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form.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Check the person's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credentials.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Only attorneys, CPAs,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enrolled agents can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represent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before the IRS in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all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matters, including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audits,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collections, and appeals.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Other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 preparers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who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participate in the IRS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Annual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 Season Program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have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limited practice rights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represent taxpayers for audits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returns they prepared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signed. In addition,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Directory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 Federal Tax Return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 Credentials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Select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Qualifications on IRS.gov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can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help find local preparers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hold professional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credentials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recognized by the IRS, or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who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hold an IRS Annual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Season Program Record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Completion.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>
              <a:lnSpc>
                <a:spcPts val="10200"/>
              </a:lnSpc>
            </a:pP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help protect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from bad preparers by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sharing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5895 Who Do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You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Trust to Preparer Your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Return?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 your members, clients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customers, which explains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how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 choose a reliable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preparer.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4755" y="127253"/>
            <a:ext cx="772858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Pub</a:t>
            </a:r>
            <a:r>
              <a:rPr sz="3600" b="1" u="sng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5610</a:t>
            </a:r>
            <a:r>
              <a:rPr sz="36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How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to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Report</a:t>
            </a:r>
            <a:r>
              <a:rPr sz="3600" b="1" spc="-38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Suspected </a:t>
            </a:r>
            <a:r>
              <a:rPr sz="3600" b="1" dirty="0">
                <a:latin typeface="Arial"/>
                <a:cs typeface="Arial"/>
              </a:rPr>
              <a:t>Abusive</a:t>
            </a:r>
            <a:r>
              <a:rPr sz="3600" b="1" spc="-143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Preparers</a:t>
            </a:r>
            <a:r>
              <a:rPr sz="3600" b="1" spc="-113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(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Spanish</a:t>
            </a:r>
            <a:r>
              <a:rPr sz="3600" b="1" spc="-15" dirty="0"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04337" y="1627632"/>
            <a:ext cx="12961620" cy="8503920"/>
            <a:chOff x="278891" y="1085088"/>
            <a:chExt cx="8641080" cy="566928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891" y="1085088"/>
              <a:ext cx="8641079" cy="5669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900" y="1149096"/>
              <a:ext cx="8458199" cy="5486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3849" y="1130046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17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2920181" y="9410700"/>
            <a:ext cx="2895600" cy="301108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13:07:28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Unfortunately, there will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who will be come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upon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become victims of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promoters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 abusive tax schemes or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bad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preparers, especially during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 season. Those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refer to Publication 5610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 to find out How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Report Suspected Abusive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Promotions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Preparers.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4487" y="1474469"/>
            <a:ext cx="10250805" cy="8503920"/>
            <a:chOff x="1078991" y="982979"/>
            <a:chExt cx="683387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6255" y="982979"/>
              <a:ext cx="6626351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1046988"/>
              <a:ext cx="6443471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1213" y="1027938"/>
              <a:ext cx="6482080" cy="5524500"/>
            </a:xfrm>
            <a:custGeom>
              <a:avLst/>
              <a:gdLst/>
              <a:ahLst/>
              <a:cxnLst/>
              <a:rect l="l" t="t" r="r" b="b"/>
              <a:pathLst>
                <a:path w="6482080" h="5524500">
                  <a:moveTo>
                    <a:pt x="0" y="0"/>
                  </a:moveTo>
                  <a:lnTo>
                    <a:pt x="6481572" y="0"/>
                  </a:lnTo>
                  <a:lnTo>
                    <a:pt x="6481572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93785" y="149489"/>
            <a:ext cx="4518660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spc="-53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13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Refund</a:t>
            </a:r>
            <a:r>
              <a:rPr sz="3600" b="1" spc="-13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Status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www.irs.gov/refunds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18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3048000" y="9563100"/>
            <a:ext cx="2895600" cy="472841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13:07:28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Many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unaware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easily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check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status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2023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24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hours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after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Where’s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Tool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IRS.gov.</a:t>
            </a:r>
            <a:r>
              <a:rPr sz="1500" kern="0" spc="48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Where’s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My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gives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personalized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date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after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processes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approves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refund.</a:t>
            </a:r>
            <a:r>
              <a:rPr sz="1500" kern="0" spc="48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tracker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displays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progress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through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three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stages: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1363028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Received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Approved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</a:t>
            </a:r>
            <a:r>
              <a:rPr sz="1500" kern="0" spc="4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Sent</a:t>
            </a:r>
            <a:r>
              <a:rPr sz="1500" kern="0" spc="1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>
              <a:lnSpc>
                <a:spcPts val="600"/>
              </a:lnSpc>
            </a:pP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use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Where’s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My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Refund,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taxpayers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need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provide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their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Social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Security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number,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filing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status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and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exact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whole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dollar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amount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of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their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expected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refund.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This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helpful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tool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is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located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at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www.IRS.gov/refunds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19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3828" y="382245"/>
            <a:ext cx="6675120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Pub</a:t>
            </a:r>
            <a:r>
              <a:rPr sz="3600" b="1" u="sng" spc="-11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5063</a:t>
            </a:r>
            <a:r>
              <a:rPr sz="36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Where’s</a:t>
            </a:r>
            <a:r>
              <a:rPr sz="3600" b="1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My</a:t>
            </a:r>
            <a:r>
              <a:rPr sz="3600" b="1" spc="-9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Refund?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19757" y="2388871"/>
            <a:ext cx="13103543" cy="5592128"/>
            <a:chOff x="222504" y="1592580"/>
            <a:chExt cx="8735695" cy="37280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" y="1592580"/>
              <a:ext cx="8735567" cy="3727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511" y="1656588"/>
              <a:ext cx="8552688" cy="35448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7461" y="1637538"/>
              <a:ext cx="8590915" cy="3583304"/>
            </a:xfrm>
            <a:custGeom>
              <a:avLst/>
              <a:gdLst/>
              <a:ahLst/>
              <a:cxnLst/>
              <a:rect l="l" t="t" r="r" b="b"/>
              <a:pathLst>
                <a:path w="8590915" h="3583304">
                  <a:moveTo>
                    <a:pt x="0" y="0"/>
                  </a:moveTo>
                  <a:lnTo>
                    <a:pt x="8590788" y="0"/>
                  </a:lnTo>
                  <a:lnTo>
                    <a:pt x="8590788" y="3582924"/>
                  </a:lnTo>
                  <a:lnTo>
                    <a:pt x="0" y="358292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-2895600" y="9334500"/>
            <a:ext cx="2895600" cy="301108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13:07:29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can also check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 using the IRS2GO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app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from the Google Play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Apple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 stores, or by calling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 Hotline. By the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way,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IRS2GO is also available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Spanish.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5063 Where’s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My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Refund? with your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members,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0350" y="1773936"/>
            <a:ext cx="12687300" cy="8229600"/>
            <a:chOff x="342900" y="1182624"/>
            <a:chExt cx="8458200" cy="5486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00" y="1182624"/>
              <a:ext cx="8458199" cy="5486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4230" y="2367746"/>
              <a:ext cx="5131213" cy="302522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1093177"/>
          </a:xfrm>
          <a:prstGeom prst="rect">
            <a:avLst/>
          </a:prstGeom>
        </p:spPr>
        <p:txBody>
          <a:bodyPr vert="horz" wrap="square" lIns="0" tIns="79305" rIns="0" bIns="0" rtlCol="0">
            <a:spAutoFit/>
          </a:bodyPr>
          <a:lstStyle/>
          <a:p>
            <a:pPr>
              <a:lnSpc>
                <a:spcPts val="3578"/>
              </a:lnSpc>
              <a:spcBef>
                <a:spcPts val="150"/>
              </a:spcBef>
            </a:pPr>
            <a:r>
              <a:rPr dirty="0"/>
              <a:t>Communications</a:t>
            </a:r>
            <a:r>
              <a:rPr spc="-113" dirty="0"/>
              <a:t> </a:t>
            </a:r>
            <a:r>
              <a:rPr dirty="0"/>
              <a:t>&amp;</a:t>
            </a:r>
            <a:r>
              <a:rPr spc="-135" dirty="0"/>
              <a:t> </a:t>
            </a:r>
            <a:r>
              <a:rPr spc="-15" dirty="0"/>
              <a:t>Liaison</a:t>
            </a:r>
          </a:p>
          <a:p>
            <a:pPr>
              <a:lnSpc>
                <a:spcPts val="4298"/>
              </a:lnSpc>
            </a:pPr>
            <a:r>
              <a:rPr sz="3600" dirty="0"/>
              <a:t>Stakeholder</a:t>
            </a:r>
            <a:r>
              <a:rPr sz="3600" spc="-188" dirty="0"/>
              <a:t> </a:t>
            </a:r>
            <a:r>
              <a:rPr sz="3600" spc="-15" dirty="0"/>
              <a:t>Liaison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499310" y="671363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554480"/>
            <a:ext cx="12961620" cy="8503920"/>
            <a:chOff x="278891" y="1036320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36320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00327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081278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58025" y="130439"/>
            <a:ext cx="6289356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600" b="1" u="sng" spc="-8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4201</a:t>
            </a:r>
            <a:r>
              <a:rPr sz="3600" b="1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Need</a:t>
            </a:r>
            <a:r>
              <a:rPr sz="3600" b="1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a</a:t>
            </a:r>
            <a:r>
              <a:rPr sz="3600" b="1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Transcript?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www.IRS.gov/Transcript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20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743200" y="9850593"/>
            <a:ext cx="2895600" cy="1119171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13:07:29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who need return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account information for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 or prior years from the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have 3 methods where they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can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order transcripts.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quickest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way to obtain transcripts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through an IRS Online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Account,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which is a benefit of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Online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Account I mentioned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earlier.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 generally will receive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their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transcripts instantly with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method.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Transcripts can also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obtained by mail or by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telephone.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transcripts IRS offers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include these: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 Transcript -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shows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most line items from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original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Form 1040-series tax return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filed, along with any forms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schedules. It doesn't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show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changes made after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original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 is filed. This transcript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available for the current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three prior tax years. A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transcript usually meets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needs of lending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institutions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offering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mortgages.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Account Transcript -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shows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basic data such as filing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status,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taxable income,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payment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types. It also shows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changes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made after the filing of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original return. This transcript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available for the current and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nine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prior tax years through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Get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Transcript Online, and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current and three prior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years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through Get Transcript by Mail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by ordering by telephone.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Wage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Income Transcript -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shows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data from information returns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we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receive such as Forms W-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2,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1098, 1099,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5498.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>
              <a:lnSpc>
                <a:spcPts val="600"/>
              </a:lnSpc>
            </a:pP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Taxpayers can find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more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information about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obtaining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transcripts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at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www.IRS.gov/transcript.</a:t>
            </a:r>
            <a:r>
              <a:rPr sz="1500" kern="0" spc="398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Please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share Publication 4201 Need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Transcript with your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members,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6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60369" y="1556766"/>
            <a:ext cx="6062663" cy="8503920"/>
            <a:chOff x="449579" y="1037844"/>
            <a:chExt cx="4041775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579" y="1037844"/>
              <a:ext cx="4041647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88" y="1101852"/>
              <a:ext cx="3858767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4538" y="1082801"/>
              <a:ext cx="3896995" cy="5524500"/>
            </a:xfrm>
            <a:custGeom>
              <a:avLst/>
              <a:gdLst/>
              <a:ahLst/>
              <a:cxnLst/>
              <a:rect l="l" t="t" r="r" b="b"/>
              <a:pathLst>
                <a:path w="3896995" h="5524500">
                  <a:moveTo>
                    <a:pt x="0" y="0"/>
                  </a:moveTo>
                  <a:lnTo>
                    <a:pt x="3896867" y="0"/>
                  </a:lnTo>
                  <a:lnTo>
                    <a:pt x="3896867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60773" y="131609"/>
            <a:ext cx="7783830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Pay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Online</a:t>
            </a:r>
            <a:r>
              <a:rPr sz="3600" b="1" spc="-7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at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www.IRS.gov/pay</a:t>
            </a:r>
            <a:r>
              <a:rPr sz="36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and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www.IRS.gov/IRS2GO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65100" y="2020081"/>
            <a:ext cx="4266779" cy="776018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21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2923849" y="9486900"/>
            <a:ext cx="2895600" cy="601190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13:07:29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 there is a balance due on a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return, paying electronically is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convenient way to pay. There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options for initiating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payments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online, by phone, or from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mobile device using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ITS2GO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app previously mentioned.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Direct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Pay, credit cards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digital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wallets and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Electronic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Federal Tax Payment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System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are online options. The IRS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uses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latest encryption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technology,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 paying electronically is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safe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secure. IRS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electronic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 options put taxpayers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control of paying their tax bill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gives peace of mind.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Payments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be scheduled in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advance,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confirmation is provided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after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submission. It's quick,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easy,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secure, and much faster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mailing in a check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money order.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579626"/>
            <a:ext cx="12961620" cy="8503920"/>
            <a:chOff x="278891" y="1053084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53084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17092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098042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60767" y="149489"/>
            <a:ext cx="7806690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600" b="1" u="sng" spc="-8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5034</a:t>
            </a:r>
            <a:r>
              <a:rPr sz="3600" b="1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Need</a:t>
            </a:r>
            <a:r>
              <a:rPr sz="3600" b="1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to</a:t>
            </a:r>
            <a:r>
              <a:rPr sz="3600" b="1" spc="-7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Make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a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Payment?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www.IRS.gov/payments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22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3048000" y="9639300"/>
            <a:ext cx="2895600" cy="185691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13:07:29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 5034 Need to Make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 overviews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payment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options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just discussed.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Please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share it with your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members,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4487" y="1568195"/>
            <a:ext cx="10092689" cy="8503920"/>
            <a:chOff x="1078991" y="1045463"/>
            <a:chExt cx="6728459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6255" y="1045463"/>
              <a:ext cx="6521195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3" y="1109471"/>
              <a:ext cx="6338315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1213" y="1090421"/>
              <a:ext cx="6376670" cy="5524500"/>
            </a:xfrm>
            <a:custGeom>
              <a:avLst/>
              <a:gdLst/>
              <a:ahLst/>
              <a:cxnLst/>
              <a:rect l="l" t="t" r="r" b="b"/>
              <a:pathLst>
                <a:path w="6376670" h="5524500">
                  <a:moveTo>
                    <a:pt x="0" y="0"/>
                  </a:moveTo>
                  <a:lnTo>
                    <a:pt x="6376416" y="0"/>
                  </a:lnTo>
                  <a:lnTo>
                    <a:pt x="6376416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Paycheck</a:t>
            </a:r>
            <a:r>
              <a:rPr sz="3600" b="1" spc="-15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Checkup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www.IRS.gov/withholding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23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42912" y="8724900"/>
            <a:ext cx="2895600" cy="670439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13:07:29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After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completion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return,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there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balance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due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refund,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indicating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need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adjust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federal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withholding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year.</a:t>
            </a:r>
            <a:r>
              <a:rPr sz="1500" kern="0" spc="4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perfect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time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Paycheck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Checkup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using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IRS’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Withholding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Estimator.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Doing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can: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Protect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against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having too little tax withheld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facing an unexpected tax bill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penalty at tax time next year,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let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adjust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amount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withheld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up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front,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so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they’ll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receive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bigger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paycheck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during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smaller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time.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 check your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withholding every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year,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especially: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762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When there is a major life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change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New job or other paid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work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1023938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Major income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change Marriage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1034415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Childbirth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adoption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Home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purchase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625346"/>
            <a:ext cx="12961620" cy="8503920"/>
            <a:chOff x="278891" y="1083564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83564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00" y="1147572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128521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38060" y="84719"/>
            <a:ext cx="8020050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600" b="1" u="sng" spc="-7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5349</a:t>
            </a:r>
            <a:r>
              <a:rPr sz="36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68" dirty="0">
                <a:solidFill>
                  <a:srgbClr val="093060"/>
                </a:solidFill>
                <a:latin typeface="Arial"/>
                <a:cs typeface="Arial"/>
              </a:rPr>
              <a:t>Year-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round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53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Planning</a:t>
            </a:r>
            <a:r>
              <a:rPr sz="3600" b="1" spc="-9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is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for</a:t>
            </a:r>
            <a:r>
              <a:rPr sz="3600" b="1" spc="-3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Everyone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24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362200" y="7810500"/>
            <a:ext cx="2895600" cy="370357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13:07:30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 addition to checking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withholding, Publication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5349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Year-round Tax Planning is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Everyone provides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 how taxpayers can keep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top of their taxes year-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round,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from organizing records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maintaining a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checklist, to being aware how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life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events can affect their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situation. Pub 5349 is not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yet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available in Spanish but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available in Chinese 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IRS.gov.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0350" y="1648206"/>
            <a:ext cx="12687300" cy="8311515"/>
            <a:chOff x="342900" y="1098804"/>
            <a:chExt cx="8458200" cy="5541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00" y="1098804"/>
              <a:ext cx="8458199" cy="5486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037" y="1663515"/>
              <a:ext cx="6538239" cy="356635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1093177"/>
          </a:xfrm>
          <a:prstGeom prst="rect">
            <a:avLst/>
          </a:prstGeom>
        </p:spPr>
        <p:txBody>
          <a:bodyPr vert="horz" wrap="square" lIns="0" tIns="79305" rIns="0" bIns="0" rtlCol="0">
            <a:spAutoFit/>
          </a:bodyPr>
          <a:lstStyle/>
          <a:p>
            <a:pPr>
              <a:lnSpc>
                <a:spcPts val="3578"/>
              </a:lnSpc>
              <a:spcBef>
                <a:spcPts val="150"/>
              </a:spcBef>
            </a:pPr>
            <a:r>
              <a:rPr dirty="0"/>
              <a:t>Communications</a:t>
            </a:r>
            <a:r>
              <a:rPr spc="-113" dirty="0"/>
              <a:t> </a:t>
            </a:r>
            <a:r>
              <a:rPr dirty="0"/>
              <a:t>&amp;</a:t>
            </a:r>
            <a:r>
              <a:rPr spc="-135" dirty="0"/>
              <a:t> </a:t>
            </a:r>
            <a:r>
              <a:rPr spc="-15" dirty="0"/>
              <a:t>Liaison</a:t>
            </a:r>
          </a:p>
          <a:p>
            <a:pPr>
              <a:lnSpc>
                <a:spcPts val="4298"/>
              </a:lnSpc>
            </a:pPr>
            <a:r>
              <a:rPr sz="3600" dirty="0"/>
              <a:t>Stakeholder</a:t>
            </a:r>
            <a:r>
              <a:rPr sz="3600" spc="-188" dirty="0"/>
              <a:t> </a:t>
            </a:r>
            <a:r>
              <a:rPr sz="3600" spc="-15" dirty="0"/>
              <a:t>Liaison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371294" y="671363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25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4487" y="1533905"/>
            <a:ext cx="9418320" cy="8503920"/>
            <a:chOff x="1078991" y="1022603"/>
            <a:chExt cx="62788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0991" y="1022603"/>
              <a:ext cx="5516867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1086611"/>
              <a:ext cx="5334000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85950" y="1067561"/>
              <a:ext cx="5372100" cy="5524500"/>
            </a:xfrm>
            <a:custGeom>
              <a:avLst/>
              <a:gdLst/>
              <a:ahLst/>
              <a:cxnLst/>
              <a:rect l="l" t="t" r="r" b="b"/>
              <a:pathLst>
                <a:path w="5372100" h="5524500">
                  <a:moveTo>
                    <a:pt x="0" y="0"/>
                  </a:moveTo>
                  <a:lnTo>
                    <a:pt x="5372100" y="0"/>
                  </a:lnTo>
                  <a:lnTo>
                    <a:pt x="53721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26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581891"/>
          </a:xfrm>
          <a:prstGeom prst="rect">
            <a:avLst/>
          </a:prstGeom>
        </p:spPr>
        <p:txBody>
          <a:bodyPr vert="horz" wrap="square" lIns="0" tIns="80963" rIns="0" bIns="0" rtlCol="0">
            <a:spAutoFit/>
          </a:bodyPr>
          <a:lstStyle/>
          <a:p>
            <a:pPr marL="38100" marR="7620">
              <a:lnSpc>
                <a:spcPts val="3885"/>
              </a:lnSpc>
              <a:spcBef>
                <a:spcPts val="638"/>
              </a:spcBef>
            </a:pPr>
            <a:r>
              <a:rPr sz="3600" b="1" dirty="0">
                <a:latin typeface="Arial"/>
                <a:cs typeface="Arial"/>
              </a:rPr>
              <a:t>Refundable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53" dirty="0">
                <a:latin typeface="Arial"/>
                <a:cs typeface="Arial"/>
              </a:rPr>
              <a:t>Tax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Credits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www.IRS.gov/credits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28600" y="9029700"/>
            <a:ext cx="2895600" cy="416524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13:07:30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Many taxpayers whose income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 low that they are not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typically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required to file a tax return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may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 eligible for several credits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that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be refunded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partially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refunded even if they have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little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no tax liability.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These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include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Earned Income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Child Tax Credit,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American Opportunity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 qualified education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expenses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the Premium Tax Credit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health insurance paid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through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marketplace pursuant to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Affordable Care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Act.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579626"/>
            <a:ext cx="12961620" cy="8503920"/>
            <a:chOff x="278891" y="1053084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53084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00" y="1117092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098042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27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38061" y="153299"/>
            <a:ext cx="7809548" cy="1082027"/>
          </a:xfrm>
          <a:prstGeom prst="rect">
            <a:avLst/>
          </a:prstGeom>
        </p:spPr>
        <p:txBody>
          <a:bodyPr vert="horz" wrap="square" lIns="0" tIns="80963" rIns="0" bIns="0" rtlCol="0">
            <a:spAutoFit/>
          </a:bodyPr>
          <a:lstStyle/>
          <a:p>
            <a:pPr marL="19050" marR="7620">
              <a:lnSpc>
                <a:spcPts val="3885"/>
              </a:lnSpc>
              <a:spcBef>
                <a:spcPts val="638"/>
              </a:spcBef>
            </a:pPr>
            <a:r>
              <a:rPr sz="3600" b="1" dirty="0">
                <a:latin typeface="Arial"/>
                <a:cs typeface="Arial"/>
              </a:rPr>
              <a:t>Earned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Income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spc="-53" dirty="0">
                <a:latin typeface="Arial"/>
                <a:cs typeface="Arial"/>
              </a:rPr>
              <a:t>Tax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Credit</a:t>
            </a:r>
            <a:r>
              <a:rPr sz="3600" b="1" spc="-21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Assistant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www.IRS.gov/eitcassistant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843086" y="8039100"/>
            <a:ext cx="2895600" cy="531940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13:07:30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can use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Earned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 Tax Credit Assistant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 to determine eligibly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EITC.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Earned Income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Credit,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EITC, is a refundable credit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people who work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someone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else, or are self-employed,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received certain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disability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payments. To qualify,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amount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 income earned must be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less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than $63,698, depending 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 and number of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children.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maximum credit is $7,430.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federal tax return must be filed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get the EITC even if no tax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owed or there is no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requirement.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3211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provides a detailed overview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EITC.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696212"/>
            <a:ext cx="12961620" cy="8503920"/>
            <a:chOff x="278891" y="1130808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130808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94815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175765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911005"/>
          </a:xfrm>
          <a:prstGeom prst="rect">
            <a:avLst/>
          </a:prstGeom>
        </p:spPr>
        <p:txBody>
          <a:bodyPr vert="horz" wrap="square" lIns="0" tIns="353555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600" b="1" u="sng" spc="-13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5811</a:t>
            </a:r>
            <a:r>
              <a:rPr sz="36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Child</a:t>
            </a:r>
            <a:r>
              <a:rPr sz="3600" b="1" spc="-15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45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Credit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39" y="671292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28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39145" y="8724900"/>
            <a:ext cx="2895600" cy="555023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13:07:30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Child Tax Credit, or CTC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 partially refundable credit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people who have an eligible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child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children who have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Social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Security Number, are under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age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17 at the end of 2023 and can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claimed as a dependent 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return. The credit is up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$2,000 per qualifying child.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portion of the Child Tax Credit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 for 2023. This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portion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 called the Additional Child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 (ACTC). For 2023, up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$1,600 per child may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refundable. A federal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must be filed to get the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CTC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even if no tax is owed or there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 filing requirement.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Publication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5811 provides an overview of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CTC.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share it with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members, 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696212"/>
            <a:ext cx="12961620" cy="8503920"/>
            <a:chOff x="278891" y="1130808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130808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94816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175765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29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38176" y="153454"/>
            <a:ext cx="6715125" cy="1082027"/>
          </a:xfrm>
          <a:prstGeom prst="rect">
            <a:avLst/>
          </a:prstGeom>
        </p:spPr>
        <p:txBody>
          <a:bodyPr vert="horz" wrap="square" lIns="0" tIns="80963" rIns="0" bIns="0" rtlCol="0">
            <a:spAutoFit/>
          </a:bodyPr>
          <a:lstStyle/>
          <a:p>
            <a:pPr marL="19050" marR="7620">
              <a:lnSpc>
                <a:spcPts val="3885"/>
              </a:lnSpc>
              <a:spcBef>
                <a:spcPts val="638"/>
              </a:spcBef>
            </a:pPr>
            <a:r>
              <a:rPr sz="3600" b="1" dirty="0">
                <a:latin typeface="Arial"/>
                <a:cs typeface="Arial"/>
              </a:rPr>
              <a:t>Child</a:t>
            </a:r>
            <a:r>
              <a:rPr sz="3600" b="1" spc="-120" dirty="0">
                <a:latin typeface="Arial"/>
                <a:cs typeface="Arial"/>
              </a:rPr>
              <a:t> </a:t>
            </a:r>
            <a:r>
              <a:rPr sz="3600" b="1" spc="-53" dirty="0">
                <a:latin typeface="Arial"/>
                <a:cs typeface="Arial"/>
              </a:rPr>
              <a:t>Tax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Credit</a:t>
            </a:r>
            <a:r>
              <a:rPr sz="3600" b="1" spc="-68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Eligibility</a:t>
            </a:r>
            <a:r>
              <a:rPr sz="3600" b="1" spc="-158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Tool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www.IRS.gov/ITA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590800" y="7658100"/>
            <a:ext cx="2895600" cy="739689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13:07:31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Interactive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Assistant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tool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“Does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Child/Dependent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Qualify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Other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Dependents?”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determine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person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qualifies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Child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Child Tax Credit, or CTC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 partially refundable credit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people who have an eligible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child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 children who have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Social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Security Number, are under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age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17 at the end of 2023 and can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claimed as a dependent 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return. The credit is up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$2,000 per qualifying child.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portion of the Child Tax Credit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 for 2023. This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portion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 called the Additional Child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 (ACTC). For 2023, up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$1,600 per child may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refundable. A federal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return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must be filed to get the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CTC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even if no tax is owed or there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 filing requirement.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Publication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5811 provides an overview of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CTC.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share it with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members, 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5587" y="6087617"/>
            <a:ext cx="2907791" cy="8503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65762" y="6285396"/>
            <a:ext cx="2159318" cy="45685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2850" b="1" kern="0" spc="-15" dirty="0">
                <a:solidFill>
                  <a:srgbClr val="FFFF00"/>
                </a:solidFill>
                <a:latin typeface="Arial"/>
                <a:cs typeface="Arial"/>
                <a:hlinkClick r:id="rId3"/>
              </a:rPr>
              <a:t>www.irs.gov</a:t>
            </a:r>
            <a:endParaRPr sz="28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08860" y="1394459"/>
            <a:ext cx="13693140" cy="8892540"/>
            <a:chOff x="15240" y="929639"/>
            <a:chExt cx="9128760" cy="592836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9500" y="929639"/>
              <a:ext cx="5524499" cy="5928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3507" y="993648"/>
              <a:ext cx="5384279" cy="57744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64457" y="974597"/>
              <a:ext cx="5422900" cy="5812790"/>
            </a:xfrm>
            <a:custGeom>
              <a:avLst/>
              <a:gdLst/>
              <a:ahLst/>
              <a:cxnLst/>
              <a:rect l="l" t="t" r="r" b="b"/>
              <a:pathLst>
                <a:path w="5422900" h="5812790">
                  <a:moveTo>
                    <a:pt x="0" y="0"/>
                  </a:moveTo>
                  <a:lnTo>
                    <a:pt x="5422392" y="0"/>
                  </a:lnTo>
                  <a:lnTo>
                    <a:pt x="5422392" y="5812536"/>
                  </a:lnTo>
                  <a:lnTo>
                    <a:pt x="0" y="5812536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" y="5241036"/>
              <a:ext cx="3563111" cy="5654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223763" y="70103"/>
            <a:ext cx="435292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Navigating</a:t>
            </a:r>
            <a:r>
              <a:rPr sz="36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the</a:t>
            </a:r>
            <a:r>
              <a:rPr sz="36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093060"/>
                </a:solidFill>
                <a:latin typeface="Arial"/>
                <a:cs typeface="Arial"/>
              </a:rPr>
              <a:t>IRS?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Start</a:t>
            </a:r>
            <a:r>
              <a:rPr sz="36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here…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02201" y="2647189"/>
            <a:ext cx="2276855" cy="217855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038360" y="8059062"/>
            <a:ext cx="3963353" cy="45685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2850" b="1" kern="0" spc="-15" dirty="0">
                <a:solidFill>
                  <a:srgbClr val="FFFF00"/>
                </a:solidFill>
                <a:latin typeface="Arial"/>
                <a:cs typeface="Arial"/>
                <a:hlinkClick r:id="rId8"/>
              </a:rPr>
              <a:t>www.irs.gov/help/tools</a:t>
            </a:r>
            <a:endParaRPr sz="28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99365" y="67146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-3124200" y="9715500"/>
            <a:ext cx="2895600" cy="531940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13:07:26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First,</a:t>
            </a:r>
            <a:r>
              <a:rPr sz="1500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let’s</a:t>
            </a:r>
            <a:r>
              <a:rPr sz="1500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begin</a:t>
            </a:r>
            <a:r>
              <a:rPr sz="1500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1500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looking</a:t>
            </a:r>
            <a:r>
              <a:rPr sz="1500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1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</a:t>
            </a:r>
            <a:r>
              <a:rPr sz="1500" kern="0" spc="1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website…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Millions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take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advantage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easy-to-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use 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tools available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24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hours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day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official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website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−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IRS.gov.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Whether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home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computers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mobile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devices,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visits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continues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grow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year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after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year.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Nearly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every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issue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resolved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online.</a:t>
            </a:r>
            <a:r>
              <a:rPr sz="1500" kern="0" spc="4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Notice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I’ve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highlighted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Free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File,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Where’s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Account.</a:t>
            </a:r>
            <a:r>
              <a:rPr sz="1500" kern="0" spc="4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I’ll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have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more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these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few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minutes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There’s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also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Tools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page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which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lists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many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tools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frequently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use.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Go</a:t>
            </a:r>
            <a:r>
              <a:rPr sz="15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IRS.gov/help/tools.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8003" y="1604772"/>
            <a:ext cx="13684568" cy="8627745"/>
            <a:chOff x="21335" y="1069848"/>
            <a:chExt cx="9123045" cy="5751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5" y="1069848"/>
              <a:ext cx="4608575" cy="5751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56" y="1133855"/>
              <a:ext cx="4425683" cy="55686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293" y="1114805"/>
              <a:ext cx="4464050" cy="5607050"/>
            </a:xfrm>
            <a:custGeom>
              <a:avLst/>
              <a:gdLst/>
              <a:ahLst/>
              <a:cxnLst/>
              <a:rect l="l" t="t" r="r" b="b"/>
              <a:pathLst>
                <a:path w="4464050" h="5607050">
                  <a:moveTo>
                    <a:pt x="0" y="0"/>
                  </a:moveTo>
                  <a:lnTo>
                    <a:pt x="4463796" y="0"/>
                  </a:lnTo>
                  <a:lnTo>
                    <a:pt x="4463796" y="5606796"/>
                  </a:lnTo>
                  <a:lnTo>
                    <a:pt x="0" y="560679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139" y="1069848"/>
              <a:ext cx="4594860" cy="5751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133855"/>
              <a:ext cx="4419600" cy="55686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94097" y="1114805"/>
              <a:ext cx="4457700" cy="5607050"/>
            </a:xfrm>
            <a:custGeom>
              <a:avLst/>
              <a:gdLst/>
              <a:ahLst/>
              <a:cxnLst/>
              <a:rect l="l" t="t" r="r" b="b"/>
              <a:pathLst>
                <a:path w="4457700" h="5607050">
                  <a:moveTo>
                    <a:pt x="0" y="0"/>
                  </a:moveTo>
                  <a:lnTo>
                    <a:pt x="4457700" y="0"/>
                  </a:lnTo>
                  <a:lnTo>
                    <a:pt x="4457700" y="5606796"/>
                  </a:lnTo>
                  <a:lnTo>
                    <a:pt x="0" y="560679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261597" y="91233"/>
            <a:ext cx="8548688" cy="1066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06800"/>
              </a:lnSpc>
              <a:spcBef>
                <a:spcPts val="150"/>
              </a:spcBef>
            </a:pPr>
            <a:r>
              <a:rPr sz="33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Pub</a:t>
            </a:r>
            <a:r>
              <a:rPr sz="3300" b="1" u="sng" spc="-11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33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4772</a:t>
            </a:r>
            <a:r>
              <a:rPr sz="3300" b="1" spc="-2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093060"/>
                </a:solidFill>
                <a:latin typeface="Arial"/>
                <a:cs typeface="Arial"/>
              </a:rPr>
              <a:t>American</a:t>
            </a:r>
            <a:r>
              <a:rPr sz="3300" b="1" spc="-9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093060"/>
                </a:solidFill>
                <a:latin typeface="Arial"/>
                <a:cs typeface="Arial"/>
              </a:rPr>
              <a:t>Opportunity</a:t>
            </a:r>
            <a:r>
              <a:rPr sz="33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300" b="1" spc="-38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300" b="1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300" b="1" spc="-15" dirty="0">
                <a:solidFill>
                  <a:srgbClr val="093060"/>
                </a:solidFill>
                <a:latin typeface="Arial"/>
                <a:cs typeface="Arial"/>
              </a:rPr>
              <a:t>Credit </a:t>
            </a:r>
            <a:r>
              <a:rPr sz="33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Pub</a:t>
            </a:r>
            <a:r>
              <a:rPr sz="3300" b="1" u="sng" spc="-9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33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5120</a:t>
            </a:r>
            <a:r>
              <a:rPr sz="33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093060"/>
                </a:solidFill>
                <a:latin typeface="Arial"/>
                <a:cs typeface="Arial"/>
              </a:rPr>
              <a:t>Premium</a:t>
            </a:r>
            <a:r>
              <a:rPr sz="3300" b="1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300" b="1" spc="-38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300" b="1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300" b="1" spc="-15" dirty="0">
                <a:solidFill>
                  <a:srgbClr val="093060"/>
                </a:solidFill>
                <a:latin typeface="Arial"/>
                <a:cs typeface="Arial"/>
              </a:rPr>
              <a:t>Credit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30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2059115" y="8724900"/>
            <a:ext cx="2895600" cy="901272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13:07:31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American Opportunity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Credit, or AOTC is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partially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 credit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 income of $90,000 or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less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($180,000 for married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couples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 jointly) who paid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qualified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education expenses for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eligible college student.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maximum credit is $2,500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per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 and up to $1,000 of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credit is refundable. As like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 Tax Credit,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Interactive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 Assistant also has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eligibility tool for the AOTC.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Premium Tax Credit, or PTC, is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 credit that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helps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eligible individuals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families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cover the premiums they paid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 health insurance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purchased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through the Health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Insurance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Marketplace. There are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various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eligibility requirements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5120 Premium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 provides an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overview.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 with the Earned Income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 Tax Credits,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American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Opportunity and Premium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Credits, a federal tax return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must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 filed to get the AOTC and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PTC even if no tax is owed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there is no filing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requirement.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share Publications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4772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American Opportunity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5120 Premium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Credit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 your members, client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59994" y="385709"/>
            <a:ext cx="7614285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It’s</a:t>
            </a:r>
            <a:r>
              <a:rPr sz="4200" b="1" kern="0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not</a:t>
            </a:r>
            <a:r>
              <a:rPr sz="4200" b="1" kern="0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too</a:t>
            </a:r>
            <a:r>
              <a:rPr sz="4200" b="1" kern="0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late</a:t>
            </a:r>
            <a:r>
              <a:rPr sz="4200" b="1" kern="0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to</a:t>
            </a:r>
            <a:r>
              <a:rPr sz="4200" b="1" kern="0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claim</a:t>
            </a:r>
            <a:r>
              <a:rPr sz="4200" b="1" kern="0" spc="-9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dirty="0">
                <a:solidFill>
                  <a:srgbClr val="093060"/>
                </a:solidFill>
                <a:latin typeface="Arial"/>
                <a:cs typeface="Arial"/>
              </a:rPr>
              <a:t>the</a:t>
            </a:r>
            <a:r>
              <a:rPr sz="4200" b="1" kern="0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4200" b="1" kern="0" spc="-75" dirty="0">
                <a:solidFill>
                  <a:srgbClr val="093060"/>
                </a:solidFill>
                <a:latin typeface="Arial"/>
                <a:cs typeface="Arial"/>
              </a:rPr>
              <a:t>…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24480" y="1624967"/>
            <a:ext cx="13639800" cy="1388745"/>
            <a:chOff x="25653" y="1083311"/>
            <a:chExt cx="9093200" cy="925830"/>
          </a:xfrm>
        </p:grpSpPr>
        <p:sp>
          <p:nvSpPr>
            <p:cNvPr id="4" name="object 4"/>
            <p:cNvSpPr/>
            <p:nvPr/>
          </p:nvSpPr>
          <p:spPr>
            <a:xfrm>
              <a:off x="32003" y="1089661"/>
              <a:ext cx="9080500" cy="913130"/>
            </a:xfrm>
            <a:custGeom>
              <a:avLst/>
              <a:gdLst/>
              <a:ahLst/>
              <a:cxnLst/>
              <a:rect l="l" t="t" r="r" b="b"/>
              <a:pathLst>
                <a:path w="9080500" h="913130">
                  <a:moveTo>
                    <a:pt x="8927846" y="0"/>
                  </a:moveTo>
                  <a:lnTo>
                    <a:pt x="152146" y="0"/>
                  </a:lnTo>
                  <a:lnTo>
                    <a:pt x="104057" y="7756"/>
                  </a:lnTo>
                  <a:lnTo>
                    <a:pt x="62292" y="29356"/>
                  </a:lnTo>
                  <a:lnTo>
                    <a:pt x="29356" y="62292"/>
                  </a:lnTo>
                  <a:lnTo>
                    <a:pt x="7756" y="104057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18"/>
                  </a:lnTo>
                  <a:lnTo>
                    <a:pt x="29356" y="850583"/>
                  </a:lnTo>
                  <a:lnTo>
                    <a:pt x="62292" y="883519"/>
                  </a:lnTo>
                  <a:lnTo>
                    <a:pt x="104057" y="905119"/>
                  </a:lnTo>
                  <a:lnTo>
                    <a:pt x="152146" y="912876"/>
                  </a:lnTo>
                  <a:lnTo>
                    <a:pt x="8927846" y="912876"/>
                  </a:lnTo>
                  <a:lnTo>
                    <a:pt x="8975934" y="905119"/>
                  </a:lnTo>
                  <a:lnTo>
                    <a:pt x="9017699" y="883519"/>
                  </a:lnTo>
                  <a:lnTo>
                    <a:pt x="9050635" y="850583"/>
                  </a:lnTo>
                  <a:lnTo>
                    <a:pt x="9072235" y="808818"/>
                  </a:lnTo>
                  <a:lnTo>
                    <a:pt x="9079992" y="760730"/>
                  </a:lnTo>
                  <a:lnTo>
                    <a:pt x="9079992" y="152146"/>
                  </a:lnTo>
                  <a:lnTo>
                    <a:pt x="9072235" y="104057"/>
                  </a:lnTo>
                  <a:lnTo>
                    <a:pt x="9050635" y="62292"/>
                  </a:lnTo>
                  <a:lnTo>
                    <a:pt x="9017699" y="29356"/>
                  </a:lnTo>
                  <a:lnTo>
                    <a:pt x="8975934" y="7756"/>
                  </a:lnTo>
                  <a:lnTo>
                    <a:pt x="892784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2003" y="1089661"/>
              <a:ext cx="9080500" cy="913130"/>
            </a:xfrm>
            <a:custGeom>
              <a:avLst/>
              <a:gdLst/>
              <a:ahLst/>
              <a:cxnLst/>
              <a:rect l="l" t="t" r="r" b="b"/>
              <a:pathLst>
                <a:path w="9080500" h="913130">
                  <a:moveTo>
                    <a:pt x="0" y="152146"/>
                  </a:moveTo>
                  <a:lnTo>
                    <a:pt x="7756" y="104057"/>
                  </a:lnTo>
                  <a:lnTo>
                    <a:pt x="29356" y="62292"/>
                  </a:lnTo>
                  <a:lnTo>
                    <a:pt x="62292" y="29356"/>
                  </a:lnTo>
                  <a:lnTo>
                    <a:pt x="104057" y="7756"/>
                  </a:lnTo>
                  <a:lnTo>
                    <a:pt x="152146" y="0"/>
                  </a:lnTo>
                  <a:lnTo>
                    <a:pt x="8927846" y="0"/>
                  </a:lnTo>
                  <a:lnTo>
                    <a:pt x="8975934" y="7756"/>
                  </a:lnTo>
                  <a:lnTo>
                    <a:pt x="9017699" y="29356"/>
                  </a:lnTo>
                  <a:lnTo>
                    <a:pt x="9050635" y="62292"/>
                  </a:lnTo>
                  <a:lnTo>
                    <a:pt x="9072235" y="104057"/>
                  </a:lnTo>
                  <a:lnTo>
                    <a:pt x="9079992" y="152146"/>
                  </a:lnTo>
                  <a:lnTo>
                    <a:pt x="9079992" y="760730"/>
                  </a:lnTo>
                  <a:lnTo>
                    <a:pt x="9072235" y="808818"/>
                  </a:lnTo>
                  <a:lnTo>
                    <a:pt x="9050635" y="850583"/>
                  </a:lnTo>
                  <a:lnTo>
                    <a:pt x="9017699" y="883519"/>
                  </a:lnTo>
                  <a:lnTo>
                    <a:pt x="8975934" y="905119"/>
                  </a:lnTo>
                  <a:lnTo>
                    <a:pt x="8927846" y="912876"/>
                  </a:lnTo>
                  <a:lnTo>
                    <a:pt x="152146" y="912876"/>
                  </a:lnTo>
                  <a:lnTo>
                    <a:pt x="104057" y="905119"/>
                  </a:lnTo>
                  <a:lnTo>
                    <a:pt x="62292" y="883519"/>
                  </a:lnTo>
                  <a:lnTo>
                    <a:pt x="29356" y="850583"/>
                  </a:lnTo>
                  <a:lnTo>
                    <a:pt x="7756" y="808818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04284" y="1783274"/>
            <a:ext cx="11298555" cy="91948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  <a:tabLst>
                <a:tab pos="9130665" algn="l"/>
              </a:tabLst>
            </a:pPr>
            <a:r>
              <a:rPr sz="5850" b="1" dirty="0">
                <a:solidFill>
                  <a:srgbClr val="FFFF00"/>
                </a:solidFill>
                <a:latin typeface="Arial"/>
                <a:cs typeface="Arial"/>
              </a:rPr>
              <a:t>2021</a:t>
            </a:r>
            <a:r>
              <a:rPr sz="5850" b="1" spc="-21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dirty="0">
                <a:solidFill>
                  <a:srgbClr val="FFFF00"/>
                </a:solidFill>
                <a:latin typeface="Arial"/>
                <a:cs typeface="Arial"/>
              </a:rPr>
              <a:t>Expanded</a:t>
            </a:r>
            <a:r>
              <a:rPr sz="5850" b="1" spc="-2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dirty="0">
                <a:solidFill>
                  <a:srgbClr val="FFFF00"/>
                </a:solidFill>
                <a:latin typeface="Arial"/>
                <a:cs typeface="Arial"/>
              </a:rPr>
              <a:t>Child</a:t>
            </a:r>
            <a:r>
              <a:rPr sz="5850" b="1" spc="-21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spc="-38" dirty="0">
                <a:solidFill>
                  <a:srgbClr val="FFFF00"/>
                </a:solidFill>
                <a:latin typeface="Arial"/>
                <a:cs typeface="Arial"/>
              </a:rPr>
              <a:t>Tax</a:t>
            </a:r>
            <a:r>
              <a:rPr sz="585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sz="5850" b="1" spc="-15" dirty="0">
                <a:solidFill>
                  <a:srgbClr val="FFFF00"/>
                </a:solidFill>
                <a:latin typeface="Arial"/>
                <a:cs typeface="Arial"/>
              </a:rPr>
              <a:t>Credit</a:t>
            </a:r>
            <a:endParaRPr sz="58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24480" y="4477895"/>
            <a:ext cx="13639800" cy="1388745"/>
            <a:chOff x="25653" y="2985263"/>
            <a:chExt cx="9093200" cy="925830"/>
          </a:xfrm>
        </p:grpSpPr>
        <p:sp>
          <p:nvSpPr>
            <p:cNvPr id="8" name="object 8"/>
            <p:cNvSpPr/>
            <p:nvPr/>
          </p:nvSpPr>
          <p:spPr>
            <a:xfrm>
              <a:off x="32003" y="2991613"/>
              <a:ext cx="9080500" cy="913130"/>
            </a:xfrm>
            <a:custGeom>
              <a:avLst/>
              <a:gdLst/>
              <a:ahLst/>
              <a:cxnLst/>
              <a:rect l="l" t="t" r="r" b="b"/>
              <a:pathLst>
                <a:path w="9080500" h="913129">
                  <a:moveTo>
                    <a:pt x="8927846" y="0"/>
                  </a:moveTo>
                  <a:lnTo>
                    <a:pt x="152146" y="0"/>
                  </a:lnTo>
                  <a:lnTo>
                    <a:pt x="104057" y="7756"/>
                  </a:lnTo>
                  <a:lnTo>
                    <a:pt x="62292" y="29356"/>
                  </a:lnTo>
                  <a:lnTo>
                    <a:pt x="29356" y="62292"/>
                  </a:lnTo>
                  <a:lnTo>
                    <a:pt x="7756" y="104057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18"/>
                  </a:lnTo>
                  <a:lnTo>
                    <a:pt x="29356" y="850583"/>
                  </a:lnTo>
                  <a:lnTo>
                    <a:pt x="62292" y="883519"/>
                  </a:lnTo>
                  <a:lnTo>
                    <a:pt x="104057" y="905119"/>
                  </a:lnTo>
                  <a:lnTo>
                    <a:pt x="152146" y="912876"/>
                  </a:lnTo>
                  <a:lnTo>
                    <a:pt x="8927846" y="912876"/>
                  </a:lnTo>
                  <a:lnTo>
                    <a:pt x="8975934" y="905119"/>
                  </a:lnTo>
                  <a:lnTo>
                    <a:pt x="9017699" y="883519"/>
                  </a:lnTo>
                  <a:lnTo>
                    <a:pt x="9050635" y="850583"/>
                  </a:lnTo>
                  <a:lnTo>
                    <a:pt x="9072235" y="808818"/>
                  </a:lnTo>
                  <a:lnTo>
                    <a:pt x="9079992" y="760730"/>
                  </a:lnTo>
                  <a:lnTo>
                    <a:pt x="9079992" y="152146"/>
                  </a:lnTo>
                  <a:lnTo>
                    <a:pt x="9072235" y="104057"/>
                  </a:lnTo>
                  <a:lnTo>
                    <a:pt x="9050635" y="62292"/>
                  </a:lnTo>
                  <a:lnTo>
                    <a:pt x="9017699" y="29356"/>
                  </a:lnTo>
                  <a:lnTo>
                    <a:pt x="8975934" y="7756"/>
                  </a:lnTo>
                  <a:lnTo>
                    <a:pt x="892784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2003" y="2991613"/>
              <a:ext cx="9080500" cy="913130"/>
            </a:xfrm>
            <a:custGeom>
              <a:avLst/>
              <a:gdLst/>
              <a:ahLst/>
              <a:cxnLst/>
              <a:rect l="l" t="t" r="r" b="b"/>
              <a:pathLst>
                <a:path w="9080500" h="913129">
                  <a:moveTo>
                    <a:pt x="0" y="152146"/>
                  </a:moveTo>
                  <a:lnTo>
                    <a:pt x="7756" y="104057"/>
                  </a:lnTo>
                  <a:lnTo>
                    <a:pt x="29356" y="62292"/>
                  </a:lnTo>
                  <a:lnTo>
                    <a:pt x="62292" y="29356"/>
                  </a:lnTo>
                  <a:lnTo>
                    <a:pt x="104057" y="7756"/>
                  </a:lnTo>
                  <a:lnTo>
                    <a:pt x="152146" y="0"/>
                  </a:lnTo>
                  <a:lnTo>
                    <a:pt x="8927846" y="0"/>
                  </a:lnTo>
                  <a:lnTo>
                    <a:pt x="8975934" y="7756"/>
                  </a:lnTo>
                  <a:lnTo>
                    <a:pt x="9017699" y="29356"/>
                  </a:lnTo>
                  <a:lnTo>
                    <a:pt x="9050635" y="62292"/>
                  </a:lnTo>
                  <a:lnTo>
                    <a:pt x="9072235" y="104057"/>
                  </a:lnTo>
                  <a:lnTo>
                    <a:pt x="9079992" y="152146"/>
                  </a:lnTo>
                  <a:lnTo>
                    <a:pt x="9079992" y="760730"/>
                  </a:lnTo>
                  <a:lnTo>
                    <a:pt x="9072235" y="808818"/>
                  </a:lnTo>
                  <a:lnTo>
                    <a:pt x="9050635" y="850583"/>
                  </a:lnTo>
                  <a:lnTo>
                    <a:pt x="9017699" y="883519"/>
                  </a:lnTo>
                  <a:lnTo>
                    <a:pt x="8975934" y="905119"/>
                  </a:lnTo>
                  <a:lnTo>
                    <a:pt x="8927846" y="912876"/>
                  </a:lnTo>
                  <a:lnTo>
                    <a:pt x="152146" y="912876"/>
                  </a:lnTo>
                  <a:lnTo>
                    <a:pt x="104057" y="905119"/>
                  </a:lnTo>
                  <a:lnTo>
                    <a:pt x="62292" y="883519"/>
                  </a:lnTo>
                  <a:lnTo>
                    <a:pt x="29356" y="850583"/>
                  </a:lnTo>
                  <a:lnTo>
                    <a:pt x="7756" y="808818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324480" y="6816467"/>
            <a:ext cx="13639800" cy="1386840"/>
            <a:chOff x="25653" y="4544311"/>
            <a:chExt cx="9093200" cy="924560"/>
          </a:xfrm>
        </p:grpSpPr>
        <p:sp>
          <p:nvSpPr>
            <p:cNvPr id="11" name="object 11"/>
            <p:cNvSpPr/>
            <p:nvPr/>
          </p:nvSpPr>
          <p:spPr>
            <a:xfrm>
              <a:off x="32003" y="4550661"/>
              <a:ext cx="9080500" cy="911860"/>
            </a:xfrm>
            <a:custGeom>
              <a:avLst/>
              <a:gdLst/>
              <a:ahLst/>
              <a:cxnLst/>
              <a:rect l="l" t="t" r="r" b="b"/>
              <a:pathLst>
                <a:path w="9080500" h="911860">
                  <a:moveTo>
                    <a:pt x="8928100" y="0"/>
                  </a:moveTo>
                  <a:lnTo>
                    <a:pt x="151892" y="0"/>
                  </a:lnTo>
                  <a:lnTo>
                    <a:pt x="103883" y="7743"/>
                  </a:lnTo>
                  <a:lnTo>
                    <a:pt x="62188" y="29307"/>
                  </a:lnTo>
                  <a:lnTo>
                    <a:pt x="29307" y="62188"/>
                  </a:lnTo>
                  <a:lnTo>
                    <a:pt x="7743" y="103883"/>
                  </a:lnTo>
                  <a:lnTo>
                    <a:pt x="0" y="151892"/>
                  </a:lnTo>
                  <a:lnTo>
                    <a:pt x="0" y="759460"/>
                  </a:lnTo>
                  <a:lnTo>
                    <a:pt x="7743" y="807472"/>
                  </a:lnTo>
                  <a:lnTo>
                    <a:pt x="29307" y="849169"/>
                  </a:lnTo>
                  <a:lnTo>
                    <a:pt x="62188" y="882048"/>
                  </a:lnTo>
                  <a:lnTo>
                    <a:pt x="103883" y="903609"/>
                  </a:lnTo>
                  <a:lnTo>
                    <a:pt x="151892" y="911352"/>
                  </a:lnTo>
                  <a:lnTo>
                    <a:pt x="8928100" y="911352"/>
                  </a:lnTo>
                  <a:lnTo>
                    <a:pt x="8976108" y="903609"/>
                  </a:lnTo>
                  <a:lnTo>
                    <a:pt x="9017803" y="882048"/>
                  </a:lnTo>
                  <a:lnTo>
                    <a:pt x="9050684" y="849169"/>
                  </a:lnTo>
                  <a:lnTo>
                    <a:pt x="9072248" y="807472"/>
                  </a:lnTo>
                  <a:lnTo>
                    <a:pt x="9079992" y="759460"/>
                  </a:lnTo>
                  <a:lnTo>
                    <a:pt x="9079992" y="151892"/>
                  </a:lnTo>
                  <a:lnTo>
                    <a:pt x="9072248" y="103883"/>
                  </a:lnTo>
                  <a:lnTo>
                    <a:pt x="9050684" y="62188"/>
                  </a:lnTo>
                  <a:lnTo>
                    <a:pt x="9017803" y="29307"/>
                  </a:lnTo>
                  <a:lnTo>
                    <a:pt x="8976108" y="7743"/>
                  </a:lnTo>
                  <a:lnTo>
                    <a:pt x="89281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2003" y="4550661"/>
              <a:ext cx="9080500" cy="911860"/>
            </a:xfrm>
            <a:custGeom>
              <a:avLst/>
              <a:gdLst/>
              <a:ahLst/>
              <a:cxnLst/>
              <a:rect l="l" t="t" r="r" b="b"/>
              <a:pathLst>
                <a:path w="9080500" h="911860">
                  <a:moveTo>
                    <a:pt x="0" y="151892"/>
                  </a:moveTo>
                  <a:lnTo>
                    <a:pt x="7743" y="103883"/>
                  </a:lnTo>
                  <a:lnTo>
                    <a:pt x="29307" y="62188"/>
                  </a:lnTo>
                  <a:lnTo>
                    <a:pt x="62188" y="29307"/>
                  </a:lnTo>
                  <a:lnTo>
                    <a:pt x="103883" y="7743"/>
                  </a:lnTo>
                  <a:lnTo>
                    <a:pt x="151892" y="0"/>
                  </a:lnTo>
                  <a:lnTo>
                    <a:pt x="8928100" y="0"/>
                  </a:lnTo>
                  <a:lnTo>
                    <a:pt x="8976108" y="7743"/>
                  </a:lnTo>
                  <a:lnTo>
                    <a:pt x="9017803" y="29307"/>
                  </a:lnTo>
                  <a:lnTo>
                    <a:pt x="9050684" y="62188"/>
                  </a:lnTo>
                  <a:lnTo>
                    <a:pt x="9072248" y="103883"/>
                  </a:lnTo>
                  <a:lnTo>
                    <a:pt x="9079992" y="151892"/>
                  </a:lnTo>
                  <a:lnTo>
                    <a:pt x="9079992" y="759460"/>
                  </a:lnTo>
                  <a:lnTo>
                    <a:pt x="9072248" y="807472"/>
                  </a:lnTo>
                  <a:lnTo>
                    <a:pt x="9050684" y="849169"/>
                  </a:lnTo>
                  <a:lnTo>
                    <a:pt x="9017803" y="882048"/>
                  </a:lnTo>
                  <a:lnTo>
                    <a:pt x="8976108" y="903609"/>
                  </a:lnTo>
                  <a:lnTo>
                    <a:pt x="8928100" y="911352"/>
                  </a:lnTo>
                  <a:lnTo>
                    <a:pt x="151892" y="911352"/>
                  </a:lnTo>
                  <a:lnTo>
                    <a:pt x="103883" y="903609"/>
                  </a:lnTo>
                  <a:lnTo>
                    <a:pt x="62188" y="882048"/>
                  </a:lnTo>
                  <a:lnTo>
                    <a:pt x="29307" y="849169"/>
                  </a:lnTo>
                  <a:lnTo>
                    <a:pt x="7743" y="807472"/>
                  </a:lnTo>
                  <a:lnTo>
                    <a:pt x="0" y="759460"/>
                  </a:lnTo>
                  <a:lnTo>
                    <a:pt x="0" y="15189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04284" y="2921878"/>
            <a:ext cx="10280333" cy="6716582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590550" indent="-429578" defTabSz="1371600">
              <a:spcBef>
                <a:spcPts val="435"/>
              </a:spcBef>
              <a:buFontTx/>
              <a:buChar char="•"/>
              <a:tabLst>
                <a:tab pos="590550" algn="l"/>
              </a:tabLst>
            </a:pP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$3,600/per</a:t>
            </a:r>
            <a:r>
              <a:rPr sz="4500" kern="0" spc="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child</a:t>
            </a:r>
            <a:r>
              <a:rPr sz="4500" kern="0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4500" kern="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4500" kern="0" spc="-15" dirty="0">
                <a:solidFill>
                  <a:srgbClr val="C00000"/>
                </a:solidFill>
                <a:latin typeface="Arial"/>
                <a:cs typeface="Arial"/>
              </a:rPr>
              <a:t>under</a:t>
            </a:r>
            <a:endParaRPr sz="4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90550" indent="-429578" defTabSz="1371600">
              <a:spcBef>
                <a:spcPts val="285"/>
              </a:spcBef>
              <a:buFontTx/>
              <a:buChar char="•"/>
              <a:tabLst>
                <a:tab pos="590550" algn="l"/>
              </a:tabLst>
            </a:pP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$3,000/child</a:t>
            </a:r>
            <a:r>
              <a:rPr sz="4500" kern="0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over</a:t>
            </a:r>
            <a:r>
              <a:rPr sz="4500" kern="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6</a:t>
            </a:r>
            <a:r>
              <a:rPr sz="4500" kern="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4500" kern="0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spc="-38" dirty="0">
                <a:solidFill>
                  <a:srgbClr val="C00000"/>
                </a:solidFill>
                <a:latin typeface="Arial"/>
                <a:cs typeface="Arial"/>
              </a:rPr>
              <a:t>17</a:t>
            </a:r>
            <a:endParaRPr sz="4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123"/>
              </a:spcBef>
            </a:pPr>
            <a:r>
              <a:rPr sz="5850" b="1" kern="0" dirty="0">
                <a:solidFill>
                  <a:srgbClr val="FFFF00"/>
                </a:solidFill>
                <a:latin typeface="Arial"/>
                <a:cs typeface="Arial"/>
              </a:rPr>
              <a:t>2021</a:t>
            </a:r>
            <a:r>
              <a:rPr sz="5850" b="1" kern="0" spc="-23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kern="0" dirty="0">
                <a:solidFill>
                  <a:srgbClr val="FFFF00"/>
                </a:solidFill>
                <a:latin typeface="Arial"/>
                <a:cs typeface="Arial"/>
              </a:rPr>
              <a:t>Recovery</a:t>
            </a:r>
            <a:r>
              <a:rPr sz="5850" b="1" kern="0" spc="-2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kern="0" dirty="0">
                <a:solidFill>
                  <a:srgbClr val="FFFF00"/>
                </a:solidFill>
                <a:latin typeface="Arial"/>
                <a:cs typeface="Arial"/>
              </a:rPr>
              <a:t>Rebate</a:t>
            </a:r>
            <a:r>
              <a:rPr sz="5850" b="1" kern="0" spc="-2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kern="0" spc="-15" dirty="0">
                <a:solidFill>
                  <a:srgbClr val="FFFF00"/>
                </a:solidFill>
                <a:latin typeface="Arial"/>
                <a:cs typeface="Arial"/>
              </a:rPr>
              <a:t>Credit</a:t>
            </a:r>
            <a:endParaRPr sz="58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90550" indent="-429578" defTabSz="1371600">
              <a:spcBef>
                <a:spcPts val="2235"/>
              </a:spcBef>
              <a:buFontTx/>
              <a:buChar char="•"/>
              <a:tabLst>
                <a:tab pos="590550" algn="l"/>
              </a:tabLst>
            </a:pP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$1,400/adult</a:t>
            </a:r>
            <a:r>
              <a:rPr sz="4500" kern="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dirty="0">
                <a:solidFill>
                  <a:srgbClr val="C00000"/>
                </a:solidFill>
                <a:latin typeface="Arial"/>
                <a:cs typeface="Arial"/>
              </a:rPr>
              <a:t>or</a:t>
            </a:r>
            <a:r>
              <a:rPr sz="4500" kern="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500" kern="0" spc="-15" dirty="0">
                <a:solidFill>
                  <a:srgbClr val="C00000"/>
                </a:solidFill>
                <a:latin typeface="Arial"/>
                <a:cs typeface="Arial"/>
              </a:rPr>
              <a:t>dependent</a:t>
            </a:r>
            <a:endParaRPr sz="4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3750"/>
              </a:spcBef>
            </a:pPr>
            <a:r>
              <a:rPr sz="5850" b="1" kern="0" dirty="0">
                <a:solidFill>
                  <a:srgbClr val="FFFF00"/>
                </a:solidFill>
                <a:latin typeface="Arial"/>
                <a:cs typeface="Arial"/>
              </a:rPr>
              <a:t>2020</a:t>
            </a:r>
            <a:r>
              <a:rPr sz="5850" b="1" kern="0" spc="-23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kern="0" dirty="0">
                <a:solidFill>
                  <a:srgbClr val="FFFF00"/>
                </a:solidFill>
                <a:latin typeface="Arial"/>
                <a:cs typeface="Arial"/>
              </a:rPr>
              <a:t>Recovery</a:t>
            </a:r>
            <a:r>
              <a:rPr sz="5850" b="1" kern="0" spc="-2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kern="0" dirty="0">
                <a:solidFill>
                  <a:srgbClr val="FFFF00"/>
                </a:solidFill>
                <a:latin typeface="Arial"/>
                <a:cs typeface="Arial"/>
              </a:rPr>
              <a:t>Rebate</a:t>
            </a:r>
            <a:r>
              <a:rPr sz="5850" b="1" kern="0" spc="-2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850" b="1" kern="0" spc="-15" dirty="0">
                <a:solidFill>
                  <a:srgbClr val="FFFF00"/>
                </a:solidFill>
                <a:latin typeface="Arial"/>
                <a:cs typeface="Arial"/>
              </a:rPr>
              <a:t>Credit</a:t>
            </a:r>
            <a:endParaRPr sz="58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90550" indent="-429578" defTabSz="1371600">
              <a:spcBef>
                <a:spcPts val="2235"/>
              </a:spcBef>
              <a:buFontTx/>
              <a:buChar char="•"/>
              <a:tabLst>
                <a:tab pos="590550" algn="l"/>
              </a:tabLst>
            </a:pPr>
            <a:r>
              <a:rPr sz="4500" kern="0" spc="-15" dirty="0">
                <a:solidFill>
                  <a:srgbClr val="C00000"/>
                </a:solidFill>
                <a:latin typeface="Arial"/>
                <a:cs typeface="Arial"/>
              </a:rPr>
              <a:t>$1,800/adult</a:t>
            </a:r>
            <a:endParaRPr sz="4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90550" indent="-429578" defTabSz="1371600">
              <a:spcBef>
                <a:spcPts val="285"/>
              </a:spcBef>
              <a:buFontTx/>
              <a:buChar char="•"/>
              <a:tabLst>
                <a:tab pos="590550" algn="l"/>
              </a:tabLst>
            </a:pPr>
            <a:r>
              <a:rPr sz="4500" kern="0" spc="-15" dirty="0">
                <a:solidFill>
                  <a:srgbClr val="C00000"/>
                </a:solidFill>
                <a:latin typeface="Arial"/>
                <a:cs typeface="Arial"/>
              </a:rPr>
              <a:t>$1,100/child</a:t>
            </a:r>
            <a:endParaRPr sz="4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31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2438400" y="7734300"/>
            <a:ext cx="2895600" cy="624273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13:07:31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 want to advise low and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no-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eligible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individuals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families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normally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don’t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it’s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late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</a:t>
            </a:r>
            <a:r>
              <a:rPr sz="1500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pandemic-related</a:t>
            </a:r>
            <a:r>
              <a:rPr sz="1500" kern="0" spc="8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benefits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have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previously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received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claimed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return,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such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2021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expanded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2020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2021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Recovery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Rebate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lieu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Economic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Impact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Payments.</a:t>
            </a:r>
            <a:r>
              <a:rPr sz="1500" kern="0" spc="5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eligible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family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two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adults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two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young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children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could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receive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up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$18,600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combined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refundable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2020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2021;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that’s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lot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money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sitting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table.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help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get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word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out.</a:t>
            </a:r>
            <a:r>
              <a:rPr sz="1500" kern="0" spc="4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Volunteer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Assistance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program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assist these low and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no-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free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preparation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claim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these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581912"/>
            <a:ext cx="12961620" cy="8503920"/>
            <a:chOff x="278891" y="1054608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54608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18615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099565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45707" y="321701"/>
            <a:ext cx="8320088" cy="756938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 defTabSz="1371600">
              <a:spcBef>
                <a:spcPts val="143"/>
              </a:spcBef>
            </a:pPr>
            <a:r>
              <a:rPr sz="24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2400" b="1" u="sng" kern="0" spc="-5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5534-</a:t>
            </a:r>
            <a:r>
              <a:rPr sz="24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H</a:t>
            </a:r>
            <a:r>
              <a:rPr sz="2400" b="1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Claiming</a:t>
            </a:r>
            <a:r>
              <a:rPr sz="2400" b="1" kern="0" spc="-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400" b="1" kern="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2021</a:t>
            </a:r>
            <a:r>
              <a:rPr sz="24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Child</a:t>
            </a:r>
            <a:r>
              <a:rPr sz="2400" b="1" kern="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2400" b="1" kern="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Credit</a:t>
            </a:r>
            <a:r>
              <a:rPr sz="2400" b="1" kern="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When</a:t>
            </a:r>
            <a:r>
              <a:rPr sz="24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38" dirty="0">
                <a:solidFill>
                  <a:srgbClr val="001F5F"/>
                </a:solidFill>
                <a:latin typeface="Arial"/>
                <a:cs typeface="Arial"/>
              </a:rPr>
              <a:t>You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Don't</a:t>
            </a:r>
            <a:r>
              <a:rPr sz="24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Normally</a:t>
            </a:r>
            <a:r>
              <a:rPr sz="24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File</a:t>
            </a:r>
            <a:r>
              <a:rPr sz="2400" b="1" kern="0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24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Return</a:t>
            </a:r>
            <a:r>
              <a:rPr sz="24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24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Spanish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2400" b="1" kern="0" spc="-3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24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Chinese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32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685800" y="8877300"/>
            <a:ext cx="2895600" cy="324191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13:07:31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share Publication 5534-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Claiming the 2021 Child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 When You Don't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Normally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 a Tax Return with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members, 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Eligible taxpayers have until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April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15, 2025, to file a return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claim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credit, and those who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eligible for Volunteer Income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Assistance, or VITA, can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have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those returns prepared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free.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611630"/>
            <a:ext cx="12961620" cy="8503920"/>
            <a:chOff x="278891" y="1074420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74420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38428"/>
              <a:ext cx="8458200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119378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45707" y="138822"/>
            <a:ext cx="7677150" cy="1126270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 defTabSz="1371600">
              <a:spcBef>
                <a:spcPts val="143"/>
              </a:spcBef>
            </a:pPr>
            <a:r>
              <a:rPr sz="24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2400" b="1" u="sng" kern="0" spc="-7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5486-</a:t>
            </a:r>
            <a:r>
              <a:rPr sz="24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sz="2400" b="1" kern="0" spc="-14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Claiming</a:t>
            </a:r>
            <a:r>
              <a:rPr sz="2400" b="1" kern="0" spc="-3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4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2020/2021</a:t>
            </a:r>
            <a:r>
              <a:rPr sz="24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Recovery</a:t>
            </a:r>
            <a:r>
              <a:rPr sz="2400" b="1" kern="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Rebate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Credit</a:t>
            </a:r>
            <a:r>
              <a:rPr sz="2400" b="1" kern="0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When</a:t>
            </a:r>
            <a:r>
              <a:rPr sz="2400" b="1" kern="0" spc="-11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3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4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Don't</a:t>
            </a:r>
            <a:r>
              <a:rPr sz="24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Normally</a:t>
            </a:r>
            <a:r>
              <a:rPr sz="2400" b="1" kern="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File</a:t>
            </a:r>
            <a:r>
              <a:rPr sz="2400" b="1" kern="0" spc="-3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30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24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Return 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24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Spanish</a:t>
            </a:r>
            <a:r>
              <a:rPr sz="2400" b="1" kern="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24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24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Chinese</a:t>
            </a:r>
            <a:r>
              <a:rPr sz="2400" b="1" kern="0" spc="-15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33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457200" y="9258300"/>
            <a:ext cx="2895600" cy="347274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13:07:31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share Publication 5486-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Claiming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2020/2021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Recovery Rebate Credit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When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 Don't Normally File a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 with your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members,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clients and customers.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Eligible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 have until May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17,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2024, to file a return to claim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 for tax year 2020,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those who are eligible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VITA,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have those returns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prepared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free.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0350" y="1648206"/>
            <a:ext cx="12687300" cy="8311515"/>
            <a:chOff x="342900" y="1098804"/>
            <a:chExt cx="8458200" cy="5541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00" y="1098804"/>
              <a:ext cx="8458199" cy="5486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931" y="1782266"/>
              <a:ext cx="5156754" cy="34209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1093177"/>
          </a:xfrm>
          <a:prstGeom prst="rect">
            <a:avLst/>
          </a:prstGeom>
        </p:spPr>
        <p:txBody>
          <a:bodyPr vert="horz" wrap="square" lIns="0" tIns="79305" rIns="0" bIns="0" rtlCol="0">
            <a:spAutoFit/>
          </a:bodyPr>
          <a:lstStyle/>
          <a:p>
            <a:pPr>
              <a:lnSpc>
                <a:spcPts val="3578"/>
              </a:lnSpc>
              <a:spcBef>
                <a:spcPts val="150"/>
              </a:spcBef>
            </a:pPr>
            <a:r>
              <a:rPr dirty="0"/>
              <a:t>Communications</a:t>
            </a:r>
            <a:r>
              <a:rPr spc="-113" dirty="0"/>
              <a:t> </a:t>
            </a:r>
            <a:r>
              <a:rPr dirty="0"/>
              <a:t>&amp;</a:t>
            </a:r>
            <a:r>
              <a:rPr spc="-135" dirty="0"/>
              <a:t> </a:t>
            </a:r>
            <a:r>
              <a:rPr spc="-15" dirty="0"/>
              <a:t>Liaison</a:t>
            </a:r>
          </a:p>
          <a:p>
            <a:pPr>
              <a:lnSpc>
                <a:spcPts val="4298"/>
              </a:lnSpc>
            </a:pPr>
            <a:r>
              <a:rPr sz="3600" dirty="0"/>
              <a:t>Stakeholder</a:t>
            </a:r>
            <a:r>
              <a:rPr sz="3600" spc="-188" dirty="0"/>
              <a:t> </a:t>
            </a:r>
            <a:r>
              <a:rPr sz="3600" spc="-15" dirty="0"/>
              <a:t>Liaison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371294" y="671363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34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626056" y="9805226"/>
            <a:ext cx="248603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b="1" kern="0" spc="-38" dirty="0">
                <a:solidFill>
                  <a:srgbClr val="093060"/>
                </a:solidFill>
                <a:latin typeface="Arial"/>
                <a:cs typeface="Arial"/>
              </a:rPr>
              <a:t>35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86947" y="111389"/>
            <a:ext cx="6984683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spc="-30" dirty="0">
                <a:latin typeface="Arial"/>
                <a:cs typeface="Arial"/>
              </a:rPr>
              <a:t>Taxpayer</a:t>
            </a:r>
            <a:r>
              <a:rPr sz="3600" b="1" dirty="0">
                <a:latin typeface="Arial"/>
                <a:cs typeface="Arial"/>
              </a:rPr>
              <a:t> Guide</a:t>
            </a:r>
            <a:r>
              <a:rPr sz="3600" b="1" spc="-127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to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Identity</a:t>
            </a:r>
            <a:r>
              <a:rPr sz="3600" b="1" spc="-113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Theft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www.IRS.gov/idtheft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63974" y="1609344"/>
            <a:ext cx="9643110" cy="8366760"/>
            <a:chOff x="1385316" y="1072896"/>
            <a:chExt cx="6428740" cy="55778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5316" y="1072896"/>
              <a:ext cx="6428231" cy="5577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9324" y="1136903"/>
              <a:ext cx="6245351" cy="53949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0274" y="1117853"/>
              <a:ext cx="6283960" cy="5433060"/>
            </a:xfrm>
            <a:custGeom>
              <a:avLst/>
              <a:gdLst/>
              <a:ahLst/>
              <a:cxnLst/>
              <a:rect l="l" t="t" r="r" b="b"/>
              <a:pathLst>
                <a:path w="6283959" h="5433059">
                  <a:moveTo>
                    <a:pt x="0" y="0"/>
                  </a:moveTo>
                  <a:lnTo>
                    <a:pt x="6283452" y="0"/>
                  </a:lnTo>
                  <a:lnTo>
                    <a:pt x="6283452" y="5433060"/>
                  </a:lnTo>
                  <a:lnTo>
                    <a:pt x="0" y="543306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35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-1447800" y="9258300"/>
            <a:ext cx="2895600" cy="1180727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13:07:32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January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through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April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only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season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IRS,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it’s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most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active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time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year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scammers.</a:t>
            </a:r>
            <a:r>
              <a:rPr sz="1500" kern="0" spc="48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thieve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will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almost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anything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get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taxpayers’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personal</a:t>
            </a:r>
            <a:r>
              <a:rPr sz="1500" kern="0" spc="6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identification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fraudulent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returns.</a:t>
            </a:r>
            <a:r>
              <a:rPr sz="1500" kern="0" spc="4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Now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we’re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season,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wants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remind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aware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criminals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continue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make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aggressive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calls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posing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agents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hopes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stealing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their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money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information.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Here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some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telltale signs of a tax scam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along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 actions taxpayers can take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 receive a scam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call.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IRS will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never: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Call to demand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immediate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 using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specific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 method such as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prepaid debit card, gift card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wire transfer. Generally, the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will first mail a bill to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 who owes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taxes.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Threaten to immediately bring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local police or other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law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enforcement groups to have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 arrested for not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paying.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Demand that taxes be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paid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 giving taxpayers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opportunity to question 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appeal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amount owed, or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Call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unexpectedly about a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refund.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>
              <a:lnSpc>
                <a:spcPts val="3000"/>
              </a:lnSpc>
            </a:pP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Download</a:t>
            </a:r>
            <a:r>
              <a:rPr sz="1500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Publications</a:t>
            </a:r>
            <a:r>
              <a:rPr sz="1500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4524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Security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Awareness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5027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Theft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find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out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how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protect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yourself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from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scammers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what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you’re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victim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related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theft.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7901" y="134249"/>
            <a:ext cx="768286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Pub</a:t>
            </a:r>
            <a:r>
              <a:rPr sz="3600" b="1" u="sng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5027</a:t>
            </a:r>
            <a:r>
              <a:rPr sz="3600" b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Identity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Theft</a:t>
            </a:r>
            <a:r>
              <a:rPr sz="3600" b="1" spc="-53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Information </a:t>
            </a:r>
            <a:r>
              <a:rPr sz="3600" b="1" dirty="0">
                <a:latin typeface="Arial"/>
                <a:cs typeface="Arial"/>
              </a:rPr>
              <a:t>for</a:t>
            </a:r>
            <a:r>
              <a:rPr sz="3600" b="1" spc="-143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Taxpayers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(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Spanish</a:t>
            </a:r>
            <a:r>
              <a:rPr sz="3600" b="1" spc="-15" dirty="0"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1435" y="671459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36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04337" y="1611630"/>
            <a:ext cx="12961620" cy="8503920"/>
            <a:chOff x="278891" y="1074420"/>
            <a:chExt cx="8641080" cy="566928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891" y="1074420"/>
              <a:ext cx="8641079" cy="56692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899" y="1138427"/>
              <a:ext cx="8458199" cy="54863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3849" y="1119378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-400431" y="8956257"/>
            <a:ext cx="2895600" cy="231858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13:07:32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5027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Identity Theft Information for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overviews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how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taxpayer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recognize the signs of tax-related identity theft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what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to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if they’re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victim of identity theft of </a:t>
            </a:r>
            <a:r>
              <a:rPr sz="1500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 data breach.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7736" y="154823"/>
            <a:ext cx="6918960" cy="108106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45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Pub</a:t>
            </a:r>
            <a:r>
              <a:rPr sz="3450" b="1" u="sng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45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4524</a:t>
            </a:r>
            <a:r>
              <a:rPr sz="345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450" b="1" dirty="0">
                <a:latin typeface="Arial"/>
                <a:cs typeface="Arial"/>
              </a:rPr>
              <a:t>Security</a:t>
            </a:r>
            <a:r>
              <a:rPr sz="3450" b="1" spc="-217" dirty="0">
                <a:latin typeface="Arial"/>
                <a:cs typeface="Arial"/>
              </a:rPr>
              <a:t> </a:t>
            </a:r>
            <a:r>
              <a:rPr sz="3450" b="1" dirty="0">
                <a:latin typeface="Arial"/>
                <a:cs typeface="Arial"/>
              </a:rPr>
              <a:t>Awareness</a:t>
            </a:r>
            <a:r>
              <a:rPr sz="3450" b="1" spc="-113" dirty="0">
                <a:latin typeface="Arial"/>
                <a:cs typeface="Arial"/>
              </a:rPr>
              <a:t> </a:t>
            </a:r>
            <a:r>
              <a:rPr sz="3450" b="1" spc="-38" dirty="0">
                <a:latin typeface="Arial"/>
                <a:cs typeface="Arial"/>
              </a:rPr>
              <a:t>for </a:t>
            </a:r>
            <a:r>
              <a:rPr sz="3450" b="1" spc="-30" dirty="0">
                <a:latin typeface="Arial"/>
                <a:cs typeface="Arial"/>
              </a:rPr>
              <a:t>Taxpayers</a:t>
            </a:r>
            <a:r>
              <a:rPr sz="3450" b="1" spc="-90" dirty="0">
                <a:latin typeface="Arial"/>
                <a:cs typeface="Arial"/>
              </a:rPr>
              <a:t> </a:t>
            </a:r>
            <a:r>
              <a:rPr sz="3450" b="1" spc="-15" dirty="0">
                <a:latin typeface="Arial"/>
                <a:cs typeface="Arial"/>
              </a:rPr>
              <a:t>(</a:t>
            </a:r>
            <a:r>
              <a:rPr sz="345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Spanish</a:t>
            </a:r>
            <a:r>
              <a:rPr sz="3450" b="1" spc="-15" dirty="0">
                <a:latin typeface="Arial"/>
                <a:cs typeface="Arial"/>
              </a:rPr>
              <a:t>)</a:t>
            </a:r>
            <a:endParaRPr sz="3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37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04337" y="1620774"/>
            <a:ext cx="12961620" cy="8503920"/>
            <a:chOff x="278891" y="1080516"/>
            <a:chExt cx="8641080" cy="566928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891" y="1080516"/>
              <a:ext cx="8641079" cy="56692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899" y="1144523"/>
              <a:ext cx="8458199" cy="54863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3849" y="1125474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-224981" y="8877300"/>
            <a:ext cx="2895600" cy="324191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13:07:32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 4524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Security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Awareness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provides important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 protecting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personal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 that could lead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data loss and identity theft,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 members, clients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customers. Please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Publications 5027 and 4524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your members, clients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4487" y="1545336"/>
            <a:ext cx="9765983" cy="8503920"/>
            <a:chOff x="1078991" y="1030224"/>
            <a:chExt cx="6510655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8195" y="1030224"/>
              <a:ext cx="6021323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2204" y="1094232"/>
              <a:ext cx="5838443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13154" y="1075182"/>
              <a:ext cx="5876925" cy="5524500"/>
            </a:xfrm>
            <a:custGeom>
              <a:avLst/>
              <a:gdLst/>
              <a:ahLst/>
              <a:cxnLst/>
              <a:rect l="l" t="t" r="r" b="b"/>
              <a:pathLst>
                <a:path w="5876925" h="5524500">
                  <a:moveTo>
                    <a:pt x="0" y="0"/>
                  </a:moveTo>
                  <a:lnTo>
                    <a:pt x="5876544" y="0"/>
                  </a:lnTo>
                  <a:lnTo>
                    <a:pt x="5876544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61860" y="134249"/>
            <a:ext cx="493585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Identity</a:t>
            </a:r>
            <a:r>
              <a:rPr sz="3600" b="1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Protection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PIN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www.IRS.gov/IPPIN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38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743200" y="10049255"/>
            <a:ext cx="2895600" cy="878189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13:07:32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best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way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can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ensure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scammers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can’t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use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identification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file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fraudulent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refunds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Personal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Identification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Number,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IP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PIN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returns.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After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establishes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Account,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highly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encourage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them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obtain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Protection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Personal</a:t>
            </a:r>
            <a:r>
              <a:rPr sz="1500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Identification</a:t>
            </a:r>
            <a:r>
              <a:rPr sz="1500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Number,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especially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now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since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we’re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just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starting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season.</a:t>
            </a:r>
            <a:r>
              <a:rPr sz="1500" kern="0" spc="4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IP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PIN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will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help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protect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against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related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theft.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Protection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PIN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(IP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PIN)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six-digit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that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prevents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someone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else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using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Social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Security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Individual</a:t>
            </a:r>
            <a:r>
              <a:rPr sz="15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</a:t>
            </a:r>
            <a:r>
              <a:rPr sz="1500" kern="0" spc="6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Identification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Number.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IP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PIN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known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IRS,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trusted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professional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used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return.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helps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verify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taxpayer’s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when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file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electronically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paper.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Even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though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have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requirement,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IP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PIN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still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protects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taxpayer’s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account.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568196"/>
            <a:ext cx="12961620" cy="8503920"/>
            <a:chOff x="278891" y="1045464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45464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09484"/>
              <a:ext cx="8458198" cy="54863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090421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23761" y="141869"/>
            <a:ext cx="8544878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600" b="1" u="sng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5367</a:t>
            </a:r>
            <a:r>
              <a:rPr sz="3600" b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Identity</a:t>
            </a:r>
            <a:r>
              <a:rPr sz="36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Protection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PIN</a:t>
            </a:r>
            <a:r>
              <a:rPr sz="3600" b="1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Opt-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In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Program</a:t>
            </a:r>
            <a:r>
              <a:rPr sz="3600" b="1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for</a:t>
            </a:r>
            <a:r>
              <a:rPr sz="3600" b="1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Taxpayers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39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667000" y="9893807"/>
            <a:ext cx="2895600" cy="208775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13:07:32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Please share Publication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5367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 Protection PIN Opt-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Program for Taxpayers with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members, clients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customers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 help protect their IRS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account from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fraud.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627632"/>
            <a:ext cx="12961620" cy="8503920"/>
            <a:chOff x="278891" y="1085088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85088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49096"/>
              <a:ext cx="8458200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130046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24201" y="129995"/>
            <a:ext cx="697420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latin typeface="Arial"/>
                <a:cs typeface="Arial"/>
              </a:rPr>
              <a:t>IRS.gov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in</a:t>
            </a:r>
            <a:r>
              <a:rPr sz="3600" b="1" spc="-68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21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Languages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http://www.IRS.gov/mylanguage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9365" y="67146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3124200" y="9953243"/>
            <a:ext cx="2895600" cy="1247521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13:07:26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know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difficult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understand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language.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even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more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challenging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isn’t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offered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language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knows best. 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 enhance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experience, IRS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has/is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translating tax resources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into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more languages. Many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pages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 IRS.gov are now available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7 other languages: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Spanish,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Vietnamese, Russian,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Korean,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Haitian Creole and Chinese 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−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Simplified and Traditional.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addition, basic tax information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now available in 21 languages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shown on the slide.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choose from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these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languages to get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they need to pay their taxes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 a federal tax return.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Form 1040 income tax return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related instructions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available in Spanish.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 also change their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language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of preference for IRS-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issued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written communications by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using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Form 1040 Schedule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LEP.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Schedule LEP has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instructions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available in English and 20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other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languages and can be filed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 tax return by those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who prefer to communicate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IRS in another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language.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Also, taxpayers who interact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 IRS representative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have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access to over-the-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phone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interpreter services in more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than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350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languages.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We continue to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incorporate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multilingual information into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its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social media platforms.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We’re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also inserting information into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main notices sent to taxpayers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 them about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translation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services and other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multilingual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options. For more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visit the Languages page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IRS.gov.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922998"/>
          </a:xfrm>
          <a:prstGeom prst="rect">
            <a:avLst/>
          </a:prstGeom>
        </p:spPr>
        <p:txBody>
          <a:bodyPr vert="horz" wrap="square" lIns="0" tIns="273992" rIns="0" bIns="0" rtlCol="0">
            <a:spAutoFit/>
          </a:bodyPr>
          <a:lstStyle/>
          <a:p>
            <a:pPr marL="133350">
              <a:spcBef>
                <a:spcPts val="143"/>
              </a:spcBef>
            </a:pPr>
            <a:r>
              <a:rPr sz="4200" b="1" spc="-15" dirty="0">
                <a:solidFill>
                  <a:srgbClr val="093060"/>
                </a:solidFill>
                <a:latin typeface="Arial"/>
                <a:cs typeface="Arial"/>
              </a:rPr>
              <a:t>Resources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03887" y="1401895"/>
            <a:ext cx="12264389" cy="7474162"/>
          </a:xfrm>
          <a:prstGeom prst="rect">
            <a:avLst/>
          </a:prstGeom>
        </p:spPr>
        <p:txBody>
          <a:bodyPr vert="horz" wrap="square" lIns="0" tIns="277178" rIns="0" bIns="0" rtlCol="0">
            <a:spAutoFit/>
          </a:bodyPr>
          <a:lstStyle/>
          <a:p>
            <a:pPr marL="19050" defTabSz="1371600">
              <a:spcBef>
                <a:spcPts val="218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Pub</a:t>
            </a:r>
            <a:r>
              <a:rPr sz="3000" b="1" u="sng" kern="0" spc="-5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5136</a:t>
            </a:r>
            <a:r>
              <a:rPr sz="3000" b="1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IRS</a:t>
            </a:r>
            <a:r>
              <a:rPr sz="3000" b="1" kern="0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Services</a:t>
            </a:r>
            <a:r>
              <a:rPr sz="3000" b="1" kern="0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Guide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defTabSz="1371600">
              <a:lnSpc>
                <a:spcPts val="3240"/>
              </a:lnSpc>
              <a:spcBef>
                <a:spcPts val="2438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Pub</a:t>
            </a:r>
            <a:r>
              <a:rPr sz="3000" b="1" u="sng" kern="0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4995-A</a:t>
            </a:r>
            <a:r>
              <a:rPr sz="3000" b="1" kern="0" spc="-20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Services</a:t>
            </a:r>
            <a:r>
              <a:rPr sz="3000" b="1" kern="0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By</a:t>
            </a:r>
            <a:r>
              <a:rPr sz="3000" b="1" kern="0" spc="-18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Appointment</a:t>
            </a:r>
            <a:r>
              <a:rPr sz="3000" b="1" kern="0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for</a:t>
            </a:r>
            <a:r>
              <a:rPr sz="3000" b="1" kern="0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Field</a:t>
            </a:r>
            <a:r>
              <a:rPr sz="3000" b="1" kern="0" spc="-18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Assistance</a:t>
            </a:r>
            <a:r>
              <a:rPr sz="3000" b="1" kern="0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Taxpayer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Assistance</a:t>
            </a:r>
            <a:r>
              <a:rPr sz="3000" b="1" kern="0" spc="-9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Centers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10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000" b="1" u="sng" kern="0" spc="-3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5348</a:t>
            </a:r>
            <a:r>
              <a:rPr sz="3000" b="1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Get</a:t>
            </a:r>
            <a:r>
              <a:rPr sz="3000" b="1" kern="0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Ready</a:t>
            </a:r>
            <a:r>
              <a:rPr sz="3000" b="1" kern="0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to</a:t>
            </a:r>
            <a:r>
              <a:rPr sz="3000" b="1" kern="0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File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2687955" defTabSz="1371600">
              <a:lnSpc>
                <a:spcPct val="125000"/>
              </a:lnSpc>
              <a:spcBef>
                <a:spcPts val="113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Pub</a:t>
            </a:r>
            <a:r>
              <a:rPr sz="3000" b="1" u="sng" kern="0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5776</a:t>
            </a:r>
            <a:r>
              <a:rPr sz="3000" b="1" kern="0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Free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Return</a:t>
            </a:r>
            <a:r>
              <a:rPr sz="30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Preparation</a:t>
            </a:r>
            <a:r>
              <a:rPr sz="30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sz="30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Filing</a:t>
            </a:r>
            <a:r>
              <a:rPr sz="3000" b="1" kern="0" spc="7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Pub</a:t>
            </a:r>
            <a:r>
              <a:rPr sz="3000" b="1" u="sng" kern="0" spc="-8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5895</a:t>
            </a:r>
            <a:r>
              <a:rPr sz="3000" b="1" kern="0" spc="-9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Who</a:t>
            </a:r>
            <a:r>
              <a:rPr sz="30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Do</a:t>
            </a:r>
            <a:r>
              <a:rPr sz="3000" b="1" kern="0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53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Trust</a:t>
            </a:r>
            <a:r>
              <a:rPr sz="3000" b="1" kern="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30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Prepare</a:t>
            </a:r>
            <a:r>
              <a:rPr sz="3000" b="1" kern="0" spc="-15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01F5F"/>
                </a:solidFill>
                <a:latin typeface="Arial"/>
                <a:cs typeface="Arial"/>
              </a:rPr>
              <a:t>Your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Return?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113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Pub</a:t>
            </a:r>
            <a:r>
              <a:rPr sz="3000" b="1" u="sng" kern="0" spc="-3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5610</a:t>
            </a:r>
            <a:r>
              <a:rPr sz="3000" b="1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How</a:t>
            </a:r>
            <a:r>
              <a:rPr sz="3000" b="1" kern="0" spc="-3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3000" b="1" kern="0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Report</a:t>
            </a:r>
            <a:r>
              <a:rPr sz="3000" b="1" kern="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Suspected</a:t>
            </a:r>
            <a:r>
              <a:rPr sz="3000" b="1" kern="0" spc="-17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Abusive</a:t>
            </a:r>
            <a:r>
              <a:rPr sz="3000" b="1" kern="0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Preparers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48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8"/>
              </a:rPr>
              <a:t>Pub</a:t>
            </a:r>
            <a:r>
              <a:rPr sz="3000" b="1" u="sng" kern="0" spc="-3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8"/>
              </a:rPr>
              <a:t>4201</a:t>
            </a:r>
            <a:r>
              <a:rPr sz="3000" b="1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Need</a:t>
            </a:r>
            <a:r>
              <a:rPr sz="3000" b="1" kern="0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a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Transcript?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40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9"/>
              </a:rPr>
              <a:t>Pub</a:t>
            </a:r>
            <a:r>
              <a:rPr sz="3000" b="1" u="sng" kern="0" spc="-3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9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9"/>
              </a:rPr>
              <a:t>5034</a:t>
            </a:r>
            <a:r>
              <a:rPr sz="3000" b="1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Need</a:t>
            </a:r>
            <a:r>
              <a:rPr sz="3000" b="1" kern="0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to</a:t>
            </a:r>
            <a:r>
              <a:rPr sz="3000" b="1" kern="0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Make</a:t>
            </a:r>
            <a:r>
              <a:rPr sz="3000" b="1" kern="0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a</a:t>
            </a:r>
            <a:r>
              <a:rPr sz="3000" b="1" kern="0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Payment?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3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0"/>
              </a:rPr>
              <a:t>Pub</a:t>
            </a:r>
            <a:r>
              <a:rPr sz="3000" b="1" u="sng" kern="0" spc="-4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0"/>
              </a:rPr>
              <a:t>5349</a:t>
            </a:r>
            <a:r>
              <a:rPr sz="3000" b="1" kern="0" spc="-11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spc="-53" dirty="0">
                <a:solidFill>
                  <a:srgbClr val="093060"/>
                </a:solidFill>
                <a:latin typeface="Arial"/>
                <a:cs typeface="Arial"/>
              </a:rPr>
              <a:t>Year-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round</a:t>
            </a:r>
            <a:r>
              <a:rPr sz="3000" b="1" kern="0" spc="-7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000" b="1" kern="0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Planning</a:t>
            </a:r>
            <a:r>
              <a:rPr sz="3000" b="1" kern="0" spc="-4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is</a:t>
            </a:r>
            <a:r>
              <a:rPr sz="3000" b="1" kern="0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for</a:t>
            </a:r>
            <a:r>
              <a:rPr sz="3000" b="1" kern="0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Everyone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880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1"/>
              </a:rPr>
              <a:t>Pub</a:t>
            </a:r>
            <a:r>
              <a:rPr sz="3000" b="1" u="sng" kern="0" spc="-10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1"/>
              </a:rPr>
              <a:t>3211</a:t>
            </a:r>
            <a:r>
              <a:rPr sz="3000" b="1" kern="0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Earned</a:t>
            </a:r>
            <a:r>
              <a:rPr sz="3000" b="1" kern="0" spc="-127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Income</a:t>
            </a:r>
            <a:r>
              <a:rPr sz="3000" b="1" kern="0" spc="-9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000" b="1" kern="0" spc="-12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Credit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2286" y="9531857"/>
            <a:ext cx="248603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b="1" kern="0" spc="-38" dirty="0">
                <a:solidFill>
                  <a:srgbClr val="093060"/>
                </a:solidFill>
                <a:latin typeface="Arial"/>
                <a:cs typeface="Arial"/>
              </a:rPr>
              <a:t>40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12560" y="9531479"/>
            <a:ext cx="669608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kern="0" spc="-15" dirty="0">
                <a:solidFill>
                  <a:srgbClr val="093060"/>
                </a:solidFill>
                <a:latin typeface="Arial"/>
                <a:cs typeface="Arial"/>
              </a:rPr>
              <a:t>2/25/24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853556"/>
          </a:xfrm>
          <a:prstGeom prst="rect">
            <a:avLst/>
          </a:prstGeom>
        </p:spPr>
        <p:txBody>
          <a:bodyPr vert="horz" wrap="square" lIns="0" tIns="365241" rIns="0" bIns="0" rtlCol="0">
            <a:spAutoFit/>
          </a:bodyPr>
          <a:lstStyle/>
          <a:p>
            <a:pPr marL="133350">
              <a:spcBef>
                <a:spcPts val="150"/>
              </a:spcBef>
            </a:pPr>
            <a:r>
              <a:rPr sz="3150" b="1" dirty="0">
                <a:solidFill>
                  <a:srgbClr val="093060"/>
                </a:solidFill>
                <a:latin typeface="Arial"/>
                <a:cs typeface="Arial"/>
              </a:rPr>
              <a:t>Resources</a:t>
            </a:r>
            <a:r>
              <a:rPr sz="3150" b="1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150" b="1" spc="-30" dirty="0">
                <a:solidFill>
                  <a:srgbClr val="093060"/>
                </a:solidFill>
                <a:latin typeface="Arial"/>
                <a:cs typeface="Arial"/>
              </a:rPr>
              <a:t>cont.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1973" y="1603877"/>
            <a:ext cx="11452860" cy="7038145"/>
          </a:xfrm>
          <a:prstGeom prst="rect">
            <a:avLst/>
          </a:prstGeom>
        </p:spPr>
        <p:txBody>
          <a:bodyPr vert="horz" wrap="square" lIns="0" tIns="277178" rIns="0" bIns="0" rtlCol="0">
            <a:spAutoFit/>
          </a:bodyPr>
          <a:lstStyle/>
          <a:p>
            <a:pPr marL="19050" defTabSz="1371600">
              <a:spcBef>
                <a:spcPts val="218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Pub</a:t>
            </a:r>
            <a:r>
              <a:rPr sz="3000" b="1" u="sng" kern="0" spc="-1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5811</a:t>
            </a:r>
            <a:r>
              <a:rPr sz="3000" b="1" kern="0" spc="-1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Child</a:t>
            </a:r>
            <a:r>
              <a:rPr sz="3000" b="1" kern="0" spc="-13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000" b="1" kern="0" spc="-127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Credit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3694748" indent="-953" defTabSz="1371600">
              <a:lnSpc>
                <a:spcPts val="5655"/>
              </a:lnSpc>
              <a:spcBef>
                <a:spcPts val="510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Pub</a:t>
            </a:r>
            <a:r>
              <a:rPr sz="3000" b="1" u="sng" kern="0" spc="-7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3"/>
              </a:rPr>
              <a:t>4772</a:t>
            </a:r>
            <a:r>
              <a:rPr sz="3000" b="1" kern="0" spc="-1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American</a:t>
            </a:r>
            <a:r>
              <a:rPr sz="3000" b="1" kern="0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Opportunity</a:t>
            </a:r>
            <a:r>
              <a:rPr sz="3000" b="1" kern="0" spc="-12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000" b="1" kern="0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Credit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000" b="1" u="sng" kern="0" spc="-8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5120</a:t>
            </a:r>
            <a:r>
              <a:rPr sz="3000" b="1" kern="0" spc="-9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Premium</a:t>
            </a:r>
            <a:r>
              <a:rPr sz="3000" b="1" kern="0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000" b="1" kern="0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Credit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defTabSz="1371600">
              <a:lnSpc>
                <a:spcPts val="3240"/>
              </a:lnSpc>
              <a:spcBef>
                <a:spcPts val="1905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Pub</a:t>
            </a:r>
            <a:r>
              <a:rPr sz="3000" b="1" u="sng" kern="0" spc="-6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5534-H</a:t>
            </a:r>
            <a:r>
              <a:rPr sz="3000" b="1" kern="0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Claiming</a:t>
            </a:r>
            <a:r>
              <a:rPr sz="3000" b="1" kern="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2021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Child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Credit</a:t>
            </a:r>
            <a:r>
              <a:rPr sz="30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When</a:t>
            </a:r>
            <a:r>
              <a:rPr sz="3000" b="1" kern="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53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30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Don't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Normally</a:t>
            </a:r>
            <a:r>
              <a:rPr sz="3000" b="1" kern="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File</a:t>
            </a:r>
            <a:r>
              <a:rPr sz="30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Return</a:t>
            </a:r>
            <a:r>
              <a:rPr sz="3000" b="1" kern="0" spc="-9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6"/>
              </a:rPr>
              <a:t>Spanish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30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7"/>
              </a:rPr>
              <a:t>Chinese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657225" defTabSz="1371600">
              <a:lnSpc>
                <a:spcPts val="3240"/>
              </a:lnSpc>
              <a:spcBef>
                <a:spcPts val="239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8"/>
              </a:rPr>
              <a:t>Pub</a:t>
            </a:r>
            <a:r>
              <a:rPr sz="3000" b="1" u="sng" kern="0" spc="-6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8"/>
              </a:rPr>
              <a:t>5486-A</a:t>
            </a:r>
            <a:r>
              <a:rPr sz="3000" b="1" kern="0" spc="-18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Claiming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30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2020/2021</a:t>
            </a:r>
            <a:r>
              <a:rPr sz="3000" b="1" kern="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Recovery</a:t>
            </a:r>
            <a:r>
              <a:rPr sz="3000" b="1" kern="0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Rebate</a:t>
            </a:r>
            <a:r>
              <a:rPr sz="3000" b="1" kern="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Credit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When</a:t>
            </a:r>
            <a:r>
              <a:rPr sz="3000" b="1" kern="0" spc="-14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53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30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Don't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Normally</a:t>
            </a:r>
            <a:r>
              <a:rPr sz="3000" b="1" kern="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File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30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30" dirty="0">
                <a:solidFill>
                  <a:srgbClr val="001F5F"/>
                </a:solidFill>
                <a:latin typeface="Arial"/>
                <a:cs typeface="Arial"/>
              </a:rPr>
              <a:t>Tax</a:t>
            </a:r>
            <a:r>
              <a:rPr sz="3000" b="1" kern="0" spc="-8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Return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lnSpc>
                <a:spcPts val="3195"/>
              </a:lnSpc>
            </a:pP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9"/>
              </a:rPr>
              <a:t>Spanish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3000" b="1" kern="0" spc="-14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30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0"/>
              </a:rPr>
              <a:t>Chinese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55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1"/>
              </a:rPr>
              <a:t>Pub</a:t>
            </a:r>
            <a:r>
              <a:rPr sz="3000" b="1" u="sng" kern="0" spc="-3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1"/>
              </a:rPr>
              <a:t>5027</a:t>
            </a:r>
            <a:r>
              <a:rPr sz="3000" b="1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Identity</a:t>
            </a:r>
            <a:r>
              <a:rPr sz="3000" b="1" kern="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Theft</a:t>
            </a:r>
            <a:r>
              <a:rPr sz="30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Information</a:t>
            </a:r>
            <a:r>
              <a:rPr sz="3000" b="1" kern="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3000" b="1" kern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Taxpayers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3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2"/>
              </a:rPr>
              <a:t>Pub</a:t>
            </a:r>
            <a:r>
              <a:rPr sz="3000" b="1" u="sng" kern="0" spc="-7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2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2"/>
              </a:rPr>
              <a:t>4524</a:t>
            </a:r>
            <a:r>
              <a:rPr sz="3000" b="1" kern="0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Security</a:t>
            </a:r>
            <a:r>
              <a:rPr sz="3000" b="1" kern="0" spc="-20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Awareness</a:t>
            </a:r>
            <a:r>
              <a:rPr sz="3000" b="1" kern="0" spc="-14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3000" b="1" kern="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Taxpayers</a:t>
            </a:r>
            <a:r>
              <a:rPr sz="3000" b="1" kern="0" spc="-6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3000" b="1" u="sng" kern="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3"/>
              </a:rPr>
              <a:t>Spanish</a:t>
            </a:r>
            <a:r>
              <a:rPr sz="3000" b="1" kern="0" spc="-15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033"/>
              </a:spcBef>
            </a:pP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4"/>
              </a:rPr>
              <a:t>Pub</a:t>
            </a:r>
            <a:r>
              <a:rPr sz="3000" b="1" u="sng" kern="0" spc="-4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4"/>
              </a:rPr>
              <a:t> </a:t>
            </a:r>
            <a:r>
              <a:rPr sz="3000" b="1" u="sng" kern="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14"/>
              </a:rPr>
              <a:t>5367</a:t>
            </a:r>
            <a:r>
              <a:rPr sz="3000" b="1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Identity</a:t>
            </a:r>
            <a:r>
              <a:rPr sz="3000" b="1" kern="0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Protection</a:t>
            </a:r>
            <a:r>
              <a:rPr sz="3000" b="1" kern="0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PIN</a:t>
            </a:r>
            <a:r>
              <a:rPr sz="3000" b="1" kern="0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Opt-In</a:t>
            </a:r>
            <a:r>
              <a:rPr sz="3000" b="1" kern="0" spc="-7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Program</a:t>
            </a:r>
            <a:r>
              <a:rPr sz="3000" b="1" kern="0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093060"/>
                </a:solidFill>
                <a:latin typeface="Arial"/>
                <a:cs typeface="Arial"/>
              </a:rPr>
              <a:t>for</a:t>
            </a:r>
            <a:r>
              <a:rPr sz="3000" b="1" kern="0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000" b="1" kern="0" spc="-15" dirty="0">
                <a:solidFill>
                  <a:srgbClr val="093060"/>
                </a:solidFill>
                <a:latin typeface="Arial"/>
                <a:cs typeface="Arial"/>
              </a:rPr>
              <a:t>Taxpayers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2286" y="9531857"/>
            <a:ext cx="248603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b="1" kern="0" spc="-38" dirty="0">
                <a:solidFill>
                  <a:srgbClr val="093060"/>
                </a:solidFill>
                <a:latin typeface="Arial"/>
                <a:cs typeface="Arial"/>
              </a:rPr>
              <a:t>41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02141" y="9531479"/>
            <a:ext cx="880110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kern="0" spc="-15" dirty="0">
                <a:solidFill>
                  <a:srgbClr val="093060"/>
                </a:solidFill>
                <a:latin typeface="Arial"/>
                <a:cs typeface="Arial"/>
              </a:rPr>
              <a:t>2/25/2024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91463" y="627887"/>
            <a:ext cx="5503544" cy="50398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3150" b="1" dirty="0">
                <a:solidFill>
                  <a:srgbClr val="093060"/>
                </a:solidFill>
                <a:latin typeface="Arial"/>
                <a:cs typeface="Arial"/>
              </a:rPr>
              <a:t>IRS</a:t>
            </a:r>
            <a:r>
              <a:rPr sz="3150" b="1" spc="-3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150" b="1" dirty="0">
                <a:solidFill>
                  <a:srgbClr val="093060"/>
                </a:solidFill>
                <a:latin typeface="Arial"/>
                <a:cs typeface="Arial"/>
              </a:rPr>
              <a:t>FEEDBACK</a:t>
            </a:r>
            <a:r>
              <a:rPr sz="3150" b="1" spc="-5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150" b="1" spc="-15" dirty="0">
                <a:solidFill>
                  <a:srgbClr val="093060"/>
                </a:solidFill>
                <a:latin typeface="Arial"/>
                <a:cs typeface="Arial"/>
              </a:rPr>
              <a:t>QUESTIONS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04800" y="3162300"/>
            <a:ext cx="16916400" cy="2329164"/>
          </a:xfrm>
          <a:prstGeom prst="rect">
            <a:avLst/>
          </a:prstGeom>
        </p:spPr>
        <p:txBody>
          <a:bodyPr vert="horz" wrap="square" lIns="0" tIns="71438" rIns="0" bIns="0" rtlCol="0">
            <a:spAutoFit/>
          </a:bodyPr>
          <a:lstStyle/>
          <a:p>
            <a:pPr marL="703898" marR="7620" indent="-685800">
              <a:lnSpc>
                <a:spcPts val="3240"/>
              </a:lnSpc>
              <a:spcBef>
                <a:spcPts val="563"/>
              </a:spcBef>
              <a:buAutoNum type="arabicPeriod"/>
              <a:tabLst>
                <a:tab pos="703898" algn="l"/>
              </a:tabLst>
            </a:pPr>
            <a:r>
              <a:rPr dirty="0"/>
              <a:t>How</a:t>
            </a:r>
            <a:r>
              <a:rPr spc="-30" dirty="0"/>
              <a:t> </a:t>
            </a:r>
            <a:r>
              <a:rPr dirty="0"/>
              <a:t>the</a:t>
            </a:r>
            <a:r>
              <a:rPr spc="-45" dirty="0"/>
              <a:t> </a:t>
            </a:r>
            <a:r>
              <a:rPr dirty="0"/>
              <a:t>IRS</a:t>
            </a:r>
            <a:r>
              <a:rPr spc="-38" dirty="0"/>
              <a:t> </a:t>
            </a:r>
            <a:r>
              <a:rPr dirty="0"/>
              <a:t>communicate</a:t>
            </a:r>
            <a:r>
              <a:rPr spc="-68" dirty="0"/>
              <a:t> </a:t>
            </a:r>
            <a:r>
              <a:rPr dirty="0"/>
              <a:t>with</a:t>
            </a:r>
            <a:r>
              <a:rPr spc="-75" dirty="0"/>
              <a:t> </a:t>
            </a:r>
            <a:r>
              <a:rPr spc="-15" dirty="0"/>
              <a:t>hard-</a:t>
            </a:r>
            <a:r>
              <a:rPr dirty="0"/>
              <a:t>to</a:t>
            </a:r>
            <a:r>
              <a:rPr spc="-83" dirty="0"/>
              <a:t> </a:t>
            </a:r>
            <a:r>
              <a:rPr dirty="0"/>
              <a:t>reach</a:t>
            </a:r>
            <a:r>
              <a:rPr spc="-53" dirty="0"/>
              <a:t> </a:t>
            </a:r>
            <a:r>
              <a:rPr spc="-15" dirty="0"/>
              <a:t>taxpayers </a:t>
            </a:r>
            <a:r>
              <a:rPr dirty="0"/>
              <a:t>and</a:t>
            </a:r>
            <a:r>
              <a:rPr spc="-113" dirty="0"/>
              <a:t> </a:t>
            </a:r>
            <a:r>
              <a:rPr dirty="0"/>
              <a:t>underserved</a:t>
            </a:r>
            <a:r>
              <a:rPr spc="-105" dirty="0"/>
              <a:t> </a:t>
            </a:r>
            <a:r>
              <a:rPr spc="-15" dirty="0"/>
              <a:t>communities?</a:t>
            </a:r>
          </a:p>
          <a:p>
            <a:pPr marL="703898" marR="16193" indent="-685800">
              <a:lnSpc>
                <a:spcPts val="3240"/>
              </a:lnSpc>
              <a:spcBef>
                <a:spcPts val="2393"/>
              </a:spcBef>
              <a:buAutoNum type="arabicPeriod"/>
              <a:tabLst>
                <a:tab pos="703898" algn="l"/>
              </a:tabLst>
            </a:pPr>
            <a:r>
              <a:rPr dirty="0"/>
              <a:t>Do</a:t>
            </a:r>
            <a:r>
              <a:rPr spc="-60" dirty="0"/>
              <a:t> </a:t>
            </a:r>
            <a:r>
              <a:rPr dirty="0"/>
              <a:t>you</a:t>
            </a:r>
            <a:r>
              <a:rPr spc="-30" dirty="0"/>
              <a:t> </a:t>
            </a:r>
            <a:r>
              <a:rPr dirty="0"/>
              <a:t>have</a:t>
            </a:r>
            <a:r>
              <a:rPr spc="-23" dirty="0"/>
              <a:t> </a:t>
            </a:r>
            <a:r>
              <a:rPr dirty="0"/>
              <a:t>any</a:t>
            </a:r>
            <a:r>
              <a:rPr spc="-68" dirty="0"/>
              <a:t> </a:t>
            </a:r>
            <a:r>
              <a:rPr dirty="0"/>
              <a:t>suggestion</a:t>
            </a:r>
            <a:r>
              <a:rPr spc="-98" dirty="0"/>
              <a:t> </a:t>
            </a:r>
            <a:r>
              <a:rPr dirty="0"/>
              <a:t>on</a:t>
            </a:r>
            <a:r>
              <a:rPr spc="-60" dirty="0"/>
              <a:t> </a:t>
            </a:r>
            <a:r>
              <a:rPr dirty="0"/>
              <a:t>any</a:t>
            </a:r>
            <a:r>
              <a:rPr spc="-60" dirty="0"/>
              <a:t> </a:t>
            </a:r>
            <a:r>
              <a:rPr dirty="0"/>
              <a:t>material</a:t>
            </a:r>
            <a:r>
              <a:rPr spc="-113" dirty="0"/>
              <a:t> </a:t>
            </a:r>
            <a:r>
              <a:rPr dirty="0"/>
              <a:t>you</a:t>
            </a:r>
            <a:r>
              <a:rPr spc="-60" dirty="0"/>
              <a:t> </a:t>
            </a:r>
            <a:r>
              <a:rPr spc="-15" dirty="0"/>
              <a:t>would </a:t>
            </a:r>
            <a:r>
              <a:rPr dirty="0"/>
              <a:t>like</a:t>
            </a:r>
            <a:r>
              <a:rPr spc="-30" dirty="0"/>
              <a:t> </a:t>
            </a:r>
            <a:r>
              <a:rPr dirty="0"/>
              <a:t>to</a:t>
            </a:r>
            <a:r>
              <a:rPr spc="-38" dirty="0"/>
              <a:t> </a:t>
            </a:r>
            <a:r>
              <a:rPr dirty="0"/>
              <a:t>see</a:t>
            </a:r>
            <a:r>
              <a:rPr spc="-30" dirty="0"/>
              <a:t> </a:t>
            </a:r>
            <a:r>
              <a:rPr spc="-15" dirty="0"/>
              <a:t>created?</a:t>
            </a:r>
          </a:p>
          <a:p>
            <a:pPr marL="703898" marR="92391" indent="-685800">
              <a:lnSpc>
                <a:spcPts val="3240"/>
              </a:lnSpc>
              <a:spcBef>
                <a:spcPts val="2415"/>
              </a:spcBef>
              <a:buAutoNum type="arabicPeriod"/>
              <a:tabLst>
                <a:tab pos="703898" algn="l"/>
              </a:tabLst>
            </a:pPr>
            <a:r>
              <a:rPr dirty="0"/>
              <a:t>Are</a:t>
            </a:r>
            <a:r>
              <a:rPr spc="-53" dirty="0"/>
              <a:t> </a:t>
            </a:r>
            <a:r>
              <a:rPr dirty="0"/>
              <a:t>the</a:t>
            </a:r>
            <a:r>
              <a:rPr spc="-53" dirty="0"/>
              <a:t> </a:t>
            </a:r>
            <a:r>
              <a:rPr dirty="0"/>
              <a:t>IRS</a:t>
            </a:r>
            <a:r>
              <a:rPr spc="-45" dirty="0"/>
              <a:t> </a:t>
            </a:r>
            <a:r>
              <a:rPr dirty="0"/>
              <a:t>Notices</a:t>
            </a:r>
            <a:r>
              <a:rPr spc="-75" dirty="0"/>
              <a:t> </a:t>
            </a:r>
            <a:r>
              <a:rPr dirty="0"/>
              <a:t>easy</a:t>
            </a:r>
            <a:r>
              <a:rPr spc="-75" dirty="0"/>
              <a:t> </a:t>
            </a:r>
            <a:r>
              <a:rPr dirty="0"/>
              <a:t>to</a:t>
            </a:r>
            <a:r>
              <a:rPr spc="-60" dirty="0"/>
              <a:t> </a:t>
            </a:r>
            <a:r>
              <a:rPr dirty="0"/>
              <a:t>understand?</a:t>
            </a:r>
            <a:r>
              <a:rPr spc="-60" dirty="0"/>
              <a:t> </a:t>
            </a:r>
            <a:r>
              <a:rPr dirty="0"/>
              <a:t>If</a:t>
            </a:r>
            <a:r>
              <a:rPr spc="-53" dirty="0"/>
              <a:t> </a:t>
            </a:r>
            <a:r>
              <a:rPr dirty="0"/>
              <a:t>not,</a:t>
            </a:r>
            <a:r>
              <a:rPr spc="-68" dirty="0"/>
              <a:t> </a:t>
            </a:r>
            <a:r>
              <a:rPr spc="-15" dirty="0"/>
              <a:t>provide </a:t>
            </a:r>
            <a:r>
              <a:rPr dirty="0"/>
              <a:t>examples</a:t>
            </a:r>
            <a:r>
              <a:rPr spc="-90" dirty="0"/>
              <a:t> </a:t>
            </a:r>
            <a:r>
              <a:rPr dirty="0"/>
              <a:t>of</a:t>
            </a:r>
            <a:r>
              <a:rPr spc="-68" dirty="0"/>
              <a:t> </a:t>
            </a:r>
            <a:r>
              <a:rPr dirty="0"/>
              <a:t>specific</a:t>
            </a:r>
            <a:r>
              <a:rPr spc="-90" dirty="0"/>
              <a:t> </a:t>
            </a:r>
            <a:r>
              <a:rPr dirty="0"/>
              <a:t>notices</a:t>
            </a:r>
            <a:r>
              <a:rPr spc="-90" dirty="0"/>
              <a:t> </a:t>
            </a:r>
            <a:r>
              <a:rPr dirty="0"/>
              <a:t>that</a:t>
            </a:r>
            <a:r>
              <a:rPr spc="-83" dirty="0"/>
              <a:t> </a:t>
            </a:r>
            <a:r>
              <a:rPr dirty="0"/>
              <a:t>you are</a:t>
            </a:r>
            <a:r>
              <a:rPr spc="-68" dirty="0"/>
              <a:t> </a:t>
            </a:r>
            <a:r>
              <a:rPr dirty="0"/>
              <a:t>your</a:t>
            </a:r>
            <a:r>
              <a:rPr spc="-15" dirty="0"/>
              <a:t> clients </a:t>
            </a:r>
            <a:r>
              <a:rPr dirty="0"/>
              <a:t>are</a:t>
            </a:r>
            <a:r>
              <a:rPr spc="-30" dirty="0"/>
              <a:t> </a:t>
            </a:r>
            <a:r>
              <a:rPr spc="-15" dirty="0"/>
              <a:t>having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32286" y="9531857"/>
            <a:ext cx="248603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b="1" kern="0" spc="-38" dirty="0">
                <a:solidFill>
                  <a:srgbClr val="093060"/>
                </a:solidFill>
                <a:latin typeface="Arial"/>
                <a:cs typeface="Arial"/>
              </a:rPr>
              <a:t>42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12560" y="9531479"/>
            <a:ext cx="669608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kern="0" spc="-15" dirty="0">
                <a:solidFill>
                  <a:srgbClr val="093060"/>
                </a:solidFill>
                <a:latin typeface="Arial"/>
                <a:cs typeface="Arial"/>
              </a:rPr>
              <a:t>2/25/24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2466322" y="617790"/>
            <a:ext cx="7679055" cy="50398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3150" b="1" dirty="0">
                <a:solidFill>
                  <a:srgbClr val="093060"/>
                </a:solidFill>
                <a:latin typeface="Arial"/>
                <a:cs typeface="Arial"/>
              </a:rPr>
              <a:t>Contact</a:t>
            </a:r>
            <a:r>
              <a:rPr sz="315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150" b="1" spc="-15" dirty="0">
                <a:solidFill>
                  <a:srgbClr val="093060"/>
                </a:solidFill>
                <a:latin typeface="Arial"/>
                <a:cs typeface="Arial"/>
              </a:rPr>
              <a:t>Information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55087" y="4868417"/>
            <a:ext cx="7637145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5400" b="1" u="sng" kern="0" spc="-15" dirty="0">
                <a:solidFill>
                  <a:srgbClr val="009BDE"/>
                </a:solidFill>
                <a:uFill>
                  <a:solidFill>
                    <a:srgbClr val="009BDE"/>
                  </a:solidFill>
                </a:uFill>
                <a:latin typeface="Arial"/>
                <a:cs typeface="Arial"/>
                <a:hlinkClick r:id="rId2"/>
              </a:rPr>
              <a:t>Arlene.J.Good@irs.gov</a:t>
            </a:r>
            <a:endParaRPr sz="5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2286" y="9531857"/>
            <a:ext cx="248603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b="1" kern="0" spc="-38" dirty="0">
                <a:solidFill>
                  <a:srgbClr val="093060"/>
                </a:solidFill>
                <a:latin typeface="Arial"/>
                <a:cs typeface="Arial"/>
              </a:rPr>
              <a:t>43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02141" y="9531479"/>
            <a:ext cx="880110" cy="2491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1500" kern="0" spc="-15" dirty="0">
                <a:solidFill>
                  <a:srgbClr val="093060"/>
                </a:solidFill>
                <a:latin typeface="Arial"/>
                <a:cs typeface="Arial"/>
              </a:rPr>
              <a:t>2/25/2024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4721" y="1680210"/>
            <a:ext cx="11789093" cy="7999095"/>
            <a:chOff x="792480" y="1120140"/>
            <a:chExt cx="7859395" cy="5332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80" y="1120140"/>
              <a:ext cx="7859267" cy="53324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488" y="1184148"/>
              <a:ext cx="7676387" cy="51495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7438" y="1165098"/>
              <a:ext cx="7714615" cy="5187950"/>
            </a:xfrm>
            <a:custGeom>
              <a:avLst/>
              <a:gdLst/>
              <a:ahLst/>
              <a:cxnLst/>
              <a:rect l="l" t="t" r="r" b="b"/>
              <a:pathLst>
                <a:path w="7714615" h="5187950">
                  <a:moveTo>
                    <a:pt x="0" y="0"/>
                  </a:moveTo>
                  <a:lnTo>
                    <a:pt x="7714488" y="0"/>
                  </a:lnTo>
                  <a:lnTo>
                    <a:pt x="7714488" y="5187696"/>
                  </a:lnTo>
                  <a:lnTo>
                    <a:pt x="0" y="518769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3994404"/>
              <a:ext cx="3959351" cy="18729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1008" y="4058412"/>
              <a:ext cx="3776471" cy="169010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11958" y="4039361"/>
              <a:ext cx="3815079" cy="1728470"/>
            </a:xfrm>
            <a:custGeom>
              <a:avLst/>
              <a:gdLst/>
              <a:ahLst/>
              <a:cxnLst/>
              <a:rect l="l" t="t" r="r" b="b"/>
              <a:pathLst>
                <a:path w="3815079" h="1728470">
                  <a:moveTo>
                    <a:pt x="0" y="0"/>
                  </a:moveTo>
                  <a:lnTo>
                    <a:pt x="3814572" y="0"/>
                  </a:lnTo>
                  <a:lnTo>
                    <a:pt x="3814572" y="1728216"/>
                  </a:lnTo>
                  <a:lnTo>
                    <a:pt x="0" y="172821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71301" y="671460"/>
            <a:ext cx="545783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38" dirty="0">
                <a:solidFill>
                  <a:srgbClr val="001F5F"/>
                </a:solidFill>
                <a:latin typeface="Arial"/>
                <a:cs typeface="Arial"/>
              </a:rPr>
              <a:t>44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237720" y="98504"/>
            <a:ext cx="11205210" cy="1093177"/>
          </a:xfrm>
          <a:prstGeom prst="rect">
            <a:avLst/>
          </a:prstGeom>
        </p:spPr>
        <p:txBody>
          <a:bodyPr vert="horz" wrap="square" lIns="0" tIns="79305" rIns="0" bIns="0" rtlCol="0">
            <a:spAutoFit/>
          </a:bodyPr>
          <a:lstStyle/>
          <a:p>
            <a:pPr>
              <a:lnSpc>
                <a:spcPts val="3578"/>
              </a:lnSpc>
              <a:spcBef>
                <a:spcPts val="150"/>
              </a:spcBef>
            </a:pPr>
            <a:r>
              <a:rPr dirty="0"/>
              <a:t>Communications</a:t>
            </a:r>
            <a:r>
              <a:rPr spc="-113" dirty="0"/>
              <a:t> </a:t>
            </a:r>
            <a:r>
              <a:rPr dirty="0"/>
              <a:t>&amp;</a:t>
            </a:r>
            <a:r>
              <a:rPr spc="-135" dirty="0"/>
              <a:t> </a:t>
            </a:r>
            <a:r>
              <a:rPr spc="-15" dirty="0"/>
              <a:t>Liaison</a:t>
            </a:r>
          </a:p>
          <a:p>
            <a:pPr>
              <a:lnSpc>
                <a:spcPts val="4298"/>
              </a:lnSpc>
            </a:pPr>
            <a:r>
              <a:rPr sz="3600" dirty="0"/>
              <a:t>Stakeholder</a:t>
            </a:r>
            <a:r>
              <a:rPr sz="3600" spc="-188" dirty="0"/>
              <a:t> </a:t>
            </a:r>
            <a:r>
              <a:rPr sz="3600" spc="-15" dirty="0"/>
              <a:t>Liaison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-533400" y="10096500"/>
            <a:ext cx="2895600" cy="9335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13:07:33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Thank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you.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0089" y="63017"/>
            <a:ext cx="6540818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  <a:tabLst>
                <a:tab pos="4008120" algn="l"/>
              </a:tabLst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Have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Questions?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	Need</a:t>
            </a:r>
            <a:r>
              <a:rPr sz="3600" b="1" spc="-12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Help?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http://www.IRS.gov/Help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26480" y="1479042"/>
            <a:ext cx="6117906" cy="8500110"/>
            <a:chOff x="2560320" y="986028"/>
            <a:chExt cx="4078604" cy="56667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0320" y="986028"/>
              <a:ext cx="4078223" cy="56662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4328" y="1050035"/>
              <a:ext cx="3895343" cy="54833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05278" y="1030986"/>
              <a:ext cx="3933825" cy="5521960"/>
            </a:xfrm>
            <a:custGeom>
              <a:avLst/>
              <a:gdLst/>
              <a:ahLst/>
              <a:cxnLst/>
              <a:rect l="l" t="t" r="r" b="b"/>
              <a:pathLst>
                <a:path w="3933825" h="5521959">
                  <a:moveTo>
                    <a:pt x="0" y="0"/>
                  </a:moveTo>
                  <a:lnTo>
                    <a:pt x="3933444" y="0"/>
                  </a:lnTo>
                  <a:lnTo>
                    <a:pt x="3933444" y="5521452"/>
                  </a:lnTo>
                  <a:lnTo>
                    <a:pt x="0" y="552145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99365" y="67146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5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3124200" y="10096500"/>
            <a:ext cx="2895600" cy="43960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13:07:26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 I mentioned,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 use IRS.gov as their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first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primary resource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accurate tax information. The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Let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 Help You page 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IRS.gov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has links to information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resources on a wide range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topics.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As just mentioned,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many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IRS.gov pages are translated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6 different languages,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generally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shown toward the top left of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translated site pages – see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highlighted area section 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slide.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Just click on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preferred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language to see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translated information. 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1781" y="1627633"/>
            <a:ext cx="12747308" cy="8451533"/>
            <a:chOff x="350520" y="1085088"/>
            <a:chExt cx="8498205" cy="5634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20" y="1085088"/>
              <a:ext cx="8497823" cy="56342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40" y="1149096"/>
              <a:ext cx="8314931" cy="54513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5478" y="1130046"/>
              <a:ext cx="8353425" cy="5489575"/>
            </a:xfrm>
            <a:custGeom>
              <a:avLst/>
              <a:gdLst/>
              <a:ahLst/>
              <a:cxnLst/>
              <a:rect l="l" t="t" r="r" b="b"/>
              <a:pathLst>
                <a:path w="8353425" h="5489575">
                  <a:moveTo>
                    <a:pt x="0" y="0"/>
                  </a:moveTo>
                  <a:lnTo>
                    <a:pt x="8353044" y="0"/>
                  </a:lnTo>
                  <a:lnTo>
                    <a:pt x="8353044" y="5489448"/>
                  </a:lnTo>
                  <a:lnTo>
                    <a:pt x="0" y="548944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72200" y="408782"/>
            <a:ext cx="857154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Pub</a:t>
            </a:r>
            <a:r>
              <a:rPr sz="3600" b="1" u="sng" spc="-7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5136</a:t>
            </a:r>
            <a:r>
              <a:rPr sz="36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IRS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Services</a:t>
            </a:r>
            <a:r>
              <a:rPr sz="3600" b="1" spc="-3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Guide</a:t>
            </a:r>
            <a:r>
              <a:rPr sz="3600" b="1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(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5"/>
              </a:rPr>
              <a:t>Spanish</a:t>
            </a:r>
            <a:r>
              <a:rPr sz="3600" b="1" u="sng" spc="-15" dirty="0"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9365" y="67146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6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3276600" y="9887145"/>
            <a:ext cx="2895600" cy="462690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13:07:26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The IRS Services Guide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explains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how taxpayers can get help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guidance for many of the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most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common procedural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questions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they call into the Service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about,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such as filing and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payment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options, checking on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refund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and understanding notices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letters.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Please share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Publication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5136 IRS Services Guide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with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your members, clients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customers.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All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publications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referenced in this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presentation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are available for sharing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directly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by hyperlink from IRS.gov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downloadable for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  <a:hlinkClick r:id="rId5"/>
              </a:rPr>
              <a:t>electronic distribution.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337" y="1600200"/>
            <a:ext cx="12961620" cy="8503920"/>
            <a:chOff x="278891" y="1066800"/>
            <a:chExt cx="864108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066800"/>
              <a:ext cx="8641079" cy="5669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" y="1130808"/>
              <a:ext cx="8458199" cy="5486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3849" y="1111757"/>
              <a:ext cx="8496300" cy="5524500"/>
            </a:xfrm>
            <a:custGeom>
              <a:avLst/>
              <a:gdLst/>
              <a:ahLst/>
              <a:cxnLst/>
              <a:rect l="l" t="t" r="r" b="b"/>
              <a:pathLst>
                <a:path w="8496300" h="5524500">
                  <a:moveTo>
                    <a:pt x="0" y="0"/>
                  </a:moveTo>
                  <a:lnTo>
                    <a:pt x="8496300" y="0"/>
                  </a:lnTo>
                  <a:lnTo>
                    <a:pt x="8496300" y="5524500"/>
                  </a:lnTo>
                  <a:lnTo>
                    <a:pt x="0" y="55245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58774" y="127603"/>
            <a:ext cx="6262688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IRS</a:t>
            </a:r>
            <a:r>
              <a:rPr sz="3600" b="1" spc="-11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Interactive</a:t>
            </a:r>
            <a:r>
              <a:rPr sz="3600" b="1" spc="-8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05" dirty="0">
                <a:solidFill>
                  <a:srgbClr val="093060"/>
                </a:solidFill>
                <a:latin typeface="Arial"/>
                <a:cs typeface="Arial"/>
              </a:rPr>
              <a:t>Tax</a:t>
            </a:r>
            <a:r>
              <a:rPr sz="3600" b="1" spc="-143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Assistant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4"/>
              </a:rPr>
              <a:t>www.IRS.gov/ITA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9365" y="68741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7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2895600" y="9410700"/>
            <a:ext cx="2895600" cy="578107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13:07:26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Interactive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Assistant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(ITA)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tool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provides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answers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several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law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questions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specific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taxpayers’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individual</a:t>
            </a:r>
            <a:r>
              <a:rPr sz="1500" kern="0" spc="8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circumstances.</a:t>
            </a:r>
            <a:r>
              <a:rPr sz="1500" kern="0" spc="8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Based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input,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can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determine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there’s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requirement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return,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filing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status,</a:t>
            </a:r>
            <a:r>
              <a:rPr sz="15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eligibility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dependent,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type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income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taxable,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eligibility</a:t>
            </a:r>
            <a:r>
              <a:rPr sz="1500" kern="0" spc="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claim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like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Child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Tax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Earned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Income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Credit,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15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expenses</a:t>
            </a:r>
            <a:r>
              <a:rPr sz="150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deductible.</a:t>
            </a:r>
            <a:r>
              <a:rPr sz="15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Reactive:</a:t>
            </a:r>
            <a:r>
              <a:rPr sz="1500" kern="0" spc="4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information provided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anonymous and will be used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purposes of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answering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questions. It will not be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shared,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stored or used in any other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way,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nor can it be used to identify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individual who enters it. It will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discarded when you exit a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topic.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1"/>
            <a:ext cx="13715999" cy="16079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71863" y="102463"/>
            <a:ext cx="8290560" cy="1070806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lnSpc>
                <a:spcPts val="4125"/>
              </a:lnSpc>
              <a:spcBef>
                <a:spcPts val="150"/>
              </a:spcBef>
            </a:pP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Individuals</a:t>
            </a:r>
            <a:endParaRPr sz="3600">
              <a:latin typeface="Arial"/>
              <a:cs typeface="Arial"/>
            </a:endParaRPr>
          </a:p>
          <a:p>
            <a:pPr marL="19050">
              <a:lnSpc>
                <a:spcPts val="4125"/>
              </a:lnSpc>
            </a:pP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ONE</a:t>
            </a:r>
            <a:r>
              <a:rPr sz="3600" b="1" spc="-6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User</a:t>
            </a:r>
            <a:r>
              <a:rPr sz="3600" b="1" spc="-3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ID</a:t>
            </a:r>
            <a:r>
              <a:rPr sz="3600" b="1" spc="-75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and</a:t>
            </a:r>
            <a:r>
              <a:rPr sz="3600" b="1" spc="-68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93060"/>
                </a:solidFill>
                <a:latin typeface="Arial"/>
                <a:cs typeface="Arial"/>
              </a:rPr>
              <a:t>Password</a:t>
            </a:r>
            <a:r>
              <a:rPr sz="3600" b="1" spc="-90" dirty="0">
                <a:solidFill>
                  <a:srgbClr val="09306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093060"/>
                </a:solidFill>
                <a:latin typeface="Arial"/>
                <a:cs typeface="Arial"/>
              </a:rPr>
              <a:t>accesses: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72554" y="2461511"/>
            <a:ext cx="119063" cy="19332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1125" b="1" kern="0" spc="-75" dirty="0">
                <a:solidFill>
                  <a:srgbClr val="093060"/>
                </a:solidFill>
                <a:latin typeface="Arial"/>
                <a:cs typeface="Arial"/>
              </a:rPr>
              <a:t>8</a:t>
            </a:r>
            <a:endParaRPr sz="112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500883" y="3481586"/>
            <a:ext cx="13289280" cy="6474143"/>
            <a:chOff x="143255" y="2321057"/>
            <a:chExt cx="8859520" cy="4316095"/>
          </a:xfrm>
        </p:grpSpPr>
        <p:sp>
          <p:nvSpPr>
            <p:cNvPr id="6" name="object 6"/>
            <p:cNvSpPr/>
            <p:nvPr/>
          </p:nvSpPr>
          <p:spPr>
            <a:xfrm>
              <a:off x="162305" y="5849873"/>
              <a:ext cx="8821420" cy="768350"/>
            </a:xfrm>
            <a:custGeom>
              <a:avLst/>
              <a:gdLst/>
              <a:ahLst/>
              <a:cxnLst/>
              <a:rect l="l" t="t" r="r" b="b"/>
              <a:pathLst>
                <a:path w="8821420" h="768350">
                  <a:moveTo>
                    <a:pt x="8820912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8820912" y="768096"/>
                  </a:lnTo>
                  <a:lnTo>
                    <a:pt x="88209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62305" y="5849873"/>
              <a:ext cx="8821420" cy="768350"/>
            </a:xfrm>
            <a:custGeom>
              <a:avLst/>
              <a:gdLst/>
              <a:ahLst/>
              <a:cxnLst/>
              <a:rect l="l" t="t" r="r" b="b"/>
              <a:pathLst>
                <a:path w="8821420" h="768350">
                  <a:moveTo>
                    <a:pt x="0" y="0"/>
                  </a:moveTo>
                  <a:lnTo>
                    <a:pt x="8820912" y="0"/>
                  </a:lnTo>
                  <a:lnTo>
                    <a:pt x="8820912" y="768096"/>
                  </a:lnTo>
                  <a:lnTo>
                    <a:pt x="0" y="76809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62305" y="4677923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0"/>
                  </a:moveTo>
                  <a:lnTo>
                    <a:pt x="0" y="0"/>
                  </a:lnTo>
                  <a:lnTo>
                    <a:pt x="0" y="767435"/>
                  </a:lnTo>
                  <a:lnTo>
                    <a:pt x="4262818" y="767435"/>
                  </a:lnTo>
                  <a:lnTo>
                    <a:pt x="4262818" y="885825"/>
                  </a:lnTo>
                  <a:lnTo>
                    <a:pt x="4115180" y="885825"/>
                  </a:lnTo>
                  <a:lnTo>
                    <a:pt x="4410456" y="1181100"/>
                  </a:lnTo>
                  <a:lnTo>
                    <a:pt x="4705731" y="885825"/>
                  </a:lnTo>
                  <a:lnTo>
                    <a:pt x="4558093" y="885825"/>
                  </a:lnTo>
                  <a:lnTo>
                    <a:pt x="4558093" y="767435"/>
                  </a:lnTo>
                  <a:lnTo>
                    <a:pt x="8820912" y="767435"/>
                  </a:lnTo>
                  <a:lnTo>
                    <a:pt x="88209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2305" y="4677923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767435"/>
                  </a:moveTo>
                  <a:lnTo>
                    <a:pt x="4558093" y="767435"/>
                  </a:lnTo>
                  <a:lnTo>
                    <a:pt x="4558093" y="885825"/>
                  </a:lnTo>
                  <a:lnTo>
                    <a:pt x="4705731" y="885825"/>
                  </a:lnTo>
                  <a:lnTo>
                    <a:pt x="4410456" y="1181100"/>
                  </a:lnTo>
                  <a:lnTo>
                    <a:pt x="4115180" y="885825"/>
                  </a:lnTo>
                  <a:lnTo>
                    <a:pt x="4262818" y="885825"/>
                  </a:lnTo>
                  <a:lnTo>
                    <a:pt x="4262818" y="767435"/>
                  </a:lnTo>
                  <a:lnTo>
                    <a:pt x="0" y="767435"/>
                  </a:lnTo>
                  <a:lnTo>
                    <a:pt x="0" y="0"/>
                  </a:lnTo>
                  <a:lnTo>
                    <a:pt x="8820912" y="0"/>
                  </a:lnTo>
                  <a:lnTo>
                    <a:pt x="8820912" y="767435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62305" y="3509015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0"/>
                  </a:moveTo>
                  <a:lnTo>
                    <a:pt x="0" y="0"/>
                  </a:lnTo>
                  <a:lnTo>
                    <a:pt x="0" y="767435"/>
                  </a:lnTo>
                  <a:lnTo>
                    <a:pt x="4262818" y="767435"/>
                  </a:lnTo>
                  <a:lnTo>
                    <a:pt x="4262818" y="885825"/>
                  </a:lnTo>
                  <a:lnTo>
                    <a:pt x="4115180" y="885825"/>
                  </a:lnTo>
                  <a:lnTo>
                    <a:pt x="4410456" y="1181100"/>
                  </a:lnTo>
                  <a:lnTo>
                    <a:pt x="4705731" y="885825"/>
                  </a:lnTo>
                  <a:lnTo>
                    <a:pt x="4558093" y="885825"/>
                  </a:lnTo>
                  <a:lnTo>
                    <a:pt x="4558093" y="767435"/>
                  </a:lnTo>
                  <a:lnTo>
                    <a:pt x="8820912" y="767435"/>
                  </a:lnTo>
                  <a:lnTo>
                    <a:pt x="88209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62305" y="3509015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767435"/>
                  </a:moveTo>
                  <a:lnTo>
                    <a:pt x="4558093" y="767435"/>
                  </a:lnTo>
                  <a:lnTo>
                    <a:pt x="4558093" y="885825"/>
                  </a:lnTo>
                  <a:lnTo>
                    <a:pt x="4705731" y="885825"/>
                  </a:lnTo>
                  <a:lnTo>
                    <a:pt x="4410456" y="1181100"/>
                  </a:lnTo>
                  <a:lnTo>
                    <a:pt x="4115180" y="885825"/>
                  </a:lnTo>
                  <a:lnTo>
                    <a:pt x="4262818" y="885825"/>
                  </a:lnTo>
                  <a:lnTo>
                    <a:pt x="4262818" y="767435"/>
                  </a:lnTo>
                  <a:lnTo>
                    <a:pt x="0" y="767435"/>
                  </a:lnTo>
                  <a:lnTo>
                    <a:pt x="0" y="0"/>
                  </a:lnTo>
                  <a:lnTo>
                    <a:pt x="8820912" y="0"/>
                  </a:lnTo>
                  <a:lnTo>
                    <a:pt x="8820912" y="767435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62305" y="2340107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0"/>
                  </a:moveTo>
                  <a:lnTo>
                    <a:pt x="0" y="0"/>
                  </a:lnTo>
                  <a:lnTo>
                    <a:pt x="0" y="767435"/>
                  </a:lnTo>
                  <a:lnTo>
                    <a:pt x="4262818" y="767435"/>
                  </a:lnTo>
                  <a:lnTo>
                    <a:pt x="4262818" y="885825"/>
                  </a:lnTo>
                  <a:lnTo>
                    <a:pt x="4115180" y="885825"/>
                  </a:lnTo>
                  <a:lnTo>
                    <a:pt x="4410456" y="1181100"/>
                  </a:lnTo>
                  <a:lnTo>
                    <a:pt x="4705731" y="885825"/>
                  </a:lnTo>
                  <a:lnTo>
                    <a:pt x="4558093" y="885825"/>
                  </a:lnTo>
                  <a:lnTo>
                    <a:pt x="4558093" y="767435"/>
                  </a:lnTo>
                  <a:lnTo>
                    <a:pt x="8820912" y="767435"/>
                  </a:lnTo>
                  <a:lnTo>
                    <a:pt x="88209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2305" y="2340107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767435"/>
                  </a:moveTo>
                  <a:lnTo>
                    <a:pt x="4558093" y="767435"/>
                  </a:lnTo>
                  <a:lnTo>
                    <a:pt x="4558093" y="885825"/>
                  </a:lnTo>
                  <a:lnTo>
                    <a:pt x="4705731" y="885825"/>
                  </a:lnTo>
                  <a:lnTo>
                    <a:pt x="4410456" y="1181100"/>
                  </a:lnTo>
                  <a:lnTo>
                    <a:pt x="4115180" y="885825"/>
                  </a:lnTo>
                  <a:lnTo>
                    <a:pt x="4262818" y="885825"/>
                  </a:lnTo>
                  <a:lnTo>
                    <a:pt x="4262818" y="767435"/>
                  </a:lnTo>
                  <a:lnTo>
                    <a:pt x="0" y="767435"/>
                  </a:lnTo>
                  <a:lnTo>
                    <a:pt x="0" y="0"/>
                  </a:lnTo>
                  <a:lnTo>
                    <a:pt x="8820912" y="0"/>
                  </a:lnTo>
                  <a:lnTo>
                    <a:pt x="8820912" y="767435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558033" y="3649426"/>
            <a:ext cx="13174980" cy="6212919"/>
          </a:xfrm>
          <a:prstGeom prst="rect">
            <a:avLst/>
          </a:prstGeom>
        </p:spPr>
        <p:txBody>
          <a:bodyPr vert="horz" wrap="square" lIns="0" tIns="77153" rIns="0" bIns="0" rtlCol="0">
            <a:spAutoFit/>
          </a:bodyPr>
          <a:lstStyle/>
          <a:p>
            <a:pPr marL="161925" marR="800100" defTabSz="1371600">
              <a:lnSpc>
                <a:spcPts val="2805"/>
              </a:lnSpc>
              <a:spcBef>
                <a:spcPts val="608"/>
              </a:spcBef>
            </a:pP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Get</a:t>
            </a:r>
            <a:r>
              <a:rPr sz="2700" b="1" kern="0" spc="-9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spc="-15" dirty="0">
                <a:solidFill>
                  <a:srgbClr val="FFFF00"/>
                </a:solidFill>
                <a:latin typeface="Arial"/>
                <a:cs typeface="Arial"/>
              </a:rPr>
              <a:t>Transcript</a:t>
            </a:r>
            <a:r>
              <a:rPr sz="2700" b="1" kern="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Online</a:t>
            </a:r>
            <a:r>
              <a:rPr sz="2700" b="1" kern="0" spc="-8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delivers</a:t>
            </a:r>
            <a:r>
              <a:rPr sz="2700" kern="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75" dirty="0">
                <a:solidFill>
                  <a:srgbClr val="FFFFFF"/>
                </a:solidFill>
                <a:latin typeface="Arial"/>
                <a:cs typeface="Arial"/>
              </a:rPr>
              <a:t>Tax</a:t>
            </a:r>
            <a:r>
              <a:rPr sz="2700" kern="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Return,</a:t>
            </a:r>
            <a:r>
              <a:rPr sz="2700" kern="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113" dirty="0">
                <a:solidFill>
                  <a:srgbClr val="FFFFFF"/>
                </a:solidFill>
                <a:latin typeface="Arial"/>
                <a:cs typeface="Arial"/>
              </a:rPr>
              <a:t>Tax</a:t>
            </a:r>
            <a:r>
              <a:rPr sz="2700" kern="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Account,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700" kern="0" spc="-1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Account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Wage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Income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transcripts</a:t>
            </a: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371600"/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371600">
              <a:spcBef>
                <a:spcPts val="1980"/>
              </a:spcBef>
            </a:pP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2878" marR="264795" defTabSz="1371600">
              <a:lnSpc>
                <a:spcPts val="2805"/>
              </a:lnSpc>
            </a:pP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Online</a:t>
            </a:r>
            <a:r>
              <a:rPr sz="2700" b="1" kern="0" spc="-1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Payment</a:t>
            </a:r>
            <a:r>
              <a:rPr sz="2700" b="1" kern="0" spc="-1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Agreement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initiates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700" kern="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revises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installment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agreements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taxpayers</a:t>
            </a:r>
            <a:r>
              <a:rPr sz="2700" kern="0" spc="-1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tax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professionals</a:t>
            </a: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371600"/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371600">
              <a:spcBef>
                <a:spcPts val="1988"/>
              </a:spcBef>
            </a:pP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1925" marR="1212533" defTabSz="1371600">
              <a:lnSpc>
                <a:spcPts val="2805"/>
              </a:lnSpc>
            </a:pP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Get</a:t>
            </a:r>
            <a:r>
              <a:rPr sz="2700" b="1" kern="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an</a:t>
            </a:r>
            <a:r>
              <a:rPr sz="2700" b="1" kern="0" spc="-5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IP</a:t>
            </a:r>
            <a:r>
              <a:rPr sz="2700" b="1" kern="0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PIN</a:t>
            </a:r>
            <a:r>
              <a:rPr sz="2700" b="1" kern="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creates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Identity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PIN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requesting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taxpayers</a:t>
            </a:r>
            <a:r>
              <a:rPr sz="2700" kern="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retrieves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previously issued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IP</a:t>
            </a:r>
            <a:r>
              <a:rPr sz="2700" kern="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PIN</a:t>
            </a: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371600"/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371600">
              <a:spcBef>
                <a:spcPts val="2018"/>
              </a:spcBef>
            </a:pP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1925" marR="747713" defTabSz="1371600">
              <a:lnSpc>
                <a:spcPts val="2805"/>
              </a:lnSpc>
              <a:spcBef>
                <a:spcPts val="8"/>
              </a:spcBef>
            </a:pP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Identity</a:t>
            </a:r>
            <a:r>
              <a:rPr sz="2700" b="1" kern="0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spc="-15" dirty="0">
                <a:solidFill>
                  <a:srgbClr val="FFFF00"/>
                </a:solidFill>
                <a:latin typeface="Arial"/>
                <a:cs typeface="Arial"/>
              </a:rPr>
              <a:t>Verification</a:t>
            </a:r>
            <a:r>
              <a:rPr sz="2700" b="1" kern="0" spc="-6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Service</a:t>
            </a:r>
            <a:r>
              <a:rPr sz="2700" b="1" kern="0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validates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taxpayers</a:t>
            </a:r>
            <a:r>
              <a:rPr sz="2700" kern="0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who receive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IRS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letter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asking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identity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verification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processing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(refund)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return</a:t>
            </a: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500883" y="1728224"/>
            <a:ext cx="13289280" cy="1828800"/>
            <a:chOff x="143255" y="1152149"/>
            <a:chExt cx="8859520" cy="1219200"/>
          </a:xfrm>
        </p:grpSpPr>
        <p:sp>
          <p:nvSpPr>
            <p:cNvPr id="16" name="object 16"/>
            <p:cNvSpPr/>
            <p:nvPr/>
          </p:nvSpPr>
          <p:spPr>
            <a:xfrm>
              <a:off x="162305" y="1171199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0"/>
                  </a:moveTo>
                  <a:lnTo>
                    <a:pt x="0" y="0"/>
                  </a:lnTo>
                  <a:lnTo>
                    <a:pt x="0" y="767435"/>
                  </a:lnTo>
                  <a:lnTo>
                    <a:pt x="4262818" y="767435"/>
                  </a:lnTo>
                  <a:lnTo>
                    <a:pt x="4262818" y="885825"/>
                  </a:lnTo>
                  <a:lnTo>
                    <a:pt x="4115180" y="885825"/>
                  </a:lnTo>
                  <a:lnTo>
                    <a:pt x="4410456" y="1181100"/>
                  </a:lnTo>
                  <a:lnTo>
                    <a:pt x="4705731" y="885825"/>
                  </a:lnTo>
                  <a:lnTo>
                    <a:pt x="4558093" y="885825"/>
                  </a:lnTo>
                  <a:lnTo>
                    <a:pt x="4558093" y="767435"/>
                  </a:lnTo>
                  <a:lnTo>
                    <a:pt x="8820912" y="767435"/>
                  </a:lnTo>
                  <a:lnTo>
                    <a:pt x="88209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62305" y="1171199"/>
              <a:ext cx="8821420" cy="1181100"/>
            </a:xfrm>
            <a:custGeom>
              <a:avLst/>
              <a:gdLst/>
              <a:ahLst/>
              <a:cxnLst/>
              <a:rect l="l" t="t" r="r" b="b"/>
              <a:pathLst>
                <a:path w="8821420" h="1181100">
                  <a:moveTo>
                    <a:pt x="8820912" y="767435"/>
                  </a:moveTo>
                  <a:lnTo>
                    <a:pt x="4558093" y="767435"/>
                  </a:lnTo>
                  <a:lnTo>
                    <a:pt x="4558093" y="885825"/>
                  </a:lnTo>
                  <a:lnTo>
                    <a:pt x="4705731" y="885825"/>
                  </a:lnTo>
                  <a:lnTo>
                    <a:pt x="4410456" y="1181100"/>
                  </a:lnTo>
                  <a:lnTo>
                    <a:pt x="4115180" y="885825"/>
                  </a:lnTo>
                  <a:lnTo>
                    <a:pt x="4262818" y="885825"/>
                  </a:lnTo>
                  <a:lnTo>
                    <a:pt x="4262818" y="767435"/>
                  </a:lnTo>
                  <a:lnTo>
                    <a:pt x="0" y="767435"/>
                  </a:lnTo>
                  <a:lnTo>
                    <a:pt x="0" y="0"/>
                  </a:lnTo>
                  <a:lnTo>
                    <a:pt x="8820912" y="0"/>
                  </a:lnTo>
                  <a:lnTo>
                    <a:pt x="8820912" y="767435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701861" y="1718629"/>
            <a:ext cx="12407264" cy="11470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9050" marR="7620" defTabSz="1371600">
              <a:lnSpc>
                <a:spcPct val="86400"/>
              </a:lnSpc>
              <a:spcBef>
                <a:spcPts val="585"/>
              </a:spcBef>
            </a:pP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Online</a:t>
            </a:r>
            <a:r>
              <a:rPr sz="2700" b="1" kern="0" spc="-18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b="1" kern="0" dirty="0">
                <a:solidFill>
                  <a:srgbClr val="FFFF00"/>
                </a:solidFill>
                <a:latin typeface="Arial"/>
                <a:cs typeface="Arial"/>
              </a:rPr>
              <a:t>Account</a:t>
            </a:r>
            <a:r>
              <a:rPr sz="2700" b="1" kern="0" spc="-2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delivers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tax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records,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balance</a:t>
            </a:r>
            <a:r>
              <a:rPr sz="2700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due,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payoff</a:t>
            </a:r>
            <a:r>
              <a:rPr sz="2700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amounts,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payment history,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payment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plans,</a:t>
            </a:r>
            <a:r>
              <a:rPr sz="2700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select</a:t>
            </a:r>
            <a:r>
              <a:rPr sz="2700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notices/letters,</a:t>
            </a:r>
            <a:r>
              <a:rPr sz="2700" kern="0" spc="-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68" dirty="0">
                <a:solidFill>
                  <a:srgbClr val="FFFFFF"/>
                </a:solidFill>
                <a:latin typeface="Arial"/>
                <a:cs typeface="Arial"/>
              </a:rPr>
              <a:t>Tax</a:t>
            </a:r>
            <a:r>
              <a:rPr sz="2700" kern="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2700" kern="0" spc="-1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kern="0" spc="-15" dirty="0">
                <a:solidFill>
                  <a:srgbClr val="FFFFFF"/>
                </a:solidFill>
                <a:latin typeface="Arial"/>
                <a:cs typeface="Arial"/>
              </a:rPr>
              <a:t>Account </a:t>
            </a:r>
            <a:r>
              <a:rPr sz="2700" kern="0" dirty="0">
                <a:solidFill>
                  <a:srgbClr val="FFFFFF"/>
                </a:solidFill>
                <a:latin typeface="Arial"/>
                <a:cs typeface="Arial"/>
              </a:rPr>
              <a:t>notifications</a:t>
            </a:r>
            <a:r>
              <a:rPr sz="2700" kern="0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i="1" kern="0" dirty="0">
                <a:solidFill>
                  <a:srgbClr val="FFFFFF"/>
                </a:solidFill>
                <a:latin typeface="Arial"/>
                <a:cs typeface="Arial"/>
              </a:rPr>
              <a:t>(also</a:t>
            </a:r>
            <a:r>
              <a:rPr sz="2700" i="1" kern="0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i="1" kern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700" i="1" kern="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i="1" kern="0" spc="-15" dirty="0">
                <a:solidFill>
                  <a:srgbClr val="FFFFFF"/>
                </a:solidFill>
                <a:latin typeface="Arial"/>
                <a:cs typeface="Arial"/>
              </a:rPr>
              <a:t>Spanish!)</a:t>
            </a:r>
            <a:endParaRPr sz="27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99365" y="687410"/>
            <a:ext cx="292418" cy="5732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8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-3124200" y="9862345"/>
            <a:ext cx="2895600" cy="370357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13:07:26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 IRS has many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online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services for individual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taxpayers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that are accessible with the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same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user ID and password.</a:t>
            </a:r>
            <a:r>
              <a:rPr sz="1500" kern="0" spc="4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register, simply select any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these tools on IRS.gov which </a:t>
            </a:r>
            <a:r>
              <a:rPr sz="150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will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redirect to ID.me, a trusted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IRS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identity verification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partner.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Create an IRS account on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the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ID.me site with a USER ID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PASSWORD, which can then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be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used to access all the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services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shown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here. 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3363" y="1444369"/>
            <a:ext cx="5915025" cy="616268"/>
            <a:chOff x="158242" y="962912"/>
            <a:chExt cx="3943350" cy="410845"/>
          </a:xfrm>
        </p:grpSpPr>
        <p:sp>
          <p:nvSpPr>
            <p:cNvPr id="3" name="object 3"/>
            <p:cNvSpPr/>
            <p:nvPr/>
          </p:nvSpPr>
          <p:spPr>
            <a:xfrm>
              <a:off x="164592" y="969262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4">
                  <a:moveTo>
                    <a:pt x="3864102" y="0"/>
                  </a:moveTo>
                  <a:lnTo>
                    <a:pt x="66294" y="0"/>
                  </a:lnTo>
                  <a:lnTo>
                    <a:pt x="40488" y="5209"/>
                  </a:lnTo>
                  <a:lnTo>
                    <a:pt x="19416" y="19416"/>
                  </a:lnTo>
                  <a:lnTo>
                    <a:pt x="5209" y="40488"/>
                  </a:lnTo>
                  <a:lnTo>
                    <a:pt x="0" y="66294"/>
                  </a:lnTo>
                  <a:lnTo>
                    <a:pt x="0" y="331470"/>
                  </a:lnTo>
                  <a:lnTo>
                    <a:pt x="5209" y="357275"/>
                  </a:lnTo>
                  <a:lnTo>
                    <a:pt x="19416" y="378347"/>
                  </a:lnTo>
                  <a:lnTo>
                    <a:pt x="40488" y="392554"/>
                  </a:lnTo>
                  <a:lnTo>
                    <a:pt x="66294" y="397764"/>
                  </a:lnTo>
                  <a:lnTo>
                    <a:pt x="3864102" y="397764"/>
                  </a:lnTo>
                  <a:lnTo>
                    <a:pt x="3889907" y="392554"/>
                  </a:lnTo>
                  <a:lnTo>
                    <a:pt x="3910979" y="378347"/>
                  </a:lnTo>
                  <a:lnTo>
                    <a:pt x="3925186" y="357275"/>
                  </a:lnTo>
                  <a:lnTo>
                    <a:pt x="3930396" y="331470"/>
                  </a:lnTo>
                  <a:lnTo>
                    <a:pt x="3930396" y="66294"/>
                  </a:lnTo>
                  <a:lnTo>
                    <a:pt x="3925186" y="40488"/>
                  </a:lnTo>
                  <a:lnTo>
                    <a:pt x="3910979" y="19416"/>
                  </a:lnTo>
                  <a:lnTo>
                    <a:pt x="3889907" y="5209"/>
                  </a:lnTo>
                  <a:lnTo>
                    <a:pt x="38641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64592" y="969262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4">
                  <a:moveTo>
                    <a:pt x="0" y="66294"/>
                  </a:moveTo>
                  <a:lnTo>
                    <a:pt x="5209" y="40488"/>
                  </a:lnTo>
                  <a:lnTo>
                    <a:pt x="19416" y="19416"/>
                  </a:lnTo>
                  <a:lnTo>
                    <a:pt x="40488" y="5209"/>
                  </a:lnTo>
                  <a:lnTo>
                    <a:pt x="66294" y="0"/>
                  </a:lnTo>
                  <a:lnTo>
                    <a:pt x="3864102" y="0"/>
                  </a:lnTo>
                  <a:lnTo>
                    <a:pt x="3889907" y="5209"/>
                  </a:lnTo>
                  <a:lnTo>
                    <a:pt x="3910979" y="19416"/>
                  </a:lnTo>
                  <a:lnTo>
                    <a:pt x="3925186" y="40488"/>
                  </a:lnTo>
                  <a:lnTo>
                    <a:pt x="3930396" y="66294"/>
                  </a:lnTo>
                  <a:lnTo>
                    <a:pt x="3930396" y="331470"/>
                  </a:lnTo>
                  <a:lnTo>
                    <a:pt x="3925186" y="357275"/>
                  </a:lnTo>
                  <a:lnTo>
                    <a:pt x="3910979" y="378347"/>
                  </a:lnTo>
                  <a:lnTo>
                    <a:pt x="3889907" y="392554"/>
                  </a:lnTo>
                  <a:lnTo>
                    <a:pt x="3864102" y="397764"/>
                  </a:lnTo>
                  <a:lnTo>
                    <a:pt x="66294" y="397764"/>
                  </a:lnTo>
                  <a:lnTo>
                    <a:pt x="40488" y="392554"/>
                  </a:lnTo>
                  <a:lnTo>
                    <a:pt x="19416" y="378347"/>
                  </a:lnTo>
                  <a:lnTo>
                    <a:pt x="5209" y="357275"/>
                  </a:lnTo>
                  <a:lnTo>
                    <a:pt x="0" y="331470"/>
                  </a:lnTo>
                  <a:lnTo>
                    <a:pt x="0" y="6629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523363" y="2463925"/>
            <a:ext cx="5915025" cy="616268"/>
            <a:chOff x="158242" y="1642616"/>
            <a:chExt cx="3943350" cy="410845"/>
          </a:xfrm>
        </p:grpSpPr>
        <p:sp>
          <p:nvSpPr>
            <p:cNvPr id="6" name="object 6"/>
            <p:cNvSpPr/>
            <p:nvPr/>
          </p:nvSpPr>
          <p:spPr>
            <a:xfrm>
              <a:off x="164592" y="1648966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4">
                  <a:moveTo>
                    <a:pt x="3864102" y="0"/>
                  </a:moveTo>
                  <a:lnTo>
                    <a:pt x="66294" y="0"/>
                  </a:lnTo>
                  <a:lnTo>
                    <a:pt x="40488" y="5209"/>
                  </a:lnTo>
                  <a:lnTo>
                    <a:pt x="19416" y="19416"/>
                  </a:lnTo>
                  <a:lnTo>
                    <a:pt x="5209" y="40488"/>
                  </a:lnTo>
                  <a:lnTo>
                    <a:pt x="0" y="66294"/>
                  </a:lnTo>
                  <a:lnTo>
                    <a:pt x="0" y="331470"/>
                  </a:lnTo>
                  <a:lnTo>
                    <a:pt x="5209" y="357275"/>
                  </a:lnTo>
                  <a:lnTo>
                    <a:pt x="19416" y="378347"/>
                  </a:lnTo>
                  <a:lnTo>
                    <a:pt x="40488" y="392554"/>
                  </a:lnTo>
                  <a:lnTo>
                    <a:pt x="66294" y="397764"/>
                  </a:lnTo>
                  <a:lnTo>
                    <a:pt x="3864102" y="397764"/>
                  </a:lnTo>
                  <a:lnTo>
                    <a:pt x="3889907" y="392554"/>
                  </a:lnTo>
                  <a:lnTo>
                    <a:pt x="3910979" y="378347"/>
                  </a:lnTo>
                  <a:lnTo>
                    <a:pt x="3925186" y="357275"/>
                  </a:lnTo>
                  <a:lnTo>
                    <a:pt x="3930396" y="331470"/>
                  </a:lnTo>
                  <a:lnTo>
                    <a:pt x="3930396" y="66294"/>
                  </a:lnTo>
                  <a:lnTo>
                    <a:pt x="3925186" y="40488"/>
                  </a:lnTo>
                  <a:lnTo>
                    <a:pt x="3910979" y="19416"/>
                  </a:lnTo>
                  <a:lnTo>
                    <a:pt x="3889907" y="5209"/>
                  </a:lnTo>
                  <a:lnTo>
                    <a:pt x="38641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64592" y="1648966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4">
                  <a:moveTo>
                    <a:pt x="0" y="66294"/>
                  </a:moveTo>
                  <a:lnTo>
                    <a:pt x="5209" y="40488"/>
                  </a:lnTo>
                  <a:lnTo>
                    <a:pt x="19416" y="19416"/>
                  </a:lnTo>
                  <a:lnTo>
                    <a:pt x="40488" y="5209"/>
                  </a:lnTo>
                  <a:lnTo>
                    <a:pt x="66294" y="0"/>
                  </a:lnTo>
                  <a:lnTo>
                    <a:pt x="3864102" y="0"/>
                  </a:lnTo>
                  <a:lnTo>
                    <a:pt x="3889907" y="5209"/>
                  </a:lnTo>
                  <a:lnTo>
                    <a:pt x="3910979" y="19416"/>
                  </a:lnTo>
                  <a:lnTo>
                    <a:pt x="3925186" y="40488"/>
                  </a:lnTo>
                  <a:lnTo>
                    <a:pt x="3930396" y="66294"/>
                  </a:lnTo>
                  <a:lnTo>
                    <a:pt x="3930396" y="331470"/>
                  </a:lnTo>
                  <a:lnTo>
                    <a:pt x="3925186" y="357275"/>
                  </a:lnTo>
                  <a:lnTo>
                    <a:pt x="3910979" y="378347"/>
                  </a:lnTo>
                  <a:lnTo>
                    <a:pt x="3889907" y="392554"/>
                  </a:lnTo>
                  <a:lnTo>
                    <a:pt x="3864102" y="397764"/>
                  </a:lnTo>
                  <a:lnTo>
                    <a:pt x="66294" y="397764"/>
                  </a:lnTo>
                  <a:lnTo>
                    <a:pt x="40488" y="392554"/>
                  </a:lnTo>
                  <a:lnTo>
                    <a:pt x="19416" y="378347"/>
                  </a:lnTo>
                  <a:lnTo>
                    <a:pt x="5209" y="357275"/>
                  </a:lnTo>
                  <a:lnTo>
                    <a:pt x="0" y="331470"/>
                  </a:lnTo>
                  <a:lnTo>
                    <a:pt x="0" y="6629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523363" y="4327016"/>
            <a:ext cx="5915025" cy="616268"/>
            <a:chOff x="158242" y="2884677"/>
            <a:chExt cx="3943350" cy="410845"/>
          </a:xfrm>
        </p:grpSpPr>
        <p:sp>
          <p:nvSpPr>
            <p:cNvPr id="9" name="object 9"/>
            <p:cNvSpPr/>
            <p:nvPr/>
          </p:nvSpPr>
          <p:spPr>
            <a:xfrm>
              <a:off x="164592" y="2891027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3864102" y="0"/>
                  </a:moveTo>
                  <a:lnTo>
                    <a:pt x="66294" y="0"/>
                  </a:lnTo>
                  <a:lnTo>
                    <a:pt x="40488" y="5209"/>
                  </a:lnTo>
                  <a:lnTo>
                    <a:pt x="19416" y="19416"/>
                  </a:lnTo>
                  <a:lnTo>
                    <a:pt x="5209" y="40488"/>
                  </a:lnTo>
                  <a:lnTo>
                    <a:pt x="0" y="66294"/>
                  </a:lnTo>
                  <a:lnTo>
                    <a:pt x="0" y="331470"/>
                  </a:lnTo>
                  <a:lnTo>
                    <a:pt x="5209" y="357275"/>
                  </a:lnTo>
                  <a:lnTo>
                    <a:pt x="19416" y="378347"/>
                  </a:lnTo>
                  <a:lnTo>
                    <a:pt x="40488" y="392554"/>
                  </a:lnTo>
                  <a:lnTo>
                    <a:pt x="66294" y="397764"/>
                  </a:lnTo>
                  <a:lnTo>
                    <a:pt x="3864102" y="397764"/>
                  </a:lnTo>
                  <a:lnTo>
                    <a:pt x="3889907" y="392554"/>
                  </a:lnTo>
                  <a:lnTo>
                    <a:pt x="3910979" y="378347"/>
                  </a:lnTo>
                  <a:lnTo>
                    <a:pt x="3925186" y="357275"/>
                  </a:lnTo>
                  <a:lnTo>
                    <a:pt x="3930396" y="331470"/>
                  </a:lnTo>
                  <a:lnTo>
                    <a:pt x="3930396" y="66294"/>
                  </a:lnTo>
                  <a:lnTo>
                    <a:pt x="3925186" y="40488"/>
                  </a:lnTo>
                  <a:lnTo>
                    <a:pt x="3910979" y="19416"/>
                  </a:lnTo>
                  <a:lnTo>
                    <a:pt x="3889907" y="5209"/>
                  </a:lnTo>
                  <a:lnTo>
                    <a:pt x="38641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64592" y="2891027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0" y="66294"/>
                  </a:moveTo>
                  <a:lnTo>
                    <a:pt x="5209" y="40488"/>
                  </a:lnTo>
                  <a:lnTo>
                    <a:pt x="19416" y="19416"/>
                  </a:lnTo>
                  <a:lnTo>
                    <a:pt x="40488" y="5209"/>
                  </a:lnTo>
                  <a:lnTo>
                    <a:pt x="66294" y="0"/>
                  </a:lnTo>
                  <a:lnTo>
                    <a:pt x="3864102" y="0"/>
                  </a:lnTo>
                  <a:lnTo>
                    <a:pt x="3889907" y="5209"/>
                  </a:lnTo>
                  <a:lnTo>
                    <a:pt x="3910979" y="19416"/>
                  </a:lnTo>
                  <a:lnTo>
                    <a:pt x="3925186" y="40488"/>
                  </a:lnTo>
                  <a:lnTo>
                    <a:pt x="3930396" y="66294"/>
                  </a:lnTo>
                  <a:lnTo>
                    <a:pt x="3930396" y="331470"/>
                  </a:lnTo>
                  <a:lnTo>
                    <a:pt x="3925186" y="357275"/>
                  </a:lnTo>
                  <a:lnTo>
                    <a:pt x="3910979" y="378347"/>
                  </a:lnTo>
                  <a:lnTo>
                    <a:pt x="3889907" y="392554"/>
                  </a:lnTo>
                  <a:lnTo>
                    <a:pt x="3864102" y="397764"/>
                  </a:lnTo>
                  <a:lnTo>
                    <a:pt x="66294" y="397764"/>
                  </a:lnTo>
                  <a:lnTo>
                    <a:pt x="40488" y="392554"/>
                  </a:lnTo>
                  <a:lnTo>
                    <a:pt x="19416" y="378347"/>
                  </a:lnTo>
                  <a:lnTo>
                    <a:pt x="5209" y="357275"/>
                  </a:lnTo>
                  <a:lnTo>
                    <a:pt x="0" y="331470"/>
                  </a:lnTo>
                  <a:lnTo>
                    <a:pt x="0" y="6629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523363" y="5570599"/>
            <a:ext cx="5915025" cy="616268"/>
            <a:chOff x="158242" y="3713732"/>
            <a:chExt cx="3943350" cy="410845"/>
          </a:xfrm>
        </p:grpSpPr>
        <p:sp>
          <p:nvSpPr>
            <p:cNvPr id="12" name="object 12"/>
            <p:cNvSpPr/>
            <p:nvPr/>
          </p:nvSpPr>
          <p:spPr>
            <a:xfrm>
              <a:off x="164592" y="3720082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3864102" y="0"/>
                  </a:moveTo>
                  <a:lnTo>
                    <a:pt x="66294" y="0"/>
                  </a:lnTo>
                  <a:lnTo>
                    <a:pt x="40488" y="5209"/>
                  </a:lnTo>
                  <a:lnTo>
                    <a:pt x="19416" y="19416"/>
                  </a:lnTo>
                  <a:lnTo>
                    <a:pt x="5209" y="40488"/>
                  </a:lnTo>
                  <a:lnTo>
                    <a:pt x="0" y="66294"/>
                  </a:lnTo>
                  <a:lnTo>
                    <a:pt x="0" y="331470"/>
                  </a:lnTo>
                  <a:lnTo>
                    <a:pt x="5209" y="357275"/>
                  </a:lnTo>
                  <a:lnTo>
                    <a:pt x="19416" y="378347"/>
                  </a:lnTo>
                  <a:lnTo>
                    <a:pt x="40488" y="392554"/>
                  </a:lnTo>
                  <a:lnTo>
                    <a:pt x="66294" y="397764"/>
                  </a:lnTo>
                  <a:lnTo>
                    <a:pt x="3864102" y="397764"/>
                  </a:lnTo>
                  <a:lnTo>
                    <a:pt x="3889907" y="392554"/>
                  </a:lnTo>
                  <a:lnTo>
                    <a:pt x="3910979" y="378347"/>
                  </a:lnTo>
                  <a:lnTo>
                    <a:pt x="3925186" y="357275"/>
                  </a:lnTo>
                  <a:lnTo>
                    <a:pt x="3930396" y="331470"/>
                  </a:lnTo>
                  <a:lnTo>
                    <a:pt x="3930396" y="66294"/>
                  </a:lnTo>
                  <a:lnTo>
                    <a:pt x="3925186" y="40488"/>
                  </a:lnTo>
                  <a:lnTo>
                    <a:pt x="3910979" y="19416"/>
                  </a:lnTo>
                  <a:lnTo>
                    <a:pt x="3889907" y="5209"/>
                  </a:lnTo>
                  <a:lnTo>
                    <a:pt x="38641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4592" y="3720082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0" y="66294"/>
                  </a:moveTo>
                  <a:lnTo>
                    <a:pt x="5209" y="40488"/>
                  </a:lnTo>
                  <a:lnTo>
                    <a:pt x="19416" y="19416"/>
                  </a:lnTo>
                  <a:lnTo>
                    <a:pt x="40488" y="5209"/>
                  </a:lnTo>
                  <a:lnTo>
                    <a:pt x="66294" y="0"/>
                  </a:lnTo>
                  <a:lnTo>
                    <a:pt x="3864102" y="0"/>
                  </a:lnTo>
                  <a:lnTo>
                    <a:pt x="3889907" y="5209"/>
                  </a:lnTo>
                  <a:lnTo>
                    <a:pt x="3910979" y="19416"/>
                  </a:lnTo>
                  <a:lnTo>
                    <a:pt x="3925186" y="40488"/>
                  </a:lnTo>
                  <a:lnTo>
                    <a:pt x="3930396" y="66294"/>
                  </a:lnTo>
                  <a:lnTo>
                    <a:pt x="3930396" y="331470"/>
                  </a:lnTo>
                  <a:lnTo>
                    <a:pt x="3925186" y="357275"/>
                  </a:lnTo>
                  <a:lnTo>
                    <a:pt x="3910979" y="378347"/>
                  </a:lnTo>
                  <a:lnTo>
                    <a:pt x="3889907" y="392554"/>
                  </a:lnTo>
                  <a:lnTo>
                    <a:pt x="3864102" y="397764"/>
                  </a:lnTo>
                  <a:lnTo>
                    <a:pt x="66294" y="397764"/>
                  </a:lnTo>
                  <a:lnTo>
                    <a:pt x="40488" y="392554"/>
                  </a:lnTo>
                  <a:lnTo>
                    <a:pt x="19416" y="378347"/>
                  </a:lnTo>
                  <a:lnTo>
                    <a:pt x="5209" y="357275"/>
                  </a:lnTo>
                  <a:lnTo>
                    <a:pt x="0" y="331470"/>
                  </a:lnTo>
                  <a:lnTo>
                    <a:pt x="0" y="6629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523363" y="6814183"/>
            <a:ext cx="5915025" cy="616268"/>
            <a:chOff x="158242" y="4542788"/>
            <a:chExt cx="3943350" cy="410845"/>
          </a:xfrm>
        </p:grpSpPr>
        <p:sp>
          <p:nvSpPr>
            <p:cNvPr id="15" name="object 15"/>
            <p:cNvSpPr/>
            <p:nvPr/>
          </p:nvSpPr>
          <p:spPr>
            <a:xfrm>
              <a:off x="164592" y="4549138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3864102" y="0"/>
                  </a:moveTo>
                  <a:lnTo>
                    <a:pt x="66294" y="0"/>
                  </a:lnTo>
                  <a:lnTo>
                    <a:pt x="40488" y="5209"/>
                  </a:lnTo>
                  <a:lnTo>
                    <a:pt x="19416" y="19416"/>
                  </a:lnTo>
                  <a:lnTo>
                    <a:pt x="5209" y="40488"/>
                  </a:lnTo>
                  <a:lnTo>
                    <a:pt x="0" y="66293"/>
                  </a:lnTo>
                  <a:lnTo>
                    <a:pt x="0" y="331470"/>
                  </a:lnTo>
                  <a:lnTo>
                    <a:pt x="5209" y="357275"/>
                  </a:lnTo>
                  <a:lnTo>
                    <a:pt x="19416" y="378347"/>
                  </a:lnTo>
                  <a:lnTo>
                    <a:pt x="40488" y="392554"/>
                  </a:lnTo>
                  <a:lnTo>
                    <a:pt x="66294" y="397764"/>
                  </a:lnTo>
                  <a:lnTo>
                    <a:pt x="3864102" y="397764"/>
                  </a:lnTo>
                  <a:lnTo>
                    <a:pt x="3889907" y="392554"/>
                  </a:lnTo>
                  <a:lnTo>
                    <a:pt x="3910979" y="378347"/>
                  </a:lnTo>
                  <a:lnTo>
                    <a:pt x="3925186" y="357275"/>
                  </a:lnTo>
                  <a:lnTo>
                    <a:pt x="3930396" y="331470"/>
                  </a:lnTo>
                  <a:lnTo>
                    <a:pt x="3930396" y="66293"/>
                  </a:lnTo>
                  <a:lnTo>
                    <a:pt x="3925186" y="40488"/>
                  </a:lnTo>
                  <a:lnTo>
                    <a:pt x="3910979" y="19416"/>
                  </a:lnTo>
                  <a:lnTo>
                    <a:pt x="3889907" y="5209"/>
                  </a:lnTo>
                  <a:lnTo>
                    <a:pt x="38641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4592" y="4549138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0" y="66293"/>
                  </a:moveTo>
                  <a:lnTo>
                    <a:pt x="5209" y="40488"/>
                  </a:lnTo>
                  <a:lnTo>
                    <a:pt x="19416" y="19416"/>
                  </a:lnTo>
                  <a:lnTo>
                    <a:pt x="40488" y="5209"/>
                  </a:lnTo>
                  <a:lnTo>
                    <a:pt x="66294" y="0"/>
                  </a:lnTo>
                  <a:lnTo>
                    <a:pt x="3864102" y="0"/>
                  </a:lnTo>
                  <a:lnTo>
                    <a:pt x="3889907" y="5209"/>
                  </a:lnTo>
                  <a:lnTo>
                    <a:pt x="3910979" y="19416"/>
                  </a:lnTo>
                  <a:lnTo>
                    <a:pt x="3925186" y="40488"/>
                  </a:lnTo>
                  <a:lnTo>
                    <a:pt x="3930396" y="66293"/>
                  </a:lnTo>
                  <a:lnTo>
                    <a:pt x="3930396" y="331470"/>
                  </a:lnTo>
                  <a:lnTo>
                    <a:pt x="3925186" y="357275"/>
                  </a:lnTo>
                  <a:lnTo>
                    <a:pt x="3910979" y="378347"/>
                  </a:lnTo>
                  <a:lnTo>
                    <a:pt x="3889907" y="392554"/>
                  </a:lnTo>
                  <a:lnTo>
                    <a:pt x="3864102" y="397764"/>
                  </a:lnTo>
                  <a:lnTo>
                    <a:pt x="66294" y="397764"/>
                  </a:lnTo>
                  <a:lnTo>
                    <a:pt x="40488" y="392554"/>
                  </a:lnTo>
                  <a:lnTo>
                    <a:pt x="19416" y="378347"/>
                  </a:lnTo>
                  <a:lnTo>
                    <a:pt x="5209" y="357275"/>
                  </a:lnTo>
                  <a:lnTo>
                    <a:pt x="0" y="331470"/>
                  </a:lnTo>
                  <a:lnTo>
                    <a:pt x="0" y="6629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523363" y="7991473"/>
            <a:ext cx="5915025" cy="616268"/>
            <a:chOff x="158242" y="5327648"/>
            <a:chExt cx="3943350" cy="410845"/>
          </a:xfrm>
        </p:grpSpPr>
        <p:sp>
          <p:nvSpPr>
            <p:cNvPr id="18" name="object 18"/>
            <p:cNvSpPr/>
            <p:nvPr/>
          </p:nvSpPr>
          <p:spPr>
            <a:xfrm>
              <a:off x="164592" y="5333998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3864102" y="0"/>
                  </a:moveTo>
                  <a:lnTo>
                    <a:pt x="66294" y="0"/>
                  </a:lnTo>
                  <a:lnTo>
                    <a:pt x="40488" y="5209"/>
                  </a:lnTo>
                  <a:lnTo>
                    <a:pt x="19416" y="19416"/>
                  </a:lnTo>
                  <a:lnTo>
                    <a:pt x="5209" y="40488"/>
                  </a:lnTo>
                  <a:lnTo>
                    <a:pt x="0" y="66293"/>
                  </a:lnTo>
                  <a:lnTo>
                    <a:pt x="0" y="331469"/>
                  </a:lnTo>
                  <a:lnTo>
                    <a:pt x="5209" y="357275"/>
                  </a:lnTo>
                  <a:lnTo>
                    <a:pt x="19416" y="378347"/>
                  </a:lnTo>
                  <a:lnTo>
                    <a:pt x="40488" y="392554"/>
                  </a:lnTo>
                  <a:lnTo>
                    <a:pt x="66294" y="397763"/>
                  </a:lnTo>
                  <a:lnTo>
                    <a:pt x="3864102" y="397763"/>
                  </a:lnTo>
                  <a:lnTo>
                    <a:pt x="3889907" y="392554"/>
                  </a:lnTo>
                  <a:lnTo>
                    <a:pt x="3910979" y="378347"/>
                  </a:lnTo>
                  <a:lnTo>
                    <a:pt x="3925186" y="357275"/>
                  </a:lnTo>
                  <a:lnTo>
                    <a:pt x="3930396" y="331469"/>
                  </a:lnTo>
                  <a:lnTo>
                    <a:pt x="3930396" y="66293"/>
                  </a:lnTo>
                  <a:lnTo>
                    <a:pt x="3925186" y="40488"/>
                  </a:lnTo>
                  <a:lnTo>
                    <a:pt x="3910979" y="19416"/>
                  </a:lnTo>
                  <a:lnTo>
                    <a:pt x="3889907" y="5209"/>
                  </a:lnTo>
                  <a:lnTo>
                    <a:pt x="386410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64592" y="5333998"/>
              <a:ext cx="3930650" cy="398145"/>
            </a:xfrm>
            <a:custGeom>
              <a:avLst/>
              <a:gdLst/>
              <a:ahLst/>
              <a:cxnLst/>
              <a:rect l="l" t="t" r="r" b="b"/>
              <a:pathLst>
                <a:path w="3930650" h="398145">
                  <a:moveTo>
                    <a:pt x="0" y="66293"/>
                  </a:moveTo>
                  <a:lnTo>
                    <a:pt x="5209" y="40488"/>
                  </a:lnTo>
                  <a:lnTo>
                    <a:pt x="19416" y="19416"/>
                  </a:lnTo>
                  <a:lnTo>
                    <a:pt x="40488" y="5209"/>
                  </a:lnTo>
                  <a:lnTo>
                    <a:pt x="66294" y="0"/>
                  </a:lnTo>
                  <a:lnTo>
                    <a:pt x="3864102" y="0"/>
                  </a:lnTo>
                  <a:lnTo>
                    <a:pt x="3889907" y="5209"/>
                  </a:lnTo>
                  <a:lnTo>
                    <a:pt x="3910979" y="19416"/>
                  </a:lnTo>
                  <a:lnTo>
                    <a:pt x="3925186" y="40488"/>
                  </a:lnTo>
                  <a:lnTo>
                    <a:pt x="3930396" y="66293"/>
                  </a:lnTo>
                  <a:lnTo>
                    <a:pt x="3930396" y="331469"/>
                  </a:lnTo>
                  <a:lnTo>
                    <a:pt x="3925186" y="357275"/>
                  </a:lnTo>
                  <a:lnTo>
                    <a:pt x="3910979" y="378347"/>
                  </a:lnTo>
                  <a:lnTo>
                    <a:pt x="3889907" y="392554"/>
                  </a:lnTo>
                  <a:lnTo>
                    <a:pt x="3864102" y="397763"/>
                  </a:lnTo>
                  <a:lnTo>
                    <a:pt x="66294" y="397763"/>
                  </a:lnTo>
                  <a:lnTo>
                    <a:pt x="40488" y="392554"/>
                  </a:lnTo>
                  <a:lnTo>
                    <a:pt x="19416" y="378347"/>
                  </a:lnTo>
                  <a:lnTo>
                    <a:pt x="5209" y="357275"/>
                  </a:lnTo>
                  <a:lnTo>
                    <a:pt x="0" y="331469"/>
                  </a:lnTo>
                  <a:lnTo>
                    <a:pt x="0" y="6629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286719" y="84055"/>
            <a:ext cx="5125403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3600" b="1" dirty="0">
                <a:latin typeface="Arial"/>
                <a:cs typeface="Arial"/>
              </a:rPr>
              <a:t>IRS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Online</a:t>
            </a:r>
            <a:r>
              <a:rPr sz="3600" b="1" spc="-21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Account </a:t>
            </a:r>
            <a:r>
              <a:rPr sz="3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  <a:hlinkClick r:id="rId2"/>
              </a:rPr>
              <a:t>www.IRS.gov/Accounts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228582" y="1474469"/>
            <a:ext cx="6136005" cy="8760143"/>
            <a:chOff x="4628388" y="982979"/>
            <a:chExt cx="4090670" cy="584009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8388" y="982979"/>
              <a:ext cx="4090415" cy="58399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2396" y="1046988"/>
              <a:ext cx="3907535" cy="56570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673346" y="1027938"/>
              <a:ext cx="3945890" cy="5695315"/>
            </a:xfrm>
            <a:custGeom>
              <a:avLst/>
              <a:gdLst/>
              <a:ahLst/>
              <a:cxnLst/>
              <a:rect l="l" t="t" r="r" b="b"/>
              <a:pathLst>
                <a:path w="3945890" h="5695315">
                  <a:moveTo>
                    <a:pt x="0" y="0"/>
                  </a:moveTo>
                  <a:lnTo>
                    <a:pt x="3945636" y="0"/>
                  </a:lnTo>
                  <a:lnTo>
                    <a:pt x="3945636" y="5695188"/>
                  </a:lnTo>
                  <a:lnTo>
                    <a:pt x="0" y="5695188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639883" y="671461"/>
            <a:ext cx="5606415" cy="920380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404813" algn="ctr" defTabSz="1371600">
              <a:spcBef>
                <a:spcPts val="150"/>
              </a:spcBef>
            </a:pPr>
            <a:r>
              <a:rPr sz="3600" b="1" kern="0" spc="-75" dirty="0">
                <a:solidFill>
                  <a:srgbClr val="001F5F"/>
                </a:solidFill>
                <a:latin typeface="Arial"/>
                <a:cs typeface="Arial"/>
              </a:rPr>
              <a:t>9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2280"/>
              </a:spcBef>
            </a:pPr>
            <a:r>
              <a:rPr sz="2550" b="1" kern="0" dirty="0">
                <a:solidFill>
                  <a:srgbClr val="FFFF00"/>
                </a:solidFill>
                <a:latin typeface="Arial"/>
                <a:cs typeface="Arial"/>
              </a:rPr>
              <a:t>Account</a:t>
            </a:r>
            <a:r>
              <a:rPr sz="2550" b="1" kern="0" spc="-8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50" b="1" kern="0" dirty="0">
                <a:solidFill>
                  <a:srgbClr val="FFFF00"/>
                </a:solidFill>
                <a:latin typeface="Arial"/>
                <a:cs typeface="Arial"/>
              </a:rPr>
              <a:t>Balance</a:t>
            </a:r>
            <a:r>
              <a:rPr sz="2550" b="1" kern="0" spc="-1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50" b="1" kern="0" spc="-38" dirty="0">
                <a:solidFill>
                  <a:srgbClr val="FFFF00"/>
                </a:solidFill>
                <a:latin typeface="Arial"/>
                <a:cs typeface="Arial"/>
              </a:rPr>
              <a:t>Tab</a:t>
            </a:r>
            <a:endParaRPr sz="25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960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Balance,</a:t>
            </a:r>
            <a:r>
              <a:rPr sz="1950" kern="0" spc="-75" dirty="0">
                <a:solidFill>
                  <a:srgbClr val="C00000"/>
                </a:solidFill>
                <a:latin typeface="Arial"/>
                <a:cs typeface="Arial"/>
              </a:rPr>
              <a:t> Tax</a:t>
            </a:r>
            <a:r>
              <a:rPr sz="1950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Records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950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Notices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1665"/>
              </a:spcBef>
            </a:pPr>
            <a:r>
              <a:rPr sz="2550" b="1" kern="0" spc="-15" dirty="0">
                <a:solidFill>
                  <a:srgbClr val="FFFF00"/>
                </a:solidFill>
                <a:latin typeface="Arial"/>
                <a:cs typeface="Arial"/>
              </a:rPr>
              <a:t>Payments</a:t>
            </a:r>
            <a:endParaRPr sz="25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960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Make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950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Payments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127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Payment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Plan</a:t>
            </a:r>
            <a:r>
              <a:rPr sz="1950" kern="0" spc="-9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Details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127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Make</a:t>
            </a:r>
            <a:r>
              <a:rPr sz="1950" kern="0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same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day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payment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127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Set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up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payment</a:t>
            </a:r>
            <a:r>
              <a:rPr sz="1950" kern="0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plan</a:t>
            </a:r>
            <a:r>
              <a:rPr sz="1950" kern="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if</a:t>
            </a:r>
            <a:r>
              <a:rPr sz="1950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eligible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907"/>
              </a:spcBef>
            </a:pPr>
            <a:r>
              <a:rPr sz="2550" b="1" kern="0" spc="-38" dirty="0">
                <a:solidFill>
                  <a:srgbClr val="FFFF00"/>
                </a:solidFill>
                <a:latin typeface="Arial"/>
                <a:cs typeface="Arial"/>
              </a:rPr>
              <a:t>Tax</a:t>
            </a:r>
            <a:r>
              <a:rPr sz="2550" b="1" kern="0" spc="-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50" b="1" kern="0" spc="-15" dirty="0">
                <a:solidFill>
                  <a:srgbClr val="FFFF00"/>
                </a:solidFill>
                <a:latin typeface="Arial"/>
                <a:cs typeface="Arial"/>
              </a:rPr>
              <a:t>Records</a:t>
            </a:r>
            <a:endParaRPr sz="25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960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Get</a:t>
            </a:r>
            <a:r>
              <a:rPr sz="1950" kern="0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Transcripts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Online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127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Prior</a:t>
            </a:r>
            <a:r>
              <a:rPr sz="1950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Return</a:t>
            </a:r>
            <a:r>
              <a:rPr sz="1950" kern="0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30" dirty="0">
                <a:solidFill>
                  <a:srgbClr val="C00000"/>
                </a:solidFill>
                <a:latin typeface="Arial"/>
                <a:cs typeface="Arial"/>
              </a:rPr>
              <a:t>Years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968"/>
              </a:spcBef>
            </a:pPr>
            <a:r>
              <a:rPr sz="2550" b="1" kern="0" dirty="0">
                <a:solidFill>
                  <a:srgbClr val="FFFF00"/>
                </a:solidFill>
                <a:latin typeface="Arial"/>
                <a:cs typeface="Arial"/>
              </a:rPr>
              <a:t>Notices</a:t>
            </a:r>
            <a:r>
              <a:rPr sz="2550" b="1" kern="0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50" b="1" kern="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550" b="1" kern="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50" b="1" kern="0" spc="-15" dirty="0">
                <a:solidFill>
                  <a:srgbClr val="FFFF00"/>
                </a:solidFill>
                <a:latin typeface="Arial"/>
                <a:cs typeface="Arial"/>
              </a:rPr>
              <a:t>letters</a:t>
            </a:r>
            <a:endParaRPr sz="25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960"/>
              </a:spcBef>
              <a:buFontTx/>
              <a:buChar char="•"/>
              <a:tabLst>
                <a:tab pos="249555" algn="l"/>
              </a:tabLst>
            </a:pP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1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Account</a:t>
            </a:r>
            <a:r>
              <a:rPr sz="1950" kern="0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Notifications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120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digital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copies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select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notices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from</a:t>
            </a:r>
            <a:r>
              <a:rPr sz="1950" kern="0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IRS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968"/>
              </a:spcBef>
            </a:pPr>
            <a:r>
              <a:rPr sz="2550" b="1" kern="0" spc="-15" dirty="0">
                <a:solidFill>
                  <a:srgbClr val="FFFF00"/>
                </a:solidFill>
                <a:latin typeface="Arial"/>
                <a:cs typeface="Arial"/>
              </a:rPr>
              <a:t>Authorizations</a:t>
            </a:r>
            <a:endParaRPr sz="25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0508" marR="863918" indent="-171450" defTabSz="1371600">
              <a:lnSpc>
                <a:spcPts val="2010"/>
              </a:lnSpc>
              <a:spcBef>
                <a:spcPts val="1298"/>
              </a:spcBef>
              <a:buFontTx/>
              <a:buChar char="•"/>
              <a:tabLst>
                <a:tab pos="250508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&amp;</a:t>
            </a:r>
            <a:r>
              <a:rPr sz="1950" kern="0" spc="-1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Approve</a:t>
            </a:r>
            <a:r>
              <a:rPr sz="1950" kern="0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Authorizations</a:t>
            </a:r>
            <a:r>
              <a:rPr sz="1950" kern="0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from</a:t>
            </a:r>
            <a:r>
              <a:rPr sz="1950" kern="0" spc="-30" dirty="0">
                <a:solidFill>
                  <a:srgbClr val="C00000"/>
                </a:solidFill>
                <a:latin typeface="Arial"/>
                <a:cs typeface="Arial"/>
              </a:rPr>
              <a:t> your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representative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893"/>
              </a:spcBef>
            </a:pPr>
            <a:r>
              <a:rPr sz="2550" b="1" kern="0" spc="-15" dirty="0">
                <a:solidFill>
                  <a:srgbClr val="FFFF00"/>
                </a:solidFill>
                <a:latin typeface="Arial"/>
                <a:cs typeface="Arial"/>
              </a:rPr>
              <a:t>Profile</a:t>
            </a:r>
            <a:endParaRPr sz="25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960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View</a:t>
            </a:r>
            <a:r>
              <a:rPr sz="1950" kern="0" spc="-8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Name,</a:t>
            </a:r>
            <a:r>
              <a:rPr sz="1950" kern="0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Address,</a:t>
            </a:r>
            <a:r>
              <a:rPr sz="1950" kern="0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Email</a:t>
            </a:r>
            <a:r>
              <a:rPr sz="1950" kern="0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Address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sz="1950" kern="0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30" dirty="0">
                <a:solidFill>
                  <a:srgbClr val="C00000"/>
                </a:solidFill>
                <a:latin typeface="Arial"/>
                <a:cs typeface="Arial"/>
              </a:rPr>
              <a:t>File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9555" indent="-170496" defTabSz="1371600">
              <a:spcBef>
                <a:spcPts val="127"/>
              </a:spcBef>
              <a:buFontTx/>
              <a:buChar char="•"/>
              <a:tabLst>
                <a:tab pos="249555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Change</a:t>
            </a:r>
            <a:r>
              <a:rPr sz="1950" kern="0" spc="-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Password</a:t>
            </a:r>
            <a:r>
              <a:rPr sz="1950" kern="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update</a:t>
            </a:r>
            <a:r>
              <a:rPr sz="1950" kern="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sign-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in</a:t>
            </a:r>
            <a:r>
              <a:rPr sz="1950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settings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0508" marR="1010603" indent="-171450" defTabSz="1371600">
              <a:lnSpc>
                <a:spcPts val="2010"/>
              </a:lnSpc>
              <a:spcBef>
                <a:spcPts val="465"/>
              </a:spcBef>
              <a:buFontTx/>
              <a:buChar char="•"/>
              <a:tabLst>
                <a:tab pos="250508" algn="l"/>
              </a:tabLst>
            </a:pP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Manage</a:t>
            </a:r>
            <a:r>
              <a:rPr sz="1950" kern="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Paperless</a:t>
            </a:r>
            <a:r>
              <a:rPr sz="1950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or</a:t>
            </a:r>
            <a:r>
              <a:rPr sz="1950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dirty="0">
                <a:solidFill>
                  <a:srgbClr val="C00000"/>
                </a:solidFill>
                <a:latin typeface="Arial"/>
                <a:cs typeface="Arial"/>
              </a:rPr>
              <a:t>Email</a:t>
            </a:r>
            <a:r>
              <a:rPr sz="1950" kern="0" spc="-6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50" kern="0" spc="-15" dirty="0">
                <a:solidFill>
                  <a:srgbClr val="C00000"/>
                </a:solidFill>
                <a:latin typeface="Arial"/>
                <a:cs typeface="Arial"/>
              </a:rPr>
              <a:t>Notification Preference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-3505200" y="9875263"/>
            <a:ext cx="2895600" cy="393441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38100" defTabSz="1371600">
              <a:spcBef>
                <a:spcPts val="600"/>
              </a:spcBef>
            </a:pPr>
            <a:r>
              <a:rPr sz="1200" b="1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Presenter</a:t>
            </a:r>
            <a:r>
              <a:rPr sz="1200" b="1" i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Notes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2024-02-</a:t>
            </a:r>
            <a:r>
              <a:rPr sz="12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200" i="1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13:07:27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defTabSz="1371600">
              <a:spcBef>
                <a:spcPts val="60"/>
              </a:spcBef>
            </a:pP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-------------------------------------------</a:t>
            </a:r>
            <a:r>
              <a:rPr sz="1500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8100" marR="26670" defTabSz="1371600"/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One of the most important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online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services is the IRS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Individual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 Account.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We’re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encouraging all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individual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taxpayers, when possible, </a:t>
            </a:r>
            <a:r>
              <a:rPr sz="15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enroll for an IRS Online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Account.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This secure electronic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feature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lets taxpayers securely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access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their personal tax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including tax return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transcripts,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payment history, certain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notices,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prior year adjusted gross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income </a:t>
            </a:r>
            <a:r>
              <a:rPr sz="1500" kern="0" dirty="0">
                <a:solidFill>
                  <a:sysClr val="windowText" lastClr="000000"/>
                </a:solidFill>
                <a:latin typeface="Arial"/>
                <a:cs typeface="Arial"/>
              </a:rPr>
              <a:t>and power of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attorney</a:t>
            </a:r>
            <a:r>
              <a:rPr sz="1500" kern="0" spc="7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information</a:t>
            </a:r>
            <a:endParaRPr sz="15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 Slides/Pink Bar">
  <a:themeElements>
    <a:clrScheme name="WBENC">
      <a:dk1>
        <a:srgbClr val="000000"/>
      </a:dk1>
      <a:lt1>
        <a:srgbClr val="FFFFFF"/>
      </a:lt1>
      <a:dk2>
        <a:srgbClr val="1D76BB"/>
      </a:dk2>
      <a:lt2>
        <a:srgbClr val="FFFFFF"/>
      </a:lt2>
      <a:accent1>
        <a:srgbClr val="516BB2"/>
      </a:accent1>
      <a:accent2>
        <a:srgbClr val="652F8F"/>
      </a:accent2>
      <a:accent3>
        <a:srgbClr val="E90E8B"/>
      </a:accent3>
      <a:accent4>
        <a:srgbClr val="F69320"/>
      </a:accent4>
      <a:accent5>
        <a:srgbClr val="D7DE27"/>
      </a:accent5>
      <a:accent6>
        <a:srgbClr val="61B346"/>
      </a:accent6>
      <a:hlink>
        <a:srgbClr val="1D76BB"/>
      </a:hlink>
      <a:folHlink>
        <a:srgbClr val="14B1E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5994</TotalTime>
  <Words>5533</Words>
  <Application>Microsoft Office PowerPoint</Application>
  <PresentationFormat>Custom</PresentationFormat>
  <Paragraphs>348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 Black</vt:lpstr>
      <vt:lpstr>Calibri</vt:lpstr>
      <vt:lpstr>Arial</vt:lpstr>
      <vt:lpstr>White Slides/Pink Bar</vt:lpstr>
      <vt:lpstr>2_Office Theme</vt:lpstr>
      <vt:lpstr>PowerPoint Presentation</vt:lpstr>
      <vt:lpstr>Communications &amp; Liaison Stakeholder Liaison</vt:lpstr>
      <vt:lpstr>Navigating the IRS? Start here…</vt:lpstr>
      <vt:lpstr>IRS.gov in 21 Languages http://www.IRS.gov/mylanguage</vt:lpstr>
      <vt:lpstr>Have Questions? Need Help? http://www.IRS.gov/Help</vt:lpstr>
      <vt:lpstr>Pub 5136 IRS Services Guide (Spanish)</vt:lpstr>
      <vt:lpstr>IRS Interactive Tax Assistant www.IRS.gov/ITA</vt:lpstr>
      <vt:lpstr>Individuals ONE User ID and Password accesses:</vt:lpstr>
      <vt:lpstr>IRS Online Account www.IRS.gov/Accounts</vt:lpstr>
      <vt:lpstr>PowerPoint Presentation</vt:lpstr>
      <vt:lpstr>IRS Taxpayer Assistance Centers Search “TAC” on IRS.gov</vt:lpstr>
      <vt:lpstr>Communications &amp; Liaison Stakeholder Liaison</vt:lpstr>
      <vt:lpstr>Getting Ready to File www.IRS.gov/getready</vt:lpstr>
      <vt:lpstr>Free Tax Return Preparation Volunteer Income Tax Assistance</vt:lpstr>
      <vt:lpstr>Free Tax Return Preparation Free File</vt:lpstr>
      <vt:lpstr>Choosing a Return Preparer www.IRS.gov/chooseataxpro</vt:lpstr>
      <vt:lpstr>Pub 5610 How to Report Suspected Abusive Preparers (Spanish)</vt:lpstr>
      <vt:lpstr>Tax Refund Status www.irs.gov/refunds</vt:lpstr>
      <vt:lpstr>Pub 5063 Where’s My Refund?</vt:lpstr>
      <vt:lpstr>Pub 4201 Need a Transcript? www.IRS.gov/Transcript</vt:lpstr>
      <vt:lpstr>Pay Online at www.IRS.gov/pay and www.IRS.gov/IRS2GO</vt:lpstr>
      <vt:lpstr>Pub 5034 Need to Make a Payment? www.IRS.gov/payments</vt:lpstr>
      <vt:lpstr>Paycheck Checkup www.IRS.gov/withholding</vt:lpstr>
      <vt:lpstr>Pub 5349 Year-round Tax Planning is for Everyone</vt:lpstr>
      <vt:lpstr>Communications &amp; Liaison Stakeholder Liaison</vt:lpstr>
      <vt:lpstr>Refundable Tax Credits www.IRS.gov/credits</vt:lpstr>
      <vt:lpstr>Earned Income Tax Credit Assistant www.IRS.gov/eitcassistant</vt:lpstr>
      <vt:lpstr>Pub 5811 Child Tax Credit</vt:lpstr>
      <vt:lpstr>Child Tax Credit Eligibility Tool www.IRS.gov/ITA</vt:lpstr>
      <vt:lpstr>Pub 4772 American Opportunity Tax Credit Pub 5120 Premium Tax Credit</vt:lpstr>
      <vt:lpstr>2021 Expanded Child Tax Credit</vt:lpstr>
      <vt:lpstr>PowerPoint Presentation</vt:lpstr>
      <vt:lpstr>PowerPoint Presentation</vt:lpstr>
      <vt:lpstr>Communications &amp; Liaison Stakeholder Liaison</vt:lpstr>
      <vt:lpstr>Taxpayer Guide to Identity Theft www.IRS.gov/idtheft</vt:lpstr>
      <vt:lpstr>Pub 5027 Identity Theft Information for Taxpayers (Spanish)</vt:lpstr>
      <vt:lpstr>Pub 4524 Security Awareness for Taxpayers (Spanish)</vt:lpstr>
      <vt:lpstr>Identity Protection PIN www.IRS.gov/IPPIN</vt:lpstr>
      <vt:lpstr>Pub 5367 Identity Protection PIN Opt-In Program for Taxpayers</vt:lpstr>
      <vt:lpstr>Resources</vt:lpstr>
      <vt:lpstr>Resources cont.</vt:lpstr>
      <vt:lpstr>IRS FEEDBACK QUESTIONS</vt:lpstr>
      <vt:lpstr>Contact Information</vt:lpstr>
      <vt:lpstr>Communications &amp; Liaison Stakeholder Liaison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Rajiv Bhavsar President</dc:title>
  <dc:creator>IACCGH @Admin</dc:creator>
  <cp:lastModifiedBy>IACCGH @Admin</cp:lastModifiedBy>
  <cp:revision>5</cp:revision>
  <dcterms:created xsi:type="dcterms:W3CDTF">2006-08-16T00:00:00Z</dcterms:created>
  <dcterms:modified xsi:type="dcterms:W3CDTF">2024-03-07T16:15:43Z</dcterms:modified>
  <dc:identifier>DAFrHsPdtsU</dc:identifier>
</cp:coreProperties>
</file>