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8" r:id="rId2"/>
    <p:sldId id="259" r:id="rId3"/>
    <p:sldId id="257" r:id="rId4"/>
    <p:sldId id="886" r:id="rId5"/>
    <p:sldId id="552" r:id="rId6"/>
    <p:sldId id="551" r:id="rId7"/>
    <p:sldId id="548" r:id="rId8"/>
    <p:sldId id="888" r:id="rId9"/>
    <p:sldId id="889" r:id="rId10"/>
    <p:sldId id="554" r:id="rId11"/>
    <p:sldId id="555" r:id="rId12"/>
    <p:sldId id="553" r:id="rId13"/>
    <p:sldId id="887" r:id="rId14"/>
    <p:sldId id="727" r:id="rId15"/>
    <p:sldId id="879" r:id="rId16"/>
    <p:sldId id="875" r:id="rId17"/>
    <p:sldId id="884" r:id="rId18"/>
    <p:sldId id="280" r:id="rId19"/>
    <p:sldId id="277" r:id="rId20"/>
    <p:sldId id="268" r:id="rId21"/>
    <p:sldId id="272" r:id="rId22"/>
    <p:sldId id="278" r:id="rId23"/>
    <p:sldId id="8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84"/>
    <p:restoredTop sz="95897"/>
  </p:normalViewPr>
  <p:slideViewPr>
    <p:cSldViewPr snapToGrid="0">
      <p:cViewPr varScale="1">
        <p:scale>
          <a:sx n="103" d="100"/>
          <a:sy n="103" d="100"/>
        </p:scale>
        <p:origin x="184" y="30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CD525D-96B1-4F9C-B681-03C9776BE43B}"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AC997473-B34E-4FE4-81BC-8C147B1B8CA2}">
      <dgm:prSet/>
      <dgm:spPr/>
      <dgm:t>
        <a:bodyPr/>
        <a:lstStyle/>
        <a:p>
          <a:r>
            <a:rPr lang="en-US" b="1"/>
            <a:t>Create</a:t>
          </a:r>
        </a:p>
      </dgm:t>
    </dgm:pt>
    <dgm:pt modelId="{4572E458-1920-490A-8065-2C10CE8AF167}" type="parTrans" cxnId="{AEFBF423-4FE9-4E1F-B163-1FA109EA4279}">
      <dgm:prSet/>
      <dgm:spPr/>
      <dgm:t>
        <a:bodyPr/>
        <a:lstStyle/>
        <a:p>
          <a:endParaRPr lang="en-US"/>
        </a:p>
      </dgm:t>
    </dgm:pt>
    <dgm:pt modelId="{7DF1F8F9-5DA0-45AB-A0A9-B60E94E3DCD8}" type="sibTrans" cxnId="{AEFBF423-4FE9-4E1F-B163-1FA109EA4279}">
      <dgm:prSet/>
      <dgm:spPr/>
      <dgm:t>
        <a:bodyPr/>
        <a:lstStyle/>
        <a:p>
          <a:endParaRPr lang="en-US"/>
        </a:p>
      </dgm:t>
    </dgm:pt>
    <dgm:pt modelId="{7FA0F709-F05B-4499-8E98-62C3F7E37C60}">
      <dgm:prSet/>
      <dgm:spPr/>
      <dgm:t>
        <a:bodyPr/>
        <a:lstStyle/>
        <a:p>
          <a:r>
            <a:rPr lang="en-US"/>
            <a:t>Changemakers by </a:t>
          </a:r>
          <a:r>
            <a:rPr lang="en-US" b="1"/>
            <a:t>building awareness </a:t>
          </a:r>
          <a:r>
            <a:rPr lang="en-US"/>
            <a:t>and </a:t>
          </a:r>
          <a:r>
            <a:rPr lang="en-US" b="1"/>
            <a:t>inspiring action </a:t>
          </a:r>
          <a:r>
            <a:rPr lang="en-US"/>
            <a:t>from our student entrepreneurs</a:t>
          </a:r>
        </a:p>
      </dgm:t>
    </dgm:pt>
    <dgm:pt modelId="{B0090BC9-4DBF-4EDB-A684-61B42021DE4F}" type="parTrans" cxnId="{6835ADB0-2EFC-4CA5-8995-2BB517C10979}">
      <dgm:prSet/>
      <dgm:spPr/>
      <dgm:t>
        <a:bodyPr/>
        <a:lstStyle/>
        <a:p>
          <a:endParaRPr lang="en-US"/>
        </a:p>
      </dgm:t>
    </dgm:pt>
    <dgm:pt modelId="{A8B75919-6084-43AE-BAA6-958672681024}" type="sibTrans" cxnId="{6835ADB0-2EFC-4CA5-8995-2BB517C10979}">
      <dgm:prSet/>
      <dgm:spPr/>
      <dgm:t>
        <a:bodyPr/>
        <a:lstStyle/>
        <a:p>
          <a:endParaRPr lang="en-US"/>
        </a:p>
      </dgm:t>
    </dgm:pt>
    <dgm:pt modelId="{10AD38F2-5B7C-4314-BF0C-AEC24DC3CA9E}">
      <dgm:prSet/>
      <dgm:spPr/>
      <dgm:t>
        <a:bodyPr/>
        <a:lstStyle/>
        <a:p>
          <a:r>
            <a:rPr lang="en-US" b="1"/>
            <a:t>Impact</a:t>
          </a:r>
        </a:p>
      </dgm:t>
    </dgm:pt>
    <dgm:pt modelId="{078E9ED8-42EC-4E94-AEF2-3004387B0948}" type="parTrans" cxnId="{FC9CBA30-00D9-4A76-8760-A679364644D5}">
      <dgm:prSet/>
      <dgm:spPr/>
      <dgm:t>
        <a:bodyPr/>
        <a:lstStyle/>
        <a:p>
          <a:endParaRPr lang="en-US"/>
        </a:p>
      </dgm:t>
    </dgm:pt>
    <dgm:pt modelId="{2C650B3E-BFDE-4E97-BB24-A6F1E21BEDFD}" type="sibTrans" cxnId="{FC9CBA30-00D9-4A76-8760-A679364644D5}">
      <dgm:prSet/>
      <dgm:spPr/>
      <dgm:t>
        <a:bodyPr/>
        <a:lstStyle/>
        <a:p>
          <a:endParaRPr lang="en-US"/>
        </a:p>
      </dgm:t>
    </dgm:pt>
    <dgm:pt modelId="{0D668154-6EB5-43A5-8D2A-5CCE6831E59C}">
      <dgm:prSet/>
      <dgm:spPr/>
      <dgm:t>
        <a:bodyPr/>
        <a:lstStyle/>
        <a:p>
          <a:r>
            <a:rPr lang="en-US" dirty="0"/>
            <a:t>the world with new products, services and technologies; and</a:t>
          </a:r>
        </a:p>
      </dgm:t>
    </dgm:pt>
    <dgm:pt modelId="{2AB77414-65F6-4CC0-9A36-8E533D413033}" type="parTrans" cxnId="{509BD3C6-ED54-4A4E-97C4-C35C749ABDC1}">
      <dgm:prSet/>
      <dgm:spPr/>
      <dgm:t>
        <a:bodyPr/>
        <a:lstStyle/>
        <a:p>
          <a:endParaRPr lang="en-US"/>
        </a:p>
      </dgm:t>
    </dgm:pt>
    <dgm:pt modelId="{6BFF7847-7E97-45EA-9880-0B62880986C6}" type="sibTrans" cxnId="{509BD3C6-ED54-4A4E-97C4-C35C749ABDC1}">
      <dgm:prSet/>
      <dgm:spPr/>
      <dgm:t>
        <a:bodyPr/>
        <a:lstStyle/>
        <a:p>
          <a:endParaRPr lang="en-US"/>
        </a:p>
      </dgm:t>
    </dgm:pt>
    <dgm:pt modelId="{3998DE4B-1D8F-4344-8589-DFBED85375D1}">
      <dgm:prSet/>
      <dgm:spPr/>
      <dgm:t>
        <a:bodyPr/>
        <a:lstStyle/>
        <a:p>
          <a:r>
            <a:rPr lang="en-US" b="1"/>
            <a:t>Empower</a:t>
          </a:r>
        </a:p>
      </dgm:t>
    </dgm:pt>
    <dgm:pt modelId="{DB27148F-5FA9-4553-A769-E69458C181F8}" type="parTrans" cxnId="{49AB98D7-7BDD-4F5B-8385-554F24646697}">
      <dgm:prSet/>
      <dgm:spPr/>
      <dgm:t>
        <a:bodyPr/>
        <a:lstStyle/>
        <a:p>
          <a:endParaRPr lang="en-US"/>
        </a:p>
      </dgm:t>
    </dgm:pt>
    <dgm:pt modelId="{D1E1510B-2D59-459E-A957-A99311A1DE2E}" type="sibTrans" cxnId="{49AB98D7-7BDD-4F5B-8385-554F24646697}">
      <dgm:prSet/>
      <dgm:spPr/>
      <dgm:t>
        <a:bodyPr/>
        <a:lstStyle/>
        <a:p>
          <a:endParaRPr lang="en-US"/>
        </a:p>
      </dgm:t>
    </dgm:pt>
    <dgm:pt modelId="{702420E4-DC82-4218-82AE-BBE726AE5EBC}">
      <dgm:prSet/>
      <dgm:spPr/>
      <dgm:t>
        <a:bodyPr/>
        <a:lstStyle/>
        <a:p>
          <a:r>
            <a:rPr lang="en-US"/>
            <a:t>our communities so that entrepreneurs can launch companies, scale technologies, and create tomorrow's jobs</a:t>
          </a:r>
        </a:p>
      </dgm:t>
    </dgm:pt>
    <dgm:pt modelId="{4EF99F63-1451-4A4C-8482-608AE149B9FF}" type="parTrans" cxnId="{67305B53-5B58-43BD-BB48-AC26528D8512}">
      <dgm:prSet/>
      <dgm:spPr/>
      <dgm:t>
        <a:bodyPr/>
        <a:lstStyle/>
        <a:p>
          <a:endParaRPr lang="en-US"/>
        </a:p>
      </dgm:t>
    </dgm:pt>
    <dgm:pt modelId="{955B5EF6-02B3-455F-A6B2-E79271962FCD}" type="sibTrans" cxnId="{67305B53-5B58-43BD-BB48-AC26528D8512}">
      <dgm:prSet/>
      <dgm:spPr/>
      <dgm:t>
        <a:bodyPr/>
        <a:lstStyle/>
        <a:p>
          <a:endParaRPr lang="en-US"/>
        </a:p>
      </dgm:t>
    </dgm:pt>
    <dgm:pt modelId="{E2B51729-DE64-4B4B-9063-2A0B403055CC}" type="pres">
      <dgm:prSet presAssocID="{CDCD525D-96B1-4F9C-B681-03C9776BE43B}" presName="Name0" presStyleCnt="0">
        <dgm:presLayoutVars>
          <dgm:dir/>
          <dgm:animLvl val="lvl"/>
          <dgm:resizeHandles val="exact"/>
        </dgm:presLayoutVars>
      </dgm:prSet>
      <dgm:spPr/>
    </dgm:pt>
    <dgm:pt modelId="{68DD6EA2-59E0-1D49-B586-C1BAD7B5F3F5}" type="pres">
      <dgm:prSet presAssocID="{AC997473-B34E-4FE4-81BC-8C147B1B8CA2}" presName="composite" presStyleCnt="0"/>
      <dgm:spPr/>
    </dgm:pt>
    <dgm:pt modelId="{E6672B9E-A2B8-F344-9D30-FC5A868D8AD0}" type="pres">
      <dgm:prSet presAssocID="{AC997473-B34E-4FE4-81BC-8C147B1B8CA2}" presName="parTx" presStyleLbl="alignNode1" presStyleIdx="0" presStyleCnt="3">
        <dgm:presLayoutVars>
          <dgm:chMax val="0"/>
          <dgm:chPref val="0"/>
        </dgm:presLayoutVars>
      </dgm:prSet>
      <dgm:spPr/>
    </dgm:pt>
    <dgm:pt modelId="{6F943361-0AFB-9748-8228-571775C45CFE}" type="pres">
      <dgm:prSet presAssocID="{AC997473-B34E-4FE4-81BC-8C147B1B8CA2}" presName="desTx" presStyleLbl="alignAccFollowNode1" presStyleIdx="0" presStyleCnt="3">
        <dgm:presLayoutVars/>
      </dgm:prSet>
      <dgm:spPr/>
    </dgm:pt>
    <dgm:pt modelId="{5C0A91F0-F748-A943-8B4A-F4EAD916A72F}" type="pres">
      <dgm:prSet presAssocID="{7DF1F8F9-5DA0-45AB-A0A9-B60E94E3DCD8}" presName="space" presStyleCnt="0"/>
      <dgm:spPr/>
    </dgm:pt>
    <dgm:pt modelId="{EFDDA751-5BB8-1342-9191-431029EA01A3}" type="pres">
      <dgm:prSet presAssocID="{10AD38F2-5B7C-4314-BF0C-AEC24DC3CA9E}" presName="composite" presStyleCnt="0"/>
      <dgm:spPr/>
    </dgm:pt>
    <dgm:pt modelId="{912AD088-00E1-FB41-ABF4-E2C6CB75179C}" type="pres">
      <dgm:prSet presAssocID="{10AD38F2-5B7C-4314-BF0C-AEC24DC3CA9E}" presName="parTx" presStyleLbl="alignNode1" presStyleIdx="1" presStyleCnt="3">
        <dgm:presLayoutVars>
          <dgm:chMax val="0"/>
          <dgm:chPref val="0"/>
        </dgm:presLayoutVars>
      </dgm:prSet>
      <dgm:spPr/>
    </dgm:pt>
    <dgm:pt modelId="{A387945B-8558-4749-B177-70D1562234F7}" type="pres">
      <dgm:prSet presAssocID="{10AD38F2-5B7C-4314-BF0C-AEC24DC3CA9E}" presName="desTx" presStyleLbl="alignAccFollowNode1" presStyleIdx="1" presStyleCnt="3">
        <dgm:presLayoutVars/>
      </dgm:prSet>
      <dgm:spPr/>
    </dgm:pt>
    <dgm:pt modelId="{ECA6461E-56D8-7E40-A36C-E9F4803BA720}" type="pres">
      <dgm:prSet presAssocID="{2C650B3E-BFDE-4E97-BB24-A6F1E21BEDFD}" presName="space" presStyleCnt="0"/>
      <dgm:spPr/>
    </dgm:pt>
    <dgm:pt modelId="{DC5F05AD-1383-9A45-B834-663AF378AE77}" type="pres">
      <dgm:prSet presAssocID="{3998DE4B-1D8F-4344-8589-DFBED85375D1}" presName="composite" presStyleCnt="0"/>
      <dgm:spPr/>
    </dgm:pt>
    <dgm:pt modelId="{0B94681F-F8EC-8E40-97B2-8CE19CCB96BD}" type="pres">
      <dgm:prSet presAssocID="{3998DE4B-1D8F-4344-8589-DFBED85375D1}" presName="parTx" presStyleLbl="alignNode1" presStyleIdx="2" presStyleCnt="3">
        <dgm:presLayoutVars>
          <dgm:chMax val="0"/>
          <dgm:chPref val="0"/>
        </dgm:presLayoutVars>
      </dgm:prSet>
      <dgm:spPr/>
    </dgm:pt>
    <dgm:pt modelId="{4BAD1478-71CC-CB4A-9F29-35FA8B9802C4}" type="pres">
      <dgm:prSet presAssocID="{3998DE4B-1D8F-4344-8589-DFBED85375D1}" presName="desTx" presStyleLbl="alignAccFollowNode1" presStyleIdx="2" presStyleCnt="3">
        <dgm:presLayoutVars/>
      </dgm:prSet>
      <dgm:spPr/>
    </dgm:pt>
  </dgm:ptLst>
  <dgm:cxnLst>
    <dgm:cxn modelId="{3BB01109-7B75-0745-B920-DA3A760A2093}" type="presOf" srcId="{10AD38F2-5B7C-4314-BF0C-AEC24DC3CA9E}" destId="{912AD088-00E1-FB41-ABF4-E2C6CB75179C}" srcOrd="0" destOrd="0" presId="urn:microsoft.com/office/officeart/2016/7/layout/ChevronBlockProcess"/>
    <dgm:cxn modelId="{AEFBF423-4FE9-4E1F-B163-1FA109EA4279}" srcId="{CDCD525D-96B1-4F9C-B681-03C9776BE43B}" destId="{AC997473-B34E-4FE4-81BC-8C147B1B8CA2}" srcOrd="0" destOrd="0" parTransId="{4572E458-1920-490A-8065-2C10CE8AF167}" sibTransId="{7DF1F8F9-5DA0-45AB-A0A9-B60E94E3DCD8}"/>
    <dgm:cxn modelId="{144D7F28-5BB0-DC4C-AFC2-5935E9E75573}" type="presOf" srcId="{7FA0F709-F05B-4499-8E98-62C3F7E37C60}" destId="{6F943361-0AFB-9748-8228-571775C45CFE}" srcOrd="0" destOrd="0" presId="urn:microsoft.com/office/officeart/2016/7/layout/ChevronBlockProcess"/>
    <dgm:cxn modelId="{FC9CBA30-00D9-4A76-8760-A679364644D5}" srcId="{CDCD525D-96B1-4F9C-B681-03C9776BE43B}" destId="{10AD38F2-5B7C-4314-BF0C-AEC24DC3CA9E}" srcOrd="1" destOrd="0" parTransId="{078E9ED8-42EC-4E94-AEF2-3004387B0948}" sibTransId="{2C650B3E-BFDE-4E97-BB24-A6F1E21BEDFD}"/>
    <dgm:cxn modelId="{67305B53-5B58-43BD-BB48-AC26528D8512}" srcId="{3998DE4B-1D8F-4344-8589-DFBED85375D1}" destId="{702420E4-DC82-4218-82AE-BBE726AE5EBC}" srcOrd="0" destOrd="0" parTransId="{4EF99F63-1451-4A4C-8482-608AE149B9FF}" sibTransId="{955B5EF6-02B3-455F-A6B2-E79271962FCD}"/>
    <dgm:cxn modelId="{6835ADB0-2EFC-4CA5-8995-2BB517C10979}" srcId="{AC997473-B34E-4FE4-81BC-8C147B1B8CA2}" destId="{7FA0F709-F05B-4499-8E98-62C3F7E37C60}" srcOrd="0" destOrd="0" parTransId="{B0090BC9-4DBF-4EDB-A684-61B42021DE4F}" sibTransId="{A8B75919-6084-43AE-BAA6-958672681024}"/>
    <dgm:cxn modelId="{37B327C3-38B5-A148-B6C9-22CCE38D42DF}" type="presOf" srcId="{AC997473-B34E-4FE4-81BC-8C147B1B8CA2}" destId="{E6672B9E-A2B8-F344-9D30-FC5A868D8AD0}" srcOrd="0" destOrd="0" presId="urn:microsoft.com/office/officeart/2016/7/layout/ChevronBlockProcess"/>
    <dgm:cxn modelId="{769A53C4-8277-814C-92D0-095D82E8F4DE}" type="presOf" srcId="{CDCD525D-96B1-4F9C-B681-03C9776BE43B}" destId="{E2B51729-DE64-4B4B-9063-2A0B403055CC}" srcOrd="0" destOrd="0" presId="urn:microsoft.com/office/officeart/2016/7/layout/ChevronBlockProcess"/>
    <dgm:cxn modelId="{509BD3C6-ED54-4A4E-97C4-C35C749ABDC1}" srcId="{10AD38F2-5B7C-4314-BF0C-AEC24DC3CA9E}" destId="{0D668154-6EB5-43A5-8D2A-5CCE6831E59C}" srcOrd="0" destOrd="0" parTransId="{2AB77414-65F6-4CC0-9A36-8E533D413033}" sibTransId="{6BFF7847-7E97-45EA-9880-0B62880986C6}"/>
    <dgm:cxn modelId="{E23E4FC9-179D-6341-B4CB-EF0EA8C42393}" type="presOf" srcId="{0D668154-6EB5-43A5-8D2A-5CCE6831E59C}" destId="{A387945B-8558-4749-B177-70D1562234F7}" srcOrd="0" destOrd="0" presId="urn:microsoft.com/office/officeart/2016/7/layout/ChevronBlockProcess"/>
    <dgm:cxn modelId="{82255ECA-761E-1F42-94C4-B91AB58BFFDA}" type="presOf" srcId="{702420E4-DC82-4218-82AE-BBE726AE5EBC}" destId="{4BAD1478-71CC-CB4A-9F29-35FA8B9802C4}" srcOrd="0" destOrd="0" presId="urn:microsoft.com/office/officeart/2016/7/layout/ChevronBlockProcess"/>
    <dgm:cxn modelId="{49AB98D7-7BDD-4F5B-8385-554F24646697}" srcId="{CDCD525D-96B1-4F9C-B681-03C9776BE43B}" destId="{3998DE4B-1D8F-4344-8589-DFBED85375D1}" srcOrd="2" destOrd="0" parTransId="{DB27148F-5FA9-4553-A769-E69458C181F8}" sibTransId="{D1E1510B-2D59-459E-A957-A99311A1DE2E}"/>
    <dgm:cxn modelId="{E18745E5-7879-8440-9D76-87D778DAB79D}" type="presOf" srcId="{3998DE4B-1D8F-4344-8589-DFBED85375D1}" destId="{0B94681F-F8EC-8E40-97B2-8CE19CCB96BD}" srcOrd="0" destOrd="0" presId="urn:microsoft.com/office/officeart/2016/7/layout/ChevronBlockProcess"/>
    <dgm:cxn modelId="{BE6E40E1-B7E0-BB4A-8E6D-5DB076D19ABF}" type="presParOf" srcId="{E2B51729-DE64-4B4B-9063-2A0B403055CC}" destId="{68DD6EA2-59E0-1D49-B586-C1BAD7B5F3F5}" srcOrd="0" destOrd="0" presId="urn:microsoft.com/office/officeart/2016/7/layout/ChevronBlockProcess"/>
    <dgm:cxn modelId="{59EDC522-035D-3C4A-B4D8-94D7FFB84EFB}" type="presParOf" srcId="{68DD6EA2-59E0-1D49-B586-C1BAD7B5F3F5}" destId="{E6672B9E-A2B8-F344-9D30-FC5A868D8AD0}" srcOrd="0" destOrd="0" presId="urn:microsoft.com/office/officeart/2016/7/layout/ChevronBlockProcess"/>
    <dgm:cxn modelId="{20937180-E20A-EB42-811E-DBB3FCC7DD7D}" type="presParOf" srcId="{68DD6EA2-59E0-1D49-B586-C1BAD7B5F3F5}" destId="{6F943361-0AFB-9748-8228-571775C45CFE}" srcOrd="1" destOrd="0" presId="urn:microsoft.com/office/officeart/2016/7/layout/ChevronBlockProcess"/>
    <dgm:cxn modelId="{98FEFD96-E5A1-1B47-BC89-3526780D7F30}" type="presParOf" srcId="{E2B51729-DE64-4B4B-9063-2A0B403055CC}" destId="{5C0A91F0-F748-A943-8B4A-F4EAD916A72F}" srcOrd="1" destOrd="0" presId="urn:microsoft.com/office/officeart/2016/7/layout/ChevronBlockProcess"/>
    <dgm:cxn modelId="{55033F34-02FD-A649-B057-70E83D29F5E4}" type="presParOf" srcId="{E2B51729-DE64-4B4B-9063-2A0B403055CC}" destId="{EFDDA751-5BB8-1342-9191-431029EA01A3}" srcOrd="2" destOrd="0" presId="urn:microsoft.com/office/officeart/2016/7/layout/ChevronBlockProcess"/>
    <dgm:cxn modelId="{522B7510-CFF8-A34D-B1AE-54FD9C805CF4}" type="presParOf" srcId="{EFDDA751-5BB8-1342-9191-431029EA01A3}" destId="{912AD088-00E1-FB41-ABF4-E2C6CB75179C}" srcOrd="0" destOrd="0" presId="urn:microsoft.com/office/officeart/2016/7/layout/ChevronBlockProcess"/>
    <dgm:cxn modelId="{DD961BDD-B483-AB4A-8635-D44768D4A545}" type="presParOf" srcId="{EFDDA751-5BB8-1342-9191-431029EA01A3}" destId="{A387945B-8558-4749-B177-70D1562234F7}" srcOrd="1" destOrd="0" presId="urn:microsoft.com/office/officeart/2016/7/layout/ChevronBlockProcess"/>
    <dgm:cxn modelId="{FEDF7A64-3844-DB49-9AEF-CAE31442E1DA}" type="presParOf" srcId="{E2B51729-DE64-4B4B-9063-2A0B403055CC}" destId="{ECA6461E-56D8-7E40-A36C-E9F4803BA720}" srcOrd="3" destOrd="0" presId="urn:microsoft.com/office/officeart/2016/7/layout/ChevronBlockProcess"/>
    <dgm:cxn modelId="{2EE8ABCD-FCB1-8F41-B0AF-A2CC95AB79DD}" type="presParOf" srcId="{E2B51729-DE64-4B4B-9063-2A0B403055CC}" destId="{DC5F05AD-1383-9A45-B834-663AF378AE77}" srcOrd="4" destOrd="0" presId="urn:microsoft.com/office/officeart/2016/7/layout/ChevronBlockProcess"/>
    <dgm:cxn modelId="{4A976F38-36FC-5141-9D00-80044E450124}" type="presParOf" srcId="{DC5F05AD-1383-9A45-B834-663AF378AE77}" destId="{0B94681F-F8EC-8E40-97B2-8CE19CCB96BD}" srcOrd="0" destOrd="0" presId="urn:microsoft.com/office/officeart/2016/7/layout/ChevronBlockProcess"/>
    <dgm:cxn modelId="{65347515-9E99-E24B-AA25-A1DC04346E91}" type="presParOf" srcId="{DC5F05AD-1383-9A45-B834-663AF378AE77}" destId="{4BAD1478-71CC-CB4A-9F29-35FA8B9802C4}" srcOrd="1" destOrd="0" presId="urn:microsoft.com/office/officeart/2016/7/layout/ChevronBlockProcess"/>
  </dgm:cxnLst>
  <dgm:bg>
    <a:noFill/>
  </dgm:bg>
  <dgm:whole>
    <a:ln>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18A2FE-32FE-418D-8FCD-82FC6ED1FFEF}"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3A673EB-3DF3-420D-BAA0-474CA4B45CF9}">
      <dgm:prSet custT="1"/>
      <dgm:spPr/>
      <dgm:t>
        <a:bodyPr/>
        <a:lstStyle/>
        <a:p>
          <a:pPr>
            <a:lnSpc>
              <a:spcPct val="100000"/>
            </a:lnSpc>
            <a:defRPr cap="all"/>
          </a:pPr>
          <a:r>
            <a:rPr lang="en-US" sz="2000"/>
            <a:t>engage and teach entrepreneurial mindset AND</a:t>
          </a:r>
        </a:p>
      </dgm:t>
    </dgm:pt>
    <dgm:pt modelId="{FA0200AC-BFD2-4C78-84E8-28252A8CA49E}" type="parTrans" cxnId="{6C08FF38-6CC5-4005-BCB8-DB5FB93B6384}">
      <dgm:prSet/>
      <dgm:spPr/>
      <dgm:t>
        <a:bodyPr/>
        <a:lstStyle/>
        <a:p>
          <a:endParaRPr lang="en-US" sz="2400"/>
        </a:p>
      </dgm:t>
    </dgm:pt>
    <dgm:pt modelId="{3574F29A-250A-4FBF-8387-7237CE10EFF0}" type="sibTrans" cxnId="{6C08FF38-6CC5-4005-BCB8-DB5FB93B6384}">
      <dgm:prSet/>
      <dgm:spPr/>
      <dgm:t>
        <a:bodyPr/>
        <a:lstStyle/>
        <a:p>
          <a:endParaRPr lang="en-US" sz="2400"/>
        </a:p>
      </dgm:t>
    </dgm:pt>
    <dgm:pt modelId="{8DBB8A10-E6B5-4953-84F9-D7D889A1FD6C}">
      <dgm:prSet custT="1"/>
      <dgm:spPr/>
      <dgm:t>
        <a:bodyPr/>
        <a:lstStyle/>
        <a:p>
          <a:pPr>
            <a:lnSpc>
              <a:spcPct val="100000"/>
            </a:lnSpc>
            <a:defRPr cap="all"/>
          </a:pPr>
          <a:r>
            <a:rPr lang="en-US" sz="2000"/>
            <a:t>help build awareness</a:t>
          </a:r>
        </a:p>
      </dgm:t>
    </dgm:pt>
    <dgm:pt modelId="{E7200737-70E8-425D-AD29-274A45A9DE4F}" type="parTrans" cxnId="{DF93C93E-4B50-43EC-BA2D-42F3DEF828DB}">
      <dgm:prSet/>
      <dgm:spPr/>
      <dgm:t>
        <a:bodyPr/>
        <a:lstStyle/>
        <a:p>
          <a:endParaRPr lang="en-US" sz="2400"/>
        </a:p>
      </dgm:t>
    </dgm:pt>
    <dgm:pt modelId="{4EB5F914-4563-4596-B8C8-9C26D9E634AB}" type="sibTrans" cxnId="{DF93C93E-4B50-43EC-BA2D-42F3DEF828DB}">
      <dgm:prSet/>
      <dgm:spPr/>
      <dgm:t>
        <a:bodyPr/>
        <a:lstStyle/>
        <a:p>
          <a:endParaRPr lang="en-US" sz="2400"/>
        </a:p>
      </dgm:t>
    </dgm:pt>
    <dgm:pt modelId="{45B62C14-E73B-49E7-B560-AC04597E4037}">
      <dgm:prSet custT="1"/>
      <dgm:spPr/>
      <dgm:t>
        <a:bodyPr/>
        <a:lstStyle/>
        <a:p>
          <a:pPr>
            <a:lnSpc>
              <a:spcPct val="100000"/>
            </a:lnSpc>
            <a:defRPr cap="all"/>
          </a:pPr>
          <a:r>
            <a:rPr lang="en-US" sz="2000"/>
            <a:t>and inspire action from student entrepreneurs </a:t>
          </a:r>
        </a:p>
      </dgm:t>
    </dgm:pt>
    <dgm:pt modelId="{F27BEC98-9746-435D-9208-4E446158F3B4}" type="parTrans" cxnId="{B99B9D8E-8CAD-4B25-A61B-68F95197B287}">
      <dgm:prSet/>
      <dgm:spPr/>
      <dgm:t>
        <a:bodyPr/>
        <a:lstStyle/>
        <a:p>
          <a:endParaRPr lang="en-US" sz="2400"/>
        </a:p>
      </dgm:t>
    </dgm:pt>
    <dgm:pt modelId="{1CB898A8-3D56-4818-8D73-18AF49C0E330}" type="sibTrans" cxnId="{B99B9D8E-8CAD-4B25-A61B-68F95197B287}">
      <dgm:prSet/>
      <dgm:spPr/>
      <dgm:t>
        <a:bodyPr/>
        <a:lstStyle/>
        <a:p>
          <a:endParaRPr lang="en-US" sz="2400"/>
        </a:p>
      </dgm:t>
    </dgm:pt>
    <dgm:pt modelId="{09AD1EC3-9BB5-4867-830F-56C5388815B9}">
      <dgm:prSet custT="1"/>
      <dgm:spPr/>
      <dgm:t>
        <a:bodyPr/>
        <a:lstStyle/>
        <a:p>
          <a:pPr>
            <a:lnSpc>
              <a:spcPct val="100000"/>
            </a:lnSpc>
            <a:defRPr cap="all"/>
          </a:pPr>
          <a:r>
            <a:rPr lang="en-US" sz="2000"/>
            <a:t>hosting workshops &amp; training sessions that</a:t>
          </a:r>
          <a:endParaRPr lang="en-US" sz="2000" b="0"/>
        </a:p>
      </dgm:t>
    </dgm:pt>
    <dgm:pt modelId="{E1179C25-01BD-4E90-BD53-6C414914A969}" type="sibTrans" cxnId="{C7509AD5-81C5-4FA2-926B-C8BBAC753E73}">
      <dgm:prSet/>
      <dgm:spPr/>
      <dgm:t>
        <a:bodyPr/>
        <a:lstStyle/>
        <a:p>
          <a:endParaRPr lang="en-US" sz="2400"/>
        </a:p>
      </dgm:t>
    </dgm:pt>
    <dgm:pt modelId="{0215B152-D902-4012-80CE-73C6D8F431AE}" type="parTrans" cxnId="{C7509AD5-81C5-4FA2-926B-C8BBAC753E73}">
      <dgm:prSet/>
      <dgm:spPr/>
      <dgm:t>
        <a:bodyPr/>
        <a:lstStyle/>
        <a:p>
          <a:endParaRPr lang="en-US" sz="2400"/>
        </a:p>
      </dgm:t>
    </dgm:pt>
    <dgm:pt modelId="{137E742E-247B-48E4-9532-8CE10A29AC31}" type="pres">
      <dgm:prSet presAssocID="{C718A2FE-32FE-418D-8FCD-82FC6ED1FFEF}" presName="root" presStyleCnt="0">
        <dgm:presLayoutVars>
          <dgm:dir/>
          <dgm:resizeHandles val="exact"/>
        </dgm:presLayoutVars>
      </dgm:prSet>
      <dgm:spPr/>
    </dgm:pt>
    <dgm:pt modelId="{6CE66E80-8598-4B7E-A6E4-ECD594F1A5CD}" type="pres">
      <dgm:prSet presAssocID="{09AD1EC3-9BB5-4867-830F-56C5388815B9}" presName="compNode" presStyleCnt="0"/>
      <dgm:spPr/>
    </dgm:pt>
    <dgm:pt modelId="{E966FDBD-D0E9-4EDE-AD9D-C64067A32AA6}" type="pres">
      <dgm:prSet presAssocID="{09AD1EC3-9BB5-4867-830F-56C5388815B9}" presName="iconBgRect" presStyleLbl="bgShp" presStyleIdx="0" presStyleCnt="4"/>
      <dgm:spPr>
        <a:prstGeom prst="round2DiagRect">
          <a:avLst>
            <a:gd name="adj1" fmla="val 29727"/>
            <a:gd name="adj2" fmla="val 0"/>
          </a:avLst>
        </a:prstGeom>
      </dgm:spPr>
    </dgm:pt>
    <dgm:pt modelId="{2DC42245-2876-4558-ADDA-758A54D9D42F}" type="pres">
      <dgm:prSet presAssocID="{09AD1EC3-9BB5-4867-830F-56C5388815B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780A11F6-289C-48C9-B6FA-BB906EDCBBFC}" type="pres">
      <dgm:prSet presAssocID="{09AD1EC3-9BB5-4867-830F-56C5388815B9}" presName="spaceRect" presStyleCnt="0"/>
      <dgm:spPr/>
    </dgm:pt>
    <dgm:pt modelId="{B0BC4873-399F-49E7-866C-83279953E837}" type="pres">
      <dgm:prSet presAssocID="{09AD1EC3-9BB5-4867-830F-56C5388815B9}" presName="textRect" presStyleLbl="revTx" presStyleIdx="0" presStyleCnt="4">
        <dgm:presLayoutVars>
          <dgm:chMax val="1"/>
          <dgm:chPref val="1"/>
        </dgm:presLayoutVars>
      </dgm:prSet>
      <dgm:spPr/>
    </dgm:pt>
    <dgm:pt modelId="{3AA3CA6E-EA74-4BF0-9C5A-8B42B41C4692}" type="pres">
      <dgm:prSet presAssocID="{E1179C25-01BD-4E90-BD53-6C414914A969}" presName="sibTrans" presStyleCnt="0"/>
      <dgm:spPr/>
    </dgm:pt>
    <dgm:pt modelId="{C7A88611-E620-4019-9AF5-2DA10276515E}" type="pres">
      <dgm:prSet presAssocID="{E3A673EB-3DF3-420D-BAA0-474CA4B45CF9}" presName="compNode" presStyleCnt="0"/>
      <dgm:spPr/>
    </dgm:pt>
    <dgm:pt modelId="{FC777A06-B880-4272-82E7-700D462B6500}" type="pres">
      <dgm:prSet presAssocID="{E3A673EB-3DF3-420D-BAA0-474CA4B45CF9}" presName="iconBgRect" presStyleLbl="bgShp" presStyleIdx="1" presStyleCnt="4"/>
      <dgm:spPr>
        <a:prstGeom prst="round2DiagRect">
          <a:avLst>
            <a:gd name="adj1" fmla="val 29727"/>
            <a:gd name="adj2" fmla="val 0"/>
          </a:avLst>
        </a:prstGeom>
      </dgm:spPr>
    </dgm:pt>
    <dgm:pt modelId="{C9227613-C320-40D6-8FEE-07261A617DF1}" type="pres">
      <dgm:prSet presAssocID="{E3A673EB-3DF3-420D-BAA0-474CA4B45CF9}" presName="iconRect" presStyleLbl="node1" presStyleIdx="1"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60AF337F-F582-428F-A9BD-137CDF15846D}" type="pres">
      <dgm:prSet presAssocID="{E3A673EB-3DF3-420D-BAA0-474CA4B45CF9}" presName="spaceRect" presStyleCnt="0"/>
      <dgm:spPr/>
    </dgm:pt>
    <dgm:pt modelId="{E4A613E8-7DAD-4D61-9EB8-ED405A7429B6}" type="pres">
      <dgm:prSet presAssocID="{E3A673EB-3DF3-420D-BAA0-474CA4B45CF9}" presName="textRect" presStyleLbl="revTx" presStyleIdx="1" presStyleCnt="4">
        <dgm:presLayoutVars>
          <dgm:chMax val="1"/>
          <dgm:chPref val="1"/>
        </dgm:presLayoutVars>
      </dgm:prSet>
      <dgm:spPr/>
    </dgm:pt>
    <dgm:pt modelId="{EC421689-4E62-47B9-8986-5603331DBC4C}" type="pres">
      <dgm:prSet presAssocID="{3574F29A-250A-4FBF-8387-7237CE10EFF0}" presName="sibTrans" presStyleCnt="0"/>
      <dgm:spPr/>
    </dgm:pt>
    <dgm:pt modelId="{79FB87D9-1827-488B-94B5-A079B87AB769}" type="pres">
      <dgm:prSet presAssocID="{8DBB8A10-E6B5-4953-84F9-D7D889A1FD6C}" presName="compNode" presStyleCnt="0"/>
      <dgm:spPr/>
    </dgm:pt>
    <dgm:pt modelId="{B364AF63-63D8-4EB4-B1B4-EFB44DECC3BF}" type="pres">
      <dgm:prSet presAssocID="{8DBB8A10-E6B5-4953-84F9-D7D889A1FD6C}" presName="iconBgRect" presStyleLbl="bgShp" presStyleIdx="2" presStyleCnt="4"/>
      <dgm:spPr>
        <a:prstGeom prst="round2DiagRect">
          <a:avLst>
            <a:gd name="adj1" fmla="val 29727"/>
            <a:gd name="adj2" fmla="val 0"/>
          </a:avLst>
        </a:prstGeom>
      </dgm:spPr>
    </dgm:pt>
    <dgm:pt modelId="{96A169EC-A2DF-4E3E-AFA2-7196F9487A7F}" type="pres">
      <dgm:prSet presAssocID="{8DBB8A10-E6B5-4953-84F9-D7D889A1FD6C}" presName="icon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74C9DB35-D5F5-4B4F-B504-04AE2469FEA4}" type="pres">
      <dgm:prSet presAssocID="{8DBB8A10-E6B5-4953-84F9-D7D889A1FD6C}" presName="spaceRect" presStyleCnt="0"/>
      <dgm:spPr/>
    </dgm:pt>
    <dgm:pt modelId="{A42FCE74-B2ED-4F78-B2BE-DF58AF77D47C}" type="pres">
      <dgm:prSet presAssocID="{8DBB8A10-E6B5-4953-84F9-D7D889A1FD6C}" presName="textRect" presStyleLbl="revTx" presStyleIdx="2" presStyleCnt="4">
        <dgm:presLayoutVars>
          <dgm:chMax val="1"/>
          <dgm:chPref val="1"/>
        </dgm:presLayoutVars>
      </dgm:prSet>
      <dgm:spPr/>
    </dgm:pt>
    <dgm:pt modelId="{9E8CD97B-18B3-4754-ADF4-E01DA2C4B4AE}" type="pres">
      <dgm:prSet presAssocID="{4EB5F914-4563-4596-B8C8-9C26D9E634AB}" presName="sibTrans" presStyleCnt="0"/>
      <dgm:spPr/>
    </dgm:pt>
    <dgm:pt modelId="{B46EF9C1-C0C6-41D0-B02D-FCFB2158EB90}" type="pres">
      <dgm:prSet presAssocID="{45B62C14-E73B-49E7-B560-AC04597E4037}" presName="compNode" presStyleCnt="0"/>
      <dgm:spPr/>
    </dgm:pt>
    <dgm:pt modelId="{AB7B8AE8-0F65-43A3-9FF3-CC22662E5928}" type="pres">
      <dgm:prSet presAssocID="{45B62C14-E73B-49E7-B560-AC04597E4037}" presName="iconBgRect" presStyleLbl="bgShp" presStyleIdx="3" presStyleCnt="4"/>
      <dgm:spPr>
        <a:prstGeom prst="round2DiagRect">
          <a:avLst>
            <a:gd name="adj1" fmla="val 29727"/>
            <a:gd name="adj2" fmla="val 0"/>
          </a:avLst>
        </a:prstGeom>
      </dgm:spPr>
    </dgm:pt>
    <dgm:pt modelId="{7A02E374-C6C6-4B80-8966-FAB138506325}" type="pres">
      <dgm:prSet presAssocID="{45B62C14-E73B-49E7-B560-AC04597E4037}" presName="iconRect" presStyleLbl="node1" presStyleIdx="3"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3E3C426D-B1EC-43BA-9DC2-55AA0D93B396}" type="pres">
      <dgm:prSet presAssocID="{45B62C14-E73B-49E7-B560-AC04597E4037}" presName="spaceRect" presStyleCnt="0"/>
      <dgm:spPr/>
    </dgm:pt>
    <dgm:pt modelId="{DC3F3EEE-8076-4C2C-8CEF-358FE1972555}" type="pres">
      <dgm:prSet presAssocID="{45B62C14-E73B-49E7-B560-AC04597E4037}" presName="textRect" presStyleLbl="revTx" presStyleIdx="3" presStyleCnt="4">
        <dgm:presLayoutVars>
          <dgm:chMax val="1"/>
          <dgm:chPref val="1"/>
        </dgm:presLayoutVars>
      </dgm:prSet>
      <dgm:spPr/>
    </dgm:pt>
  </dgm:ptLst>
  <dgm:cxnLst>
    <dgm:cxn modelId="{7460BB37-A898-BA40-862C-50F1B0C4FE45}" type="presOf" srcId="{E3A673EB-3DF3-420D-BAA0-474CA4B45CF9}" destId="{E4A613E8-7DAD-4D61-9EB8-ED405A7429B6}" srcOrd="0" destOrd="0" presId="urn:microsoft.com/office/officeart/2018/5/layout/IconLeafLabelList"/>
    <dgm:cxn modelId="{6C08FF38-6CC5-4005-BCB8-DB5FB93B6384}" srcId="{C718A2FE-32FE-418D-8FCD-82FC6ED1FFEF}" destId="{E3A673EB-3DF3-420D-BAA0-474CA4B45CF9}" srcOrd="1" destOrd="0" parTransId="{FA0200AC-BFD2-4C78-84E8-28252A8CA49E}" sibTransId="{3574F29A-250A-4FBF-8387-7237CE10EFF0}"/>
    <dgm:cxn modelId="{DF93C93E-4B50-43EC-BA2D-42F3DEF828DB}" srcId="{C718A2FE-32FE-418D-8FCD-82FC6ED1FFEF}" destId="{8DBB8A10-E6B5-4953-84F9-D7D889A1FD6C}" srcOrd="2" destOrd="0" parTransId="{E7200737-70E8-425D-AD29-274A45A9DE4F}" sibTransId="{4EB5F914-4563-4596-B8C8-9C26D9E634AB}"/>
    <dgm:cxn modelId="{2BA54442-4156-E349-BBF2-D2C9BD7CFA96}" type="presOf" srcId="{8DBB8A10-E6B5-4953-84F9-D7D889A1FD6C}" destId="{A42FCE74-B2ED-4F78-B2BE-DF58AF77D47C}" srcOrd="0" destOrd="0" presId="urn:microsoft.com/office/officeart/2018/5/layout/IconLeafLabelList"/>
    <dgm:cxn modelId="{E748DC87-1B50-CF4B-B48F-867FC7520D5C}" type="presOf" srcId="{09AD1EC3-9BB5-4867-830F-56C5388815B9}" destId="{B0BC4873-399F-49E7-866C-83279953E837}" srcOrd="0" destOrd="0" presId="urn:microsoft.com/office/officeart/2018/5/layout/IconLeafLabelList"/>
    <dgm:cxn modelId="{B99B9D8E-8CAD-4B25-A61B-68F95197B287}" srcId="{C718A2FE-32FE-418D-8FCD-82FC6ED1FFEF}" destId="{45B62C14-E73B-49E7-B560-AC04597E4037}" srcOrd="3" destOrd="0" parTransId="{F27BEC98-9746-435D-9208-4E446158F3B4}" sibTransId="{1CB898A8-3D56-4818-8D73-18AF49C0E330}"/>
    <dgm:cxn modelId="{2A5A05A6-EE36-0A48-9BC3-47B7ED6A8FCE}" type="presOf" srcId="{C718A2FE-32FE-418D-8FCD-82FC6ED1FFEF}" destId="{137E742E-247B-48E4-9532-8CE10A29AC31}" srcOrd="0" destOrd="0" presId="urn:microsoft.com/office/officeart/2018/5/layout/IconLeafLabelList"/>
    <dgm:cxn modelId="{8B0390CD-CB10-524A-8DB6-4EA7F8E0ED39}" type="presOf" srcId="{45B62C14-E73B-49E7-B560-AC04597E4037}" destId="{DC3F3EEE-8076-4C2C-8CEF-358FE1972555}" srcOrd="0" destOrd="0" presId="urn:microsoft.com/office/officeart/2018/5/layout/IconLeafLabelList"/>
    <dgm:cxn modelId="{C7509AD5-81C5-4FA2-926B-C8BBAC753E73}" srcId="{C718A2FE-32FE-418D-8FCD-82FC6ED1FFEF}" destId="{09AD1EC3-9BB5-4867-830F-56C5388815B9}" srcOrd="0" destOrd="0" parTransId="{0215B152-D902-4012-80CE-73C6D8F431AE}" sibTransId="{E1179C25-01BD-4E90-BD53-6C414914A969}"/>
    <dgm:cxn modelId="{F3DF4213-CCB4-3743-8788-C4D081EB899C}" type="presParOf" srcId="{137E742E-247B-48E4-9532-8CE10A29AC31}" destId="{6CE66E80-8598-4B7E-A6E4-ECD594F1A5CD}" srcOrd="0" destOrd="0" presId="urn:microsoft.com/office/officeart/2018/5/layout/IconLeafLabelList"/>
    <dgm:cxn modelId="{EAE7B5B9-0104-9C41-B9EC-C1E624B7CF15}" type="presParOf" srcId="{6CE66E80-8598-4B7E-A6E4-ECD594F1A5CD}" destId="{E966FDBD-D0E9-4EDE-AD9D-C64067A32AA6}" srcOrd="0" destOrd="0" presId="urn:microsoft.com/office/officeart/2018/5/layout/IconLeafLabelList"/>
    <dgm:cxn modelId="{BE19D655-E45D-E840-B854-B35FFE4329CF}" type="presParOf" srcId="{6CE66E80-8598-4B7E-A6E4-ECD594F1A5CD}" destId="{2DC42245-2876-4558-ADDA-758A54D9D42F}" srcOrd="1" destOrd="0" presId="urn:microsoft.com/office/officeart/2018/5/layout/IconLeafLabelList"/>
    <dgm:cxn modelId="{F5EFB250-9D88-4B48-8B2E-986FC9C8F62F}" type="presParOf" srcId="{6CE66E80-8598-4B7E-A6E4-ECD594F1A5CD}" destId="{780A11F6-289C-48C9-B6FA-BB906EDCBBFC}" srcOrd="2" destOrd="0" presId="urn:microsoft.com/office/officeart/2018/5/layout/IconLeafLabelList"/>
    <dgm:cxn modelId="{2C3494A9-28FF-6146-A352-5F10FA437FE1}" type="presParOf" srcId="{6CE66E80-8598-4B7E-A6E4-ECD594F1A5CD}" destId="{B0BC4873-399F-49E7-866C-83279953E837}" srcOrd="3" destOrd="0" presId="urn:microsoft.com/office/officeart/2018/5/layout/IconLeafLabelList"/>
    <dgm:cxn modelId="{98E38B5A-6BF0-FB43-8F8A-D3D4898483E1}" type="presParOf" srcId="{137E742E-247B-48E4-9532-8CE10A29AC31}" destId="{3AA3CA6E-EA74-4BF0-9C5A-8B42B41C4692}" srcOrd="1" destOrd="0" presId="urn:microsoft.com/office/officeart/2018/5/layout/IconLeafLabelList"/>
    <dgm:cxn modelId="{F2D6C336-219C-414B-A5E4-4287F2594432}" type="presParOf" srcId="{137E742E-247B-48E4-9532-8CE10A29AC31}" destId="{C7A88611-E620-4019-9AF5-2DA10276515E}" srcOrd="2" destOrd="0" presId="urn:microsoft.com/office/officeart/2018/5/layout/IconLeafLabelList"/>
    <dgm:cxn modelId="{BCEF08E5-5BAB-1C4E-A12C-1150232F6069}" type="presParOf" srcId="{C7A88611-E620-4019-9AF5-2DA10276515E}" destId="{FC777A06-B880-4272-82E7-700D462B6500}" srcOrd="0" destOrd="0" presId="urn:microsoft.com/office/officeart/2018/5/layout/IconLeafLabelList"/>
    <dgm:cxn modelId="{D2FD0260-0234-3148-BA1F-8F39D2B8E316}" type="presParOf" srcId="{C7A88611-E620-4019-9AF5-2DA10276515E}" destId="{C9227613-C320-40D6-8FEE-07261A617DF1}" srcOrd="1" destOrd="0" presId="urn:microsoft.com/office/officeart/2018/5/layout/IconLeafLabelList"/>
    <dgm:cxn modelId="{4B55E104-AA75-F942-949B-CFC830AB5113}" type="presParOf" srcId="{C7A88611-E620-4019-9AF5-2DA10276515E}" destId="{60AF337F-F582-428F-A9BD-137CDF15846D}" srcOrd="2" destOrd="0" presId="urn:microsoft.com/office/officeart/2018/5/layout/IconLeafLabelList"/>
    <dgm:cxn modelId="{09D2682E-E97C-BA40-BB40-1A1F415A599B}" type="presParOf" srcId="{C7A88611-E620-4019-9AF5-2DA10276515E}" destId="{E4A613E8-7DAD-4D61-9EB8-ED405A7429B6}" srcOrd="3" destOrd="0" presId="urn:microsoft.com/office/officeart/2018/5/layout/IconLeafLabelList"/>
    <dgm:cxn modelId="{CD0C3B66-FBCB-474E-9606-438F04B7AAAC}" type="presParOf" srcId="{137E742E-247B-48E4-9532-8CE10A29AC31}" destId="{EC421689-4E62-47B9-8986-5603331DBC4C}" srcOrd="3" destOrd="0" presId="urn:microsoft.com/office/officeart/2018/5/layout/IconLeafLabelList"/>
    <dgm:cxn modelId="{0C0A0054-AA35-4440-AB43-E27B3A2B78E8}" type="presParOf" srcId="{137E742E-247B-48E4-9532-8CE10A29AC31}" destId="{79FB87D9-1827-488B-94B5-A079B87AB769}" srcOrd="4" destOrd="0" presId="urn:microsoft.com/office/officeart/2018/5/layout/IconLeafLabelList"/>
    <dgm:cxn modelId="{40BAC176-37F0-CC48-8613-F079047AA4C0}" type="presParOf" srcId="{79FB87D9-1827-488B-94B5-A079B87AB769}" destId="{B364AF63-63D8-4EB4-B1B4-EFB44DECC3BF}" srcOrd="0" destOrd="0" presId="urn:microsoft.com/office/officeart/2018/5/layout/IconLeafLabelList"/>
    <dgm:cxn modelId="{70D78033-562B-E544-9922-82ECD8A8507B}" type="presParOf" srcId="{79FB87D9-1827-488B-94B5-A079B87AB769}" destId="{96A169EC-A2DF-4E3E-AFA2-7196F9487A7F}" srcOrd="1" destOrd="0" presId="urn:microsoft.com/office/officeart/2018/5/layout/IconLeafLabelList"/>
    <dgm:cxn modelId="{1470347F-3661-C245-8267-308B3205606D}" type="presParOf" srcId="{79FB87D9-1827-488B-94B5-A079B87AB769}" destId="{74C9DB35-D5F5-4B4F-B504-04AE2469FEA4}" srcOrd="2" destOrd="0" presId="urn:microsoft.com/office/officeart/2018/5/layout/IconLeafLabelList"/>
    <dgm:cxn modelId="{D36AF687-DB7D-D74C-A468-B51A3C06A81D}" type="presParOf" srcId="{79FB87D9-1827-488B-94B5-A079B87AB769}" destId="{A42FCE74-B2ED-4F78-B2BE-DF58AF77D47C}" srcOrd="3" destOrd="0" presId="urn:microsoft.com/office/officeart/2018/5/layout/IconLeafLabelList"/>
    <dgm:cxn modelId="{E37EEED9-28C2-0E4A-ABB7-FEC7B0FCDAC6}" type="presParOf" srcId="{137E742E-247B-48E4-9532-8CE10A29AC31}" destId="{9E8CD97B-18B3-4754-ADF4-E01DA2C4B4AE}" srcOrd="5" destOrd="0" presId="urn:microsoft.com/office/officeart/2018/5/layout/IconLeafLabelList"/>
    <dgm:cxn modelId="{B44D75BD-45A8-9D4C-95CE-B994260EB1AA}" type="presParOf" srcId="{137E742E-247B-48E4-9532-8CE10A29AC31}" destId="{B46EF9C1-C0C6-41D0-B02D-FCFB2158EB90}" srcOrd="6" destOrd="0" presId="urn:microsoft.com/office/officeart/2018/5/layout/IconLeafLabelList"/>
    <dgm:cxn modelId="{6D610350-231E-EB49-B05D-56CDEB6106FF}" type="presParOf" srcId="{B46EF9C1-C0C6-41D0-B02D-FCFB2158EB90}" destId="{AB7B8AE8-0F65-43A3-9FF3-CC22662E5928}" srcOrd="0" destOrd="0" presId="urn:microsoft.com/office/officeart/2018/5/layout/IconLeafLabelList"/>
    <dgm:cxn modelId="{15281C52-2D2D-5441-8384-86D9ED279193}" type="presParOf" srcId="{B46EF9C1-C0C6-41D0-B02D-FCFB2158EB90}" destId="{7A02E374-C6C6-4B80-8966-FAB138506325}" srcOrd="1" destOrd="0" presId="urn:microsoft.com/office/officeart/2018/5/layout/IconLeafLabelList"/>
    <dgm:cxn modelId="{83F77180-32AD-814B-AA7B-4B081024B628}" type="presParOf" srcId="{B46EF9C1-C0C6-41D0-B02D-FCFB2158EB90}" destId="{3E3C426D-B1EC-43BA-9DC2-55AA0D93B396}" srcOrd="2" destOrd="0" presId="urn:microsoft.com/office/officeart/2018/5/layout/IconLeafLabelList"/>
    <dgm:cxn modelId="{FA783B85-0A3F-E74C-B17C-B86A702B6E8D}" type="presParOf" srcId="{B46EF9C1-C0C6-41D0-B02D-FCFB2158EB90}" destId="{DC3F3EEE-8076-4C2C-8CEF-358FE1972555}" srcOrd="3" destOrd="0" presId="urn:microsoft.com/office/officeart/2018/5/layout/IconLeafLabelList"/>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72B9E-A2B8-F344-9D30-FC5A868D8AD0}">
      <dsp:nvSpPr>
        <dsp:cNvPr id="0" name=""/>
        <dsp:cNvSpPr/>
      </dsp:nvSpPr>
      <dsp:spPr>
        <a:xfrm>
          <a:off x="7933" y="42734"/>
          <a:ext cx="3139860" cy="941958"/>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306" tIns="116306" rIns="116306" bIns="116306" numCol="1" spcCol="1270" anchor="ctr" anchorCtr="0">
          <a:noAutofit/>
        </a:bodyPr>
        <a:lstStyle/>
        <a:p>
          <a:pPr marL="0" lvl="0" indent="0" algn="ctr" defTabSz="1244600">
            <a:lnSpc>
              <a:spcPct val="90000"/>
            </a:lnSpc>
            <a:spcBef>
              <a:spcPct val="0"/>
            </a:spcBef>
            <a:spcAft>
              <a:spcPct val="35000"/>
            </a:spcAft>
            <a:buNone/>
          </a:pPr>
          <a:r>
            <a:rPr lang="en-US" sz="2800" b="1" kern="1200"/>
            <a:t>Create</a:t>
          </a:r>
        </a:p>
      </dsp:txBody>
      <dsp:txXfrm>
        <a:off x="290520" y="42734"/>
        <a:ext cx="2574686" cy="941958"/>
      </dsp:txXfrm>
    </dsp:sp>
    <dsp:sp modelId="{6F943361-0AFB-9748-8228-571775C45CFE}">
      <dsp:nvSpPr>
        <dsp:cNvPr id="0" name=""/>
        <dsp:cNvSpPr/>
      </dsp:nvSpPr>
      <dsp:spPr>
        <a:xfrm>
          <a:off x="7933" y="984692"/>
          <a:ext cx="2857273" cy="209251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5788" tIns="225788" rIns="225788" bIns="451576" numCol="1" spcCol="1270" anchor="t" anchorCtr="0">
          <a:noAutofit/>
        </a:bodyPr>
        <a:lstStyle/>
        <a:p>
          <a:pPr marL="0" lvl="0" indent="0" algn="l" defTabSz="889000">
            <a:lnSpc>
              <a:spcPct val="90000"/>
            </a:lnSpc>
            <a:spcBef>
              <a:spcPct val="0"/>
            </a:spcBef>
            <a:spcAft>
              <a:spcPct val="35000"/>
            </a:spcAft>
            <a:buNone/>
          </a:pPr>
          <a:r>
            <a:rPr lang="en-US" sz="2000" kern="1200"/>
            <a:t>Changemakers by </a:t>
          </a:r>
          <a:r>
            <a:rPr lang="en-US" sz="2000" b="1" kern="1200"/>
            <a:t>building awareness </a:t>
          </a:r>
          <a:r>
            <a:rPr lang="en-US" sz="2000" kern="1200"/>
            <a:t>and </a:t>
          </a:r>
          <a:r>
            <a:rPr lang="en-US" sz="2000" b="1" kern="1200"/>
            <a:t>inspiring action </a:t>
          </a:r>
          <a:r>
            <a:rPr lang="en-US" sz="2000" kern="1200"/>
            <a:t>from our student entrepreneurs</a:t>
          </a:r>
        </a:p>
      </dsp:txBody>
      <dsp:txXfrm>
        <a:off x="7933" y="984692"/>
        <a:ext cx="2857273" cy="2092510"/>
      </dsp:txXfrm>
    </dsp:sp>
    <dsp:sp modelId="{912AD088-00E1-FB41-ABF4-E2C6CB75179C}">
      <dsp:nvSpPr>
        <dsp:cNvPr id="0" name=""/>
        <dsp:cNvSpPr/>
      </dsp:nvSpPr>
      <dsp:spPr>
        <a:xfrm>
          <a:off x="3101129" y="42734"/>
          <a:ext cx="3139860" cy="941958"/>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306" tIns="116306" rIns="116306" bIns="116306" numCol="1" spcCol="1270" anchor="ctr" anchorCtr="0">
          <a:noAutofit/>
        </a:bodyPr>
        <a:lstStyle/>
        <a:p>
          <a:pPr marL="0" lvl="0" indent="0" algn="ctr" defTabSz="1244600">
            <a:lnSpc>
              <a:spcPct val="90000"/>
            </a:lnSpc>
            <a:spcBef>
              <a:spcPct val="0"/>
            </a:spcBef>
            <a:spcAft>
              <a:spcPct val="35000"/>
            </a:spcAft>
            <a:buNone/>
          </a:pPr>
          <a:r>
            <a:rPr lang="en-US" sz="2800" b="1" kern="1200"/>
            <a:t>Impact</a:t>
          </a:r>
        </a:p>
      </dsp:txBody>
      <dsp:txXfrm>
        <a:off x="3383716" y="42734"/>
        <a:ext cx="2574686" cy="941958"/>
      </dsp:txXfrm>
    </dsp:sp>
    <dsp:sp modelId="{A387945B-8558-4749-B177-70D1562234F7}">
      <dsp:nvSpPr>
        <dsp:cNvPr id="0" name=""/>
        <dsp:cNvSpPr/>
      </dsp:nvSpPr>
      <dsp:spPr>
        <a:xfrm>
          <a:off x="3101129" y="984692"/>
          <a:ext cx="2857273" cy="209251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5788" tIns="225788" rIns="225788" bIns="451576" numCol="1" spcCol="1270" anchor="t" anchorCtr="0">
          <a:noAutofit/>
        </a:bodyPr>
        <a:lstStyle/>
        <a:p>
          <a:pPr marL="0" lvl="0" indent="0" algn="l" defTabSz="889000">
            <a:lnSpc>
              <a:spcPct val="90000"/>
            </a:lnSpc>
            <a:spcBef>
              <a:spcPct val="0"/>
            </a:spcBef>
            <a:spcAft>
              <a:spcPct val="35000"/>
            </a:spcAft>
            <a:buNone/>
          </a:pPr>
          <a:r>
            <a:rPr lang="en-US" sz="2000" kern="1200" dirty="0"/>
            <a:t>the world with new products, services and technologies; and</a:t>
          </a:r>
        </a:p>
      </dsp:txBody>
      <dsp:txXfrm>
        <a:off x="3101129" y="984692"/>
        <a:ext cx="2857273" cy="2092510"/>
      </dsp:txXfrm>
    </dsp:sp>
    <dsp:sp modelId="{0B94681F-F8EC-8E40-97B2-8CE19CCB96BD}">
      <dsp:nvSpPr>
        <dsp:cNvPr id="0" name=""/>
        <dsp:cNvSpPr/>
      </dsp:nvSpPr>
      <dsp:spPr>
        <a:xfrm>
          <a:off x="6194325" y="42734"/>
          <a:ext cx="3139860" cy="941958"/>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306" tIns="116306" rIns="116306" bIns="116306" numCol="1" spcCol="1270" anchor="ctr" anchorCtr="0">
          <a:noAutofit/>
        </a:bodyPr>
        <a:lstStyle/>
        <a:p>
          <a:pPr marL="0" lvl="0" indent="0" algn="ctr" defTabSz="1244600">
            <a:lnSpc>
              <a:spcPct val="90000"/>
            </a:lnSpc>
            <a:spcBef>
              <a:spcPct val="0"/>
            </a:spcBef>
            <a:spcAft>
              <a:spcPct val="35000"/>
            </a:spcAft>
            <a:buNone/>
          </a:pPr>
          <a:r>
            <a:rPr lang="en-US" sz="2800" b="1" kern="1200"/>
            <a:t>Empower</a:t>
          </a:r>
        </a:p>
      </dsp:txBody>
      <dsp:txXfrm>
        <a:off x="6476912" y="42734"/>
        <a:ext cx="2574686" cy="941958"/>
      </dsp:txXfrm>
    </dsp:sp>
    <dsp:sp modelId="{4BAD1478-71CC-CB4A-9F29-35FA8B9802C4}">
      <dsp:nvSpPr>
        <dsp:cNvPr id="0" name=""/>
        <dsp:cNvSpPr/>
      </dsp:nvSpPr>
      <dsp:spPr>
        <a:xfrm>
          <a:off x="6194325" y="984692"/>
          <a:ext cx="2857273" cy="209251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5788" tIns="225788" rIns="225788" bIns="451576" numCol="1" spcCol="1270" anchor="t" anchorCtr="0">
          <a:noAutofit/>
        </a:bodyPr>
        <a:lstStyle/>
        <a:p>
          <a:pPr marL="0" lvl="0" indent="0" algn="l" defTabSz="889000">
            <a:lnSpc>
              <a:spcPct val="90000"/>
            </a:lnSpc>
            <a:spcBef>
              <a:spcPct val="0"/>
            </a:spcBef>
            <a:spcAft>
              <a:spcPct val="35000"/>
            </a:spcAft>
            <a:buNone/>
          </a:pPr>
          <a:r>
            <a:rPr lang="en-US" sz="2000" kern="1200"/>
            <a:t>our communities so that entrepreneurs can launch companies, scale technologies, and create tomorrow's jobs</a:t>
          </a:r>
        </a:p>
      </dsp:txBody>
      <dsp:txXfrm>
        <a:off x="6194325" y="984692"/>
        <a:ext cx="2857273" cy="20925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6FDBD-D0E9-4EDE-AD9D-C64067A32AA6}">
      <dsp:nvSpPr>
        <dsp:cNvPr id="0" name=""/>
        <dsp:cNvSpPr/>
      </dsp:nvSpPr>
      <dsp:spPr>
        <a:xfrm>
          <a:off x="936491" y="370062"/>
          <a:ext cx="1262534" cy="1262534"/>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C42245-2876-4558-ADDA-758A54D9D42F}">
      <dsp:nvSpPr>
        <dsp:cNvPr id="0" name=""/>
        <dsp:cNvSpPr/>
      </dsp:nvSpPr>
      <dsp:spPr>
        <a:xfrm>
          <a:off x="1205556" y="639126"/>
          <a:ext cx="724404" cy="724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BC4873-399F-49E7-866C-83279953E837}">
      <dsp:nvSpPr>
        <dsp:cNvPr id="0" name=""/>
        <dsp:cNvSpPr/>
      </dsp:nvSpPr>
      <dsp:spPr>
        <a:xfrm>
          <a:off x="532894" y="2025844"/>
          <a:ext cx="2069728"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hosting workshops &amp; training sessions that</a:t>
          </a:r>
          <a:endParaRPr lang="en-US" sz="2000" b="0" kern="1200"/>
        </a:p>
      </dsp:txBody>
      <dsp:txXfrm>
        <a:off x="532894" y="2025844"/>
        <a:ext cx="2069728" cy="1260000"/>
      </dsp:txXfrm>
    </dsp:sp>
    <dsp:sp modelId="{FC777A06-B880-4272-82E7-700D462B6500}">
      <dsp:nvSpPr>
        <dsp:cNvPr id="0" name=""/>
        <dsp:cNvSpPr/>
      </dsp:nvSpPr>
      <dsp:spPr>
        <a:xfrm>
          <a:off x="3368422" y="370062"/>
          <a:ext cx="1262534" cy="1262534"/>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227613-C320-40D6-8FEE-07261A617DF1}">
      <dsp:nvSpPr>
        <dsp:cNvPr id="0" name=""/>
        <dsp:cNvSpPr/>
      </dsp:nvSpPr>
      <dsp:spPr>
        <a:xfrm>
          <a:off x="3637487" y="639126"/>
          <a:ext cx="724404" cy="724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A613E8-7DAD-4D61-9EB8-ED405A7429B6}">
      <dsp:nvSpPr>
        <dsp:cNvPr id="0" name=""/>
        <dsp:cNvSpPr/>
      </dsp:nvSpPr>
      <dsp:spPr>
        <a:xfrm>
          <a:off x="2964825" y="2025844"/>
          <a:ext cx="2069728"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engage and teach entrepreneurial mindset AND</a:t>
          </a:r>
        </a:p>
      </dsp:txBody>
      <dsp:txXfrm>
        <a:off x="2964825" y="2025844"/>
        <a:ext cx="2069728" cy="1260000"/>
      </dsp:txXfrm>
    </dsp:sp>
    <dsp:sp modelId="{B364AF63-63D8-4EB4-B1B4-EFB44DECC3BF}">
      <dsp:nvSpPr>
        <dsp:cNvPr id="0" name=""/>
        <dsp:cNvSpPr/>
      </dsp:nvSpPr>
      <dsp:spPr>
        <a:xfrm>
          <a:off x="5800353" y="370062"/>
          <a:ext cx="1262534" cy="1262534"/>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A169EC-A2DF-4E3E-AFA2-7196F9487A7F}">
      <dsp:nvSpPr>
        <dsp:cNvPr id="0" name=""/>
        <dsp:cNvSpPr/>
      </dsp:nvSpPr>
      <dsp:spPr>
        <a:xfrm>
          <a:off x="6069418" y="639126"/>
          <a:ext cx="724404" cy="7244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2FCE74-B2ED-4F78-B2BE-DF58AF77D47C}">
      <dsp:nvSpPr>
        <dsp:cNvPr id="0" name=""/>
        <dsp:cNvSpPr/>
      </dsp:nvSpPr>
      <dsp:spPr>
        <a:xfrm>
          <a:off x="5396756" y="2025844"/>
          <a:ext cx="2069728"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help build awareness</a:t>
          </a:r>
        </a:p>
      </dsp:txBody>
      <dsp:txXfrm>
        <a:off x="5396756" y="2025844"/>
        <a:ext cx="2069728" cy="1260000"/>
      </dsp:txXfrm>
    </dsp:sp>
    <dsp:sp modelId="{AB7B8AE8-0F65-43A3-9FF3-CC22662E5928}">
      <dsp:nvSpPr>
        <dsp:cNvPr id="0" name=""/>
        <dsp:cNvSpPr/>
      </dsp:nvSpPr>
      <dsp:spPr>
        <a:xfrm>
          <a:off x="8232284" y="370062"/>
          <a:ext cx="1262534" cy="1262534"/>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02E374-C6C6-4B80-8966-FAB138506325}">
      <dsp:nvSpPr>
        <dsp:cNvPr id="0" name=""/>
        <dsp:cNvSpPr/>
      </dsp:nvSpPr>
      <dsp:spPr>
        <a:xfrm>
          <a:off x="8501349" y="639126"/>
          <a:ext cx="724404" cy="7244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3F3EEE-8076-4C2C-8CEF-358FE1972555}">
      <dsp:nvSpPr>
        <dsp:cNvPr id="0" name=""/>
        <dsp:cNvSpPr/>
      </dsp:nvSpPr>
      <dsp:spPr>
        <a:xfrm>
          <a:off x="7828687" y="2025844"/>
          <a:ext cx="2069728"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and inspire action from student entrepreneurs </a:t>
          </a:r>
        </a:p>
      </dsp:txBody>
      <dsp:txXfrm>
        <a:off x="7828687" y="2025844"/>
        <a:ext cx="2069728" cy="1260000"/>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3283A-431E-2942-BA2E-6EFA539E3794}" type="datetimeFigureOut">
              <a:rPr lang="en-US" smtClean="0"/>
              <a:t>4/22/24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764A1-1A3A-164D-82C5-E345A354606A}" type="slidenum">
              <a:rPr lang="en-US" smtClean="0"/>
              <a:t>‹#›</a:t>
            </a:fld>
            <a:endParaRPr lang="en-US"/>
          </a:p>
        </p:txBody>
      </p:sp>
    </p:spTree>
    <p:extLst>
      <p:ext uri="{BB962C8B-B14F-4D97-AF65-F5344CB8AC3E}">
        <p14:creationId xmlns:p14="http://schemas.microsoft.com/office/powerpoint/2010/main" val="467324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
        <p:nvSpPr>
          <p:cNvPr id="2" name="Date Placeholder 1">
            <a:extLst>
              <a:ext uri="{FF2B5EF4-FFF2-40B4-BE49-F238E27FC236}">
                <a16:creationId xmlns:a16="http://schemas.microsoft.com/office/drawing/2014/main" id="{73314522-C0C4-B346-9705-5F560EE74138}"/>
              </a:ext>
            </a:extLst>
          </p:cNvPr>
          <p:cNvSpPr>
            <a:spLocks noGrp="1"/>
          </p:cNvSpPr>
          <p:nvPr>
            <p:ph type="dt" idx="10"/>
          </p:nvPr>
        </p:nvSpPr>
        <p:spPr/>
        <p:txBody>
          <a:bodyPr/>
          <a:lstStyle/>
          <a:p>
            <a:endParaRPr lang="en-US"/>
          </a:p>
        </p:txBody>
      </p:sp>
    </p:spTree>
    <p:extLst>
      <p:ext uri="{BB962C8B-B14F-4D97-AF65-F5344CB8AC3E}">
        <p14:creationId xmlns:p14="http://schemas.microsoft.com/office/powerpoint/2010/main" val="531213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
        <p:nvSpPr>
          <p:cNvPr id="2" name="Date Placeholder 1">
            <a:extLst>
              <a:ext uri="{FF2B5EF4-FFF2-40B4-BE49-F238E27FC236}">
                <a16:creationId xmlns:a16="http://schemas.microsoft.com/office/drawing/2014/main" id="{73314522-C0C4-B346-9705-5F560EE74138}"/>
              </a:ext>
            </a:extLst>
          </p:cNvPr>
          <p:cNvSpPr>
            <a:spLocks noGrp="1"/>
          </p:cNvSpPr>
          <p:nvPr>
            <p:ph type="dt" idx="10"/>
          </p:nvPr>
        </p:nvSpPr>
        <p:spPr/>
        <p:txBody>
          <a:bodyPr/>
          <a:lstStyle/>
          <a:p>
            <a:endParaRPr lang="en-US"/>
          </a:p>
        </p:txBody>
      </p:sp>
    </p:spTree>
    <p:extLst>
      <p:ext uri="{BB962C8B-B14F-4D97-AF65-F5344CB8AC3E}">
        <p14:creationId xmlns:p14="http://schemas.microsoft.com/office/powerpoint/2010/main" val="78171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
        <p:nvSpPr>
          <p:cNvPr id="2" name="Date Placeholder 1">
            <a:extLst>
              <a:ext uri="{FF2B5EF4-FFF2-40B4-BE49-F238E27FC236}">
                <a16:creationId xmlns:a16="http://schemas.microsoft.com/office/drawing/2014/main" id="{73314522-C0C4-B346-9705-5F560EE74138}"/>
              </a:ext>
            </a:extLst>
          </p:cNvPr>
          <p:cNvSpPr>
            <a:spLocks noGrp="1"/>
          </p:cNvSpPr>
          <p:nvPr>
            <p:ph type="dt" idx="10"/>
          </p:nvPr>
        </p:nvSpPr>
        <p:spPr/>
        <p:txBody>
          <a:bodyPr/>
          <a:lstStyle/>
          <a:p>
            <a:endParaRPr lang="en-US"/>
          </a:p>
        </p:txBody>
      </p:sp>
    </p:spTree>
    <p:extLst>
      <p:ext uri="{BB962C8B-B14F-4D97-AF65-F5344CB8AC3E}">
        <p14:creationId xmlns:p14="http://schemas.microsoft.com/office/powerpoint/2010/main" val="3464345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
        <p:nvSpPr>
          <p:cNvPr id="2" name="Date Placeholder 1">
            <a:extLst>
              <a:ext uri="{FF2B5EF4-FFF2-40B4-BE49-F238E27FC236}">
                <a16:creationId xmlns:a16="http://schemas.microsoft.com/office/drawing/2014/main" id="{73314522-C0C4-B346-9705-5F560EE74138}"/>
              </a:ext>
            </a:extLst>
          </p:cNvPr>
          <p:cNvSpPr>
            <a:spLocks noGrp="1"/>
          </p:cNvSpPr>
          <p:nvPr>
            <p:ph type="dt" idx="10"/>
          </p:nvPr>
        </p:nvSpPr>
        <p:spPr/>
        <p:txBody>
          <a:bodyPr/>
          <a:lstStyle/>
          <a:p>
            <a:endParaRPr lang="en-US"/>
          </a:p>
        </p:txBody>
      </p:sp>
    </p:spTree>
    <p:extLst>
      <p:ext uri="{BB962C8B-B14F-4D97-AF65-F5344CB8AC3E}">
        <p14:creationId xmlns:p14="http://schemas.microsoft.com/office/powerpoint/2010/main" val="2084086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4120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C4A755C-0016-C648-9D56-CFDA04FC9019}" type="slidenum">
              <a:rPr lang="en-US" smtClean="0"/>
              <a:t>21</a:t>
            </a:fld>
            <a:endParaRPr lang="en-US"/>
          </a:p>
        </p:txBody>
      </p:sp>
    </p:spTree>
    <p:extLst>
      <p:ext uri="{BB962C8B-B14F-4D97-AF65-F5344CB8AC3E}">
        <p14:creationId xmlns:p14="http://schemas.microsoft.com/office/powerpoint/2010/main" val="4138671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
        <p:nvSpPr>
          <p:cNvPr id="2" name="Date Placeholder 1">
            <a:extLst>
              <a:ext uri="{FF2B5EF4-FFF2-40B4-BE49-F238E27FC236}">
                <a16:creationId xmlns:a16="http://schemas.microsoft.com/office/drawing/2014/main" id="{73314522-C0C4-B346-9705-5F560EE74138}"/>
              </a:ext>
            </a:extLst>
          </p:cNvPr>
          <p:cNvSpPr>
            <a:spLocks noGrp="1"/>
          </p:cNvSpPr>
          <p:nvPr>
            <p:ph type="dt" idx="10"/>
          </p:nvPr>
        </p:nvSpPr>
        <p:spPr/>
        <p:txBody>
          <a:bodyPr/>
          <a:lstStyle/>
          <a:p>
            <a:endParaRPr lang="en-US"/>
          </a:p>
        </p:txBody>
      </p:sp>
    </p:spTree>
    <p:extLst>
      <p:ext uri="{BB962C8B-B14F-4D97-AF65-F5344CB8AC3E}">
        <p14:creationId xmlns:p14="http://schemas.microsoft.com/office/powerpoint/2010/main" val="230409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
        <p:nvSpPr>
          <p:cNvPr id="2" name="Date Placeholder 1">
            <a:extLst>
              <a:ext uri="{FF2B5EF4-FFF2-40B4-BE49-F238E27FC236}">
                <a16:creationId xmlns:a16="http://schemas.microsoft.com/office/drawing/2014/main" id="{73314522-C0C4-B346-9705-5F560EE74138}"/>
              </a:ext>
            </a:extLst>
          </p:cNvPr>
          <p:cNvSpPr>
            <a:spLocks noGrp="1"/>
          </p:cNvSpPr>
          <p:nvPr>
            <p:ph type="dt" idx="10"/>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
        <p:nvSpPr>
          <p:cNvPr id="2" name="Date Placeholder 1">
            <a:extLst>
              <a:ext uri="{FF2B5EF4-FFF2-40B4-BE49-F238E27FC236}">
                <a16:creationId xmlns:a16="http://schemas.microsoft.com/office/drawing/2014/main" id="{73314522-C0C4-B346-9705-5F560EE74138}"/>
              </a:ext>
            </a:extLst>
          </p:cNvPr>
          <p:cNvSpPr>
            <a:spLocks noGrp="1"/>
          </p:cNvSpPr>
          <p:nvPr>
            <p:ph type="dt" idx="10"/>
          </p:nvPr>
        </p:nvSpPr>
        <p:spPr/>
        <p:txBody>
          <a:bodyPr/>
          <a:lstStyle/>
          <a:p>
            <a:endParaRPr lang="en-US"/>
          </a:p>
        </p:txBody>
      </p:sp>
    </p:spTree>
    <p:extLst>
      <p:ext uri="{BB962C8B-B14F-4D97-AF65-F5344CB8AC3E}">
        <p14:creationId xmlns:p14="http://schemas.microsoft.com/office/powerpoint/2010/main" val="1686825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
        <p:nvSpPr>
          <p:cNvPr id="2" name="Date Placeholder 1">
            <a:extLst>
              <a:ext uri="{FF2B5EF4-FFF2-40B4-BE49-F238E27FC236}">
                <a16:creationId xmlns:a16="http://schemas.microsoft.com/office/drawing/2014/main" id="{73314522-C0C4-B346-9705-5F560EE74138}"/>
              </a:ext>
            </a:extLst>
          </p:cNvPr>
          <p:cNvSpPr>
            <a:spLocks noGrp="1"/>
          </p:cNvSpPr>
          <p:nvPr>
            <p:ph type="dt" idx="10"/>
          </p:nvPr>
        </p:nvSpPr>
        <p:spPr/>
        <p:txBody>
          <a:bodyPr/>
          <a:lstStyle/>
          <a:p>
            <a:endParaRPr lang="en-US"/>
          </a:p>
        </p:txBody>
      </p:sp>
    </p:spTree>
    <p:extLst>
      <p:ext uri="{BB962C8B-B14F-4D97-AF65-F5344CB8AC3E}">
        <p14:creationId xmlns:p14="http://schemas.microsoft.com/office/powerpoint/2010/main" val="3362913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
        <p:nvSpPr>
          <p:cNvPr id="2" name="Date Placeholder 1">
            <a:extLst>
              <a:ext uri="{FF2B5EF4-FFF2-40B4-BE49-F238E27FC236}">
                <a16:creationId xmlns:a16="http://schemas.microsoft.com/office/drawing/2014/main" id="{73314522-C0C4-B346-9705-5F560EE74138}"/>
              </a:ext>
            </a:extLst>
          </p:cNvPr>
          <p:cNvSpPr>
            <a:spLocks noGrp="1"/>
          </p:cNvSpPr>
          <p:nvPr>
            <p:ph type="dt" idx="10"/>
          </p:nvPr>
        </p:nvSpPr>
        <p:spPr/>
        <p:txBody>
          <a:bodyPr/>
          <a:lstStyle/>
          <a:p>
            <a:endParaRPr lang="en-US"/>
          </a:p>
        </p:txBody>
      </p:sp>
    </p:spTree>
    <p:extLst>
      <p:ext uri="{BB962C8B-B14F-4D97-AF65-F5344CB8AC3E}">
        <p14:creationId xmlns:p14="http://schemas.microsoft.com/office/powerpoint/2010/main" val="2416849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25 teams </a:t>
            </a:r>
            <a:r>
              <a:rPr lang="en-US" b="1" dirty="0" err="1"/>
              <a:t>teams</a:t>
            </a:r>
            <a:r>
              <a:rPr lang="en-US" b="1" dirty="0"/>
              <a:t> of proposed, startup and existing entrepreneurs chosen from 100 applications to win free </a:t>
            </a:r>
            <a:r>
              <a:rPr lang="en-US" b="1" u="sng" dirty="0">
                <a:hlinkClick r:id="rId3"/>
              </a:rPr>
              <a:t>training and advising</a:t>
            </a:r>
            <a:r>
              <a:rPr lang="en-US" b="1" dirty="0"/>
              <a:t> February thru May. </a:t>
            </a:r>
          </a:p>
          <a:p>
            <a:endParaRPr lang="en-US" b="1" dirty="0"/>
          </a:p>
          <a:p>
            <a:r>
              <a:rPr lang="en-US" b="1" dirty="0"/>
              <a:t> 1,300 Advisor Hours </a:t>
            </a:r>
            <a:r>
              <a:rPr lang="en-US" dirty="0"/>
              <a:t>- participating in interactive group training with contestant teams and in one-on-one advising. </a:t>
            </a:r>
            <a:r>
              <a:rPr lang="en-US" b="1" dirty="0"/>
              <a:t>In-Kind hours valued at $250,000 </a:t>
            </a:r>
            <a:r>
              <a:rPr lang="en-US" dirty="0"/>
              <a:t>for competition advising, delivery and training. </a:t>
            </a:r>
          </a:p>
          <a:p>
            <a:r>
              <a:rPr lang="en-US" b="1" dirty="0"/>
              <a:t>$26,000 - Prize Money </a:t>
            </a:r>
          </a:p>
          <a:p>
            <a:r>
              <a:rPr lang="en-US" b="1" dirty="0"/>
              <a:t>$20,000 - In-Kind Prizes – </a:t>
            </a:r>
            <a:r>
              <a:rPr lang="en-US" dirty="0"/>
              <a:t>all graduating teams</a:t>
            </a:r>
          </a:p>
          <a:p>
            <a:r>
              <a:rPr lang="en-US" b="1" dirty="0"/>
              <a:t>$51,000 - Discounted Post Competition Services</a:t>
            </a:r>
          </a:p>
          <a:p>
            <a:r>
              <a:rPr lang="en-US" b="1" dirty="0"/>
              <a:t>$4,000 - Event Expenses </a:t>
            </a:r>
            <a:r>
              <a:rPr lang="en-US" dirty="0"/>
              <a:t>for</a:t>
            </a:r>
            <a:r>
              <a:rPr lang="en-US" b="1" dirty="0"/>
              <a:t> </a:t>
            </a:r>
            <a:r>
              <a:rPr lang="en-US" dirty="0"/>
              <a:t>9 competition events.</a:t>
            </a:r>
          </a:p>
          <a:p>
            <a:endParaRPr lang="en-US" b="1" dirty="0"/>
          </a:p>
          <a:p>
            <a:r>
              <a:rPr lang="en-US" b="1" dirty="0"/>
              <a:t>$350,000 Total Value - Raised and Delivered </a:t>
            </a:r>
            <a:r>
              <a:rPr lang="en-US" dirty="0"/>
              <a:t>by the Center for Entrepreneurship HCC Northwest  through the 2019 HCC Business Plan Competition. </a:t>
            </a:r>
          </a:p>
          <a:p>
            <a:r>
              <a:rPr lang="en-US" dirty="0"/>
              <a:t>HCC has attracted over </a:t>
            </a:r>
            <a:r>
              <a:rPr lang="en-US" b="1" dirty="0"/>
              <a:t>550 applicant teams</a:t>
            </a:r>
            <a:r>
              <a:rPr lang="en-US" dirty="0"/>
              <a:t> (with over </a:t>
            </a:r>
            <a:r>
              <a:rPr lang="en-US" b="1" dirty="0"/>
              <a:t>1,000 team members</a:t>
            </a:r>
            <a:r>
              <a:rPr lang="en-US" dirty="0"/>
              <a:t>) and </a:t>
            </a:r>
            <a:r>
              <a:rPr lang="en-US" b="1" dirty="0"/>
              <a:t>chosen 250 teams to compete</a:t>
            </a:r>
            <a:r>
              <a:rPr lang="en-US" dirty="0"/>
              <a:t> and benefit from the rigorous mentoring and training delivered in this working competition. </a:t>
            </a:r>
          </a:p>
          <a:p>
            <a:endParaRPr lang="en-US" b="1" dirty="0"/>
          </a:p>
          <a:p>
            <a:r>
              <a:rPr lang="en-US" b="1" dirty="0"/>
              <a:t>Nearly 225 teams, with over 450 team members have successfully completed the BPC.  </a:t>
            </a:r>
          </a:p>
          <a:p>
            <a:r>
              <a:rPr lang="en-US" b="1" dirty="0"/>
              <a:t>Awarded to Winners and Graduating Teams: </a:t>
            </a:r>
            <a:endParaRPr lang="en-US" sz="2400" dirty="0"/>
          </a:p>
          <a:p>
            <a:pPr lvl="1"/>
            <a:r>
              <a:rPr lang="en-US" b="1" dirty="0"/>
              <a:t>$260,000 cash prizes </a:t>
            </a:r>
            <a:endParaRPr lang="en-US" sz="2400" dirty="0"/>
          </a:p>
          <a:p>
            <a:pPr lvl="1"/>
            <a:r>
              <a:rPr lang="en-US" b="1" dirty="0"/>
              <a:t>$86,000 in-kind prizes, </a:t>
            </a:r>
            <a:endParaRPr lang="en-US" sz="2400" dirty="0"/>
          </a:p>
          <a:p>
            <a:pPr lvl="1"/>
            <a:r>
              <a:rPr lang="en-US" b="1" dirty="0"/>
              <a:t>$129,000 discounted post competition resources</a:t>
            </a:r>
            <a:endParaRPr lang="en-US" sz="2400" dirty="0"/>
          </a:p>
          <a:p>
            <a:pPr lvl="1"/>
            <a:r>
              <a:rPr lang="en-US" b="1" dirty="0"/>
              <a:t>$1,775,000 in-kind mentoring &amp; training; </a:t>
            </a:r>
            <a:r>
              <a:rPr lang="en-US" dirty="0"/>
              <a:t>resulting in </a:t>
            </a:r>
            <a:endParaRPr lang="en-US" sz="2400" dirty="0"/>
          </a:p>
          <a:p>
            <a:pPr lvl="1"/>
            <a:r>
              <a:rPr lang="en-US" b="1" dirty="0"/>
              <a:t>$2.25 million total value of cash prizes, in-kind prizes and resources, mentoring and training.  </a:t>
            </a:r>
            <a:endParaRPr lang="en-US" sz="2400" dirty="0"/>
          </a:p>
          <a:p>
            <a:r>
              <a:rPr lang="en-US" b="1" dirty="0"/>
              <a:t>This $2.25 million </a:t>
            </a:r>
            <a:r>
              <a:rPr lang="en-US" dirty="0"/>
              <a:t>value delivered to our proposed, startup and existing entrepreneurs was supported and raised by the Center for Entrepreneurship and all contributed from the</a:t>
            </a:r>
            <a:endParaRPr lang="en-US" sz="2400" dirty="0"/>
          </a:p>
          <a:p>
            <a:endParaRPr lang="en-US" dirty="0"/>
          </a:p>
        </p:txBody>
      </p:sp>
      <p:sp>
        <p:nvSpPr>
          <p:cNvPr id="4" name="Slide Number Placeholder 3"/>
          <p:cNvSpPr>
            <a:spLocks noGrp="1"/>
          </p:cNvSpPr>
          <p:nvPr>
            <p:ph type="sldNum" sz="quarter" idx="10"/>
          </p:nvPr>
        </p:nvSpPr>
        <p:spPr/>
        <p:txBody>
          <a:bodyPr/>
          <a:lstStyle/>
          <a:p>
            <a:fld id="{BECF1270-8DE0-458E-B4BE-8FAB6F11F716}" type="slidenum">
              <a:rPr lang="en-US" smtClean="0"/>
              <a:t>7</a:t>
            </a:fld>
            <a:endParaRPr lang="en-US"/>
          </a:p>
        </p:txBody>
      </p:sp>
    </p:spTree>
    <p:extLst>
      <p:ext uri="{BB962C8B-B14F-4D97-AF65-F5344CB8AC3E}">
        <p14:creationId xmlns:p14="http://schemas.microsoft.com/office/powerpoint/2010/main" val="3887934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454494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
        <p:nvSpPr>
          <p:cNvPr id="88" name="Google Shape;88;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a:p>
        </p:txBody>
      </p:sp>
    </p:spTree>
    <p:extLst>
      <p:ext uri="{BB962C8B-B14F-4D97-AF65-F5344CB8AC3E}">
        <p14:creationId xmlns:p14="http://schemas.microsoft.com/office/powerpoint/2010/main" val="3140967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827F7-BCA1-38DB-ACDF-F8D35F0443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4DDC7C-8B62-45EA-07B9-D1E2C52B8A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4B0DA2-1623-3533-50B8-1D024470BB83}"/>
              </a:ext>
            </a:extLst>
          </p:cNvPr>
          <p:cNvSpPr>
            <a:spLocks noGrp="1"/>
          </p:cNvSpPr>
          <p:nvPr>
            <p:ph type="dt" sz="half" idx="10"/>
          </p:nvPr>
        </p:nvSpPr>
        <p:spPr/>
        <p:txBody>
          <a:bodyPr/>
          <a:lstStyle/>
          <a:p>
            <a:fld id="{42940986-2C2C-E244-8777-7F240BE45266}" type="datetimeFigureOut">
              <a:rPr lang="en-US" smtClean="0"/>
              <a:t>4/22/24</a:t>
            </a:fld>
            <a:endParaRPr lang="en-US"/>
          </a:p>
        </p:txBody>
      </p:sp>
      <p:sp>
        <p:nvSpPr>
          <p:cNvPr id="5" name="Footer Placeholder 4">
            <a:extLst>
              <a:ext uri="{FF2B5EF4-FFF2-40B4-BE49-F238E27FC236}">
                <a16:creationId xmlns:a16="http://schemas.microsoft.com/office/drawing/2014/main" id="{F2ADBA43-459D-A584-81BE-7BF8ABDB73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1202B-D172-36F3-6F37-904088B41AB2}"/>
              </a:ext>
            </a:extLst>
          </p:cNvPr>
          <p:cNvSpPr>
            <a:spLocks noGrp="1"/>
          </p:cNvSpPr>
          <p:nvPr>
            <p:ph type="sldNum" sz="quarter" idx="12"/>
          </p:nvPr>
        </p:nvSpPr>
        <p:spPr/>
        <p:txBody>
          <a:bodyPr/>
          <a:lstStyle/>
          <a:p>
            <a:fld id="{70F44868-2AF4-1B44-AE11-E739041DD4B4}" type="slidenum">
              <a:rPr lang="en-US" smtClean="0"/>
              <a:t>‹#›</a:t>
            </a:fld>
            <a:endParaRPr lang="en-US"/>
          </a:p>
        </p:txBody>
      </p:sp>
    </p:spTree>
    <p:extLst>
      <p:ext uri="{BB962C8B-B14F-4D97-AF65-F5344CB8AC3E}">
        <p14:creationId xmlns:p14="http://schemas.microsoft.com/office/powerpoint/2010/main" val="690147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E777C-391E-9F80-1B1B-64A83E4AA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A41492-ECC3-F2E1-9540-FD1E428C3D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F949AB-557E-ADC3-6DA1-4D778017360F}"/>
              </a:ext>
            </a:extLst>
          </p:cNvPr>
          <p:cNvSpPr>
            <a:spLocks noGrp="1"/>
          </p:cNvSpPr>
          <p:nvPr>
            <p:ph type="dt" sz="half" idx="10"/>
          </p:nvPr>
        </p:nvSpPr>
        <p:spPr/>
        <p:txBody>
          <a:bodyPr/>
          <a:lstStyle/>
          <a:p>
            <a:fld id="{42940986-2C2C-E244-8777-7F240BE45266}" type="datetimeFigureOut">
              <a:rPr lang="en-US" smtClean="0"/>
              <a:t>4/22/24</a:t>
            </a:fld>
            <a:endParaRPr lang="en-US"/>
          </a:p>
        </p:txBody>
      </p:sp>
      <p:sp>
        <p:nvSpPr>
          <p:cNvPr id="5" name="Footer Placeholder 4">
            <a:extLst>
              <a:ext uri="{FF2B5EF4-FFF2-40B4-BE49-F238E27FC236}">
                <a16:creationId xmlns:a16="http://schemas.microsoft.com/office/drawing/2014/main" id="{327D5DF0-421C-CAAA-E8CD-38939B6DB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C735E-F25B-DC3C-75B2-1E7D515BEBDD}"/>
              </a:ext>
            </a:extLst>
          </p:cNvPr>
          <p:cNvSpPr>
            <a:spLocks noGrp="1"/>
          </p:cNvSpPr>
          <p:nvPr>
            <p:ph type="sldNum" sz="quarter" idx="12"/>
          </p:nvPr>
        </p:nvSpPr>
        <p:spPr/>
        <p:txBody>
          <a:bodyPr/>
          <a:lstStyle/>
          <a:p>
            <a:fld id="{70F44868-2AF4-1B44-AE11-E739041DD4B4}" type="slidenum">
              <a:rPr lang="en-US" smtClean="0"/>
              <a:t>‹#›</a:t>
            </a:fld>
            <a:endParaRPr lang="en-US"/>
          </a:p>
        </p:txBody>
      </p:sp>
    </p:spTree>
    <p:extLst>
      <p:ext uri="{BB962C8B-B14F-4D97-AF65-F5344CB8AC3E}">
        <p14:creationId xmlns:p14="http://schemas.microsoft.com/office/powerpoint/2010/main" val="427284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CC1EBA-06DA-D2E8-A270-453535C314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53F176-B530-7192-3458-43A5CA5C04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7DF4AB-D46F-56EA-6AC6-FC78A42D8D98}"/>
              </a:ext>
            </a:extLst>
          </p:cNvPr>
          <p:cNvSpPr>
            <a:spLocks noGrp="1"/>
          </p:cNvSpPr>
          <p:nvPr>
            <p:ph type="dt" sz="half" idx="10"/>
          </p:nvPr>
        </p:nvSpPr>
        <p:spPr/>
        <p:txBody>
          <a:bodyPr/>
          <a:lstStyle/>
          <a:p>
            <a:fld id="{42940986-2C2C-E244-8777-7F240BE45266}" type="datetimeFigureOut">
              <a:rPr lang="en-US" smtClean="0"/>
              <a:t>4/22/24</a:t>
            </a:fld>
            <a:endParaRPr lang="en-US"/>
          </a:p>
        </p:txBody>
      </p:sp>
      <p:sp>
        <p:nvSpPr>
          <p:cNvPr id="5" name="Footer Placeholder 4">
            <a:extLst>
              <a:ext uri="{FF2B5EF4-FFF2-40B4-BE49-F238E27FC236}">
                <a16:creationId xmlns:a16="http://schemas.microsoft.com/office/drawing/2014/main" id="{8FD4936A-1959-A812-AC0D-5E9030321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BFC78-7643-1618-C05B-A05549FFDBF3}"/>
              </a:ext>
            </a:extLst>
          </p:cNvPr>
          <p:cNvSpPr>
            <a:spLocks noGrp="1"/>
          </p:cNvSpPr>
          <p:nvPr>
            <p:ph type="sldNum" sz="quarter" idx="12"/>
          </p:nvPr>
        </p:nvSpPr>
        <p:spPr/>
        <p:txBody>
          <a:bodyPr/>
          <a:lstStyle/>
          <a:p>
            <a:fld id="{70F44868-2AF4-1B44-AE11-E739041DD4B4}" type="slidenum">
              <a:rPr lang="en-US" smtClean="0"/>
              <a:t>‹#›</a:t>
            </a:fld>
            <a:endParaRPr lang="en-US"/>
          </a:p>
        </p:txBody>
      </p:sp>
    </p:spTree>
    <p:extLst>
      <p:ext uri="{BB962C8B-B14F-4D97-AF65-F5344CB8AC3E}">
        <p14:creationId xmlns:p14="http://schemas.microsoft.com/office/powerpoint/2010/main" val="323969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 Page">
    <p:spTree>
      <p:nvGrpSpPr>
        <p:cNvPr id="1" name=""/>
        <p:cNvGrpSpPr/>
        <p:nvPr/>
      </p:nvGrpSpPr>
      <p:grpSpPr>
        <a:xfrm>
          <a:off x="0" y="0"/>
          <a:ext cx="0" cy="0"/>
          <a:chOff x="0" y="0"/>
          <a:chExt cx="0" cy="0"/>
        </a:xfrm>
      </p:grpSpPr>
      <p:sp>
        <p:nvSpPr>
          <p:cNvPr id="13" name="Rectangle 12"/>
          <p:cNvSpPr/>
          <p:nvPr userDrawn="1"/>
        </p:nvSpPr>
        <p:spPr>
          <a:xfrm>
            <a:off x="0" y="-1"/>
            <a:ext cx="12192000" cy="804667"/>
          </a:xfrm>
          <a:prstGeom prst="rect">
            <a:avLst/>
          </a:prstGeom>
          <a:solidFill>
            <a:srgbClr val="618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p:cNvSpPr>
            <a:spLocks/>
          </p:cNvSpPr>
          <p:nvPr userDrawn="1"/>
        </p:nvSpPr>
        <p:spPr>
          <a:xfrm>
            <a:off x="11319765" y="2"/>
            <a:ext cx="364235" cy="451101"/>
          </a:xfrm>
          <a:prstGeom prst="rect">
            <a:avLst/>
          </a:prstGeom>
          <a:solidFill>
            <a:srgbClr val="304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p:cNvPicPr>
          <p:nvPr userDrawn="1"/>
        </p:nvPicPr>
        <p:blipFill>
          <a:blip r:embed="rId2"/>
          <a:stretch>
            <a:fillRect/>
          </a:stretch>
        </p:blipFill>
        <p:spPr>
          <a:xfrm>
            <a:off x="0" y="1600200"/>
            <a:ext cx="12192000" cy="4570338"/>
          </a:xfrm>
          <a:prstGeom prst="rect">
            <a:avLst/>
          </a:prstGeom>
        </p:spPr>
      </p:pic>
      <p:sp>
        <p:nvSpPr>
          <p:cNvPr id="9" name="Title 8"/>
          <p:cNvSpPr>
            <a:spLocks noGrp="1"/>
          </p:cNvSpPr>
          <p:nvPr>
            <p:ph type="title"/>
          </p:nvPr>
        </p:nvSpPr>
        <p:spPr>
          <a:xfrm>
            <a:off x="554187" y="152401"/>
            <a:ext cx="11129813" cy="482295"/>
          </a:xfrm>
          <a:prstGeom prst="rect">
            <a:avLst/>
          </a:prstGeom>
        </p:spPr>
        <p:txBody>
          <a:bodyPr anchor="b"/>
          <a:lstStyle>
            <a:lvl1pPr>
              <a:defRPr sz="2000" b="1" i="0">
                <a:solidFill>
                  <a:schemeClr val="bg2"/>
                </a:solidFill>
                <a:latin typeface="Arial"/>
              </a:defRPr>
            </a:lvl1pPr>
          </a:lstStyle>
          <a:p>
            <a:r>
              <a:rPr lang="en-US" dirty="0"/>
              <a:t>Click to edit Master title style</a:t>
            </a:r>
          </a:p>
        </p:txBody>
      </p:sp>
      <p:sp>
        <p:nvSpPr>
          <p:cNvPr id="16" name="Text Placeholder 14"/>
          <p:cNvSpPr>
            <a:spLocks noGrp="1"/>
          </p:cNvSpPr>
          <p:nvPr>
            <p:ph type="body" sz="quarter" idx="18"/>
          </p:nvPr>
        </p:nvSpPr>
        <p:spPr>
          <a:xfrm>
            <a:off x="1242293" y="1143000"/>
            <a:ext cx="9753600" cy="4572000"/>
          </a:xfrm>
          <a:prstGeom prst="rect">
            <a:avLst/>
          </a:prstGeom>
        </p:spPr>
        <p:txBody>
          <a:bodyPr/>
          <a:lstStyle>
            <a:lvl1pPr>
              <a:defRPr sz="2000" b="1" i="0">
                <a:solidFill>
                  <a:srgbClr val="304760"/>
                </a:solidFill>
                <a:latin typeface="Arial"/>
                <a:cs typeface="Arial"/>
              </a:defRPr>
            </a:lvl1pPr>
            <a:lvl2pPr marL="0" indent="0">
              <a:buNone/>
              <a:defRPr sz="1800">
                <a:latin typeface="Arial"/>
                <a:cs typeface="Arial"/>
              </a:defRPr>
            </a:lvl2pPr>
          </a:lstStyle>
          <a:p>
            <a:pPr lvl="0"/>
            <a:r>
              <a:rPr lang="en-US" dirty="0"/>
              <a:t>Click to edit Master text styles</a:t>
            </a:r>
          </a:p>
          <a:p>
            <a:pPr lvl="1"/>
            <a:r>
              <a:rPr lang="en-US" dirty="0"/>
              <a:t>Second level</a:t>
            </a:r>
          </a:p>
        </p:txBody>
      </p:sp>
      <p:pic>
        <p:nvPicPr>
          <p:cNvPr id="8" name="Picture 7" descr="10KSB Logo_Blue.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4182" y="6361770"/>
            <a:ext cx="1456757" cy="328944"/>
          </a:xfrm>
          <a:prstGeom prst="rect">
            <a:avLst/>
          </a:prstGeom>
        </p:spPr>
      </p:pic>
      <p:sp>
        <p:nvSpPr>
          <p:cNvPr id="11" name="TextBox 10"/>
          <p:cNvSpPr txBox="1"/>
          <p:nvPr userDrawn="1"/>
        </p:nvSpPr>
        <p:spPr>
          <a:xfrm>
            <a:off x="10464800" y="152401"/>
            <a:ext cx="914400" cy="276999"/>
          </a:xfrm>
          <a:prstGeom prst="rect">
            <a:avLst/>
          </a:prstGeom>
          <a:noFill/>
        </p:spPr>
        <p:txBody>
          <a:bodyPr wrap="square" rtlCol="0">
            <a:spAutoFit/>
          </a:bodyPr>
          <a:lstStyle/>
          <a:p>
            <a:r>
              <a:rPr lang="en-US" sz="1200">
                <a:solidFill>
                  <a:schemeClr val="bg2"/>
                </a:solidFill>
              </a:rPr>
              <a:t>block</a:t>
            </a:r>
          </a:p>
        </p:txBody>
      </p:sp>
    </p:spTree>
    <p:extLst>
      <p:ext uri="{BB962C8B-B14F-4D97-AF65-F5344CB8AC3E}">
        <p14:creationId xmlns:p14="http://schemas.microsoft.com/office/powerpoint/2010/main" val="4255728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32205-C97F-F953-62CD-653320676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4FC76-BC4C-6D6D-41B2-250AEFEFB1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16ED5-F8EC-C4BD-7476-1F6FE7F27BF8}"/>
              </a:ext>
            </a:extLst>
          </p:cNvPr>
          <p:cNvSpPr>
            <a:spLocks noGrp="1"/>
          </p:cNvSpPr>
          <p:nvPr>
            <p:ph type="dt" sz="half" idx="10"/>
          </p:nvPr>
        </p:nvSpPr>
        <p:spPr/>
        <p:txBody>
          <a:bodyPr/>
          <a:lstStyle/>
          <a:p>
            <a:fld id="{42940986-2C2C-E244-8777-7F240BE45266}" type="datetimeFigureOut">
              <a:rPr lang="en-US" smtClean="0"/>
              <a:t>4/22/24</a:t>
            </a:fld>
            <a:endParaRPr lang="en-US"/>
          </a:p>
        </p:txBody>
      </p:sp>
      <p:sp>
        <p:nvSpPr>
          <p:cNvPr id="5" name="Footer Placeholder 4">
            <a:extLst>
              <a:ext uri="{FF2B5EF4-FFF2-40B4-BE49-F238E27FC236}">
                <a16:creationId xmlns:a16="http://schemas.microsoft.com/office/drawing/2014/main" id="{B4E1DBDE-8744-611A-2E8D-DA3F52CF7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34B1C-70DC-9D06-7A57-0169D228FE3D}"/>
              </a:ext>
            </a:extLst>
          </p:cNvPr>
          <p:cNvSpPr>
            <a:spLocks noGrp="1"/>
          </p:cNvSpPr>
          <p:nvPr>
            <p:ph type="sldNum" sz="quarter" idx="12"/>
          </p:nvPr>
        </p:nvSpPr>
        <p:spPr/>
        <p:txBody>
          <a:bodyPr/>
          <a:lstStyle/>
          <a:p>
            <a:fld id="{70F44868-2AF4-1B44-AE11-E739041DD4B4}" type="slidenum">
              <a:rPr lang="en-US" smtClean="0"/>
              <a:t>‹#›</a:t>
            </a:fld>
            <a:endParaRPr lang="en-US"/>
          </a:p>
        </p:txBody>
      </p:sp>
    </p:spTree>
    <p:extLst>
      <p:ext uri="{BB962C8B-B14F-4D97-AF65-F5344CB8AC3E}">
        <p14:creationId xmlns:p14="http://schemas.microsoft.com/office/powerpoint/2010/main" val="124119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B3E56-A9B0-A5B4-35C0-392F4098B5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7E63AC-088A-AC31-3FC7-1D0CAEA86D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A3C6C-FC37-4521-9351-9F5AC869C3F2}"/>
              </a:ext>
            </a:extLst>
          </p:cNvPr>
          <p:cNvSpPr>
            <a:spLocks noGrp="1"/>
          </p:cNvSpPr>
          <p:nvPr>
            <p:ph type="dt" sz="half" idx="10"/>
          </p:nvPr>
        </p:nvSpPr>
        <p:spPr/>
        <p:txBody>
          <a:bodyPr/>
          <a:lstStyle/>
          <a:p>
            <a:fld id="{42940986-2C2C-E244-8777-7F240BE45266}" type="datetimeFigureOut">
              <a:rPr lang="en-US" smtClean="0"/>
              <a:t>4/22/24</a:t>
            </a:fld>
            <a:endParaRPr lang="en-US"/>
          </a:p>
        </p:txBody>
      </p:sp>
      <p:sp>
        <p:nvSpPr>
          <p:cNvPr id="5" name="Footer Placeholder 4">
            <a:extLst>
              <a:ext uri="{FF2B5EF4-FFF2-40B4-BE49-F238E27FC236}">
                <a16:creationId xmlns:a16="http://schemas.microsoft.com/office/drawing/2014/main" id="{30B305AE-930A-9105-46EE-D8D0153EE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0D1B8-3C8A-CF7A-42B1-276F47E63FEB}"/>
              </a:ext>
            </a:extLst>
          </p:cNvPr>
          <p:cNvSpPr>
            <a:spLocks noGrp="1"/>
          </p:cNvSpPr>
          <p:nvPr>
            <p:ph type="sldNum" sz="quarter" idx="12"/>
          </p:nvPr>
        </p:nvSpPr>
        <p:spPr/>
        <p:txBody>
          <a:bodyPr/>
          <a:lstStyle/>
          <a:p>
            <a:fld id="{70F44868-2AF4-1B44-AE11-E739041DD4B4}" type="slidenum">
              <a:rPr lang="en-US" smtClean="0"/>
              <a:t>‹#›</a:t>
            </a:fld>
            <a:endParaRPr lang="en-US"/>
          </a:p>
        </p:txBody>
      </p:sp>
    </p:spTree>
    <p:extLst>
      <p:ext uri="{BB962C8B-B14F-4D97-AF65-F5344CB8AC3E}">
        <p14:creationId xmlns:p14="http://schemas.microsoft.com/office/powerpoint/2010/main" val="1532507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2C148-F210-0CF2-EDE7-DAC5DF21D7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C2B774-CD25-701E-61C4-94A571CC9F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F5FE9-DAC1-E381-99DB-B0CF5611AD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ACDE77-F7C0-E38F-5CB5-00965007087A}"/>
              </a:ext>
            </a:extLst>
          </p:cNvPr>
          <p:cNvSpPr>
            <a:spLocks noGrp="1"/>
          </p:cNvSpPr>
          <p:nvPr>
            <p:ph type="dt" sz="half" idx="10"/>
          </p:nvPr>
        </p:nvSpPr>
        <p:spPr/>
        <p:txBody>
          <a:bodyPr/>
          <a:lstStyle/>
          <a:p>
            <a:fld id="{42940986-2C2C-E244-8777-7F240BE45266}" type="datetimeFigureOut">
              <a:rPr lang="en-US" smtClean="0"/>
              <a:t>4/22/24</a:t>
            </a:fld>
            <a:endParaRPr lang="en-US"/>
          </a:p>
        </p:txBody>
      </p:sp>
      <p:sp>
        <p:nvSpPr>
          <p:cNvPr id="6" name="Footer Placeholder 5">
            <a:extLst>
              <a:ext uri="{FF2B5EF4-FFF2-40B4-BE49-F238E27FC236}">
                <a16:creationId xmlns:a16="http://schemas.microsoft.com/office/drawing/2014/main" id="{A576CB3D-2F2E-C185-85DF-B01A7FA016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A2DEC8-E52A-959A-1370-FA1324006D1F}"/>
              </a:ext>
            </a:extLst>
          </p:cNvPr>
          <p:cNvSpPr>
            <a:spLocks noGrp="1"/>
          </p:cNvSpPr>
          <p:nvPr>
            <p:ph type="sldNum" sz="quarter" idx="12"/>
          </p:nvPr>
        </p:nvSpPr>
        <p:spPr/>
        <p:txBody>
          <a:bodyPr/>
          <a:lstStyle/>
          <a:p>
            <a:fld id="{70F44868-2AF4-1B44-AE11-E739041DD4B4}" type="slidenum">
              <a:rPr lang="en-US" smtClean="0"/>
              <a:t>‹#›</a:t>
            </a:fld>
            <a:endParaRPr lang="en-US"/>
          </a:p>
        </p:txBody>
      </p:sp>
    </p:spTree>
    <p:extLst>
      <p:ext uri="{BB962C8B-B14F-4D97-AF65-F5344CB8AC3E}">
        <p14:creationId xmlns:p14="http://schemas.microsoft.com/office/powerpoint/2010/main" val="3834480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FB97-2183-2441-9A08-1820769520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9E2209-1A3B-78A2-4E84-C4E4936A3C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1EFE3D-D5BB-3FF4-5789-73B59A1430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1F0A7D-3A8E-3280-E9EA-23E4A59A79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667C5F-59E8-6FBC-2899-979F6947CA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F0086D-A625-DF26-70EC-17EA9E032B44}"/>
              </a:ext>
            </a:extLst>
          </p:cNvPr>
          <p:cNvSpPr>
            <a:spLocks noGrp="1"/>
          </p:cNvSpPr>
          <p:nvPr>
            <p:ph type="dt" sz="half" idx="10"/>
          </p:nvPr>
        </p:nvSpPr>
        <p:spPr/>
        <p:txBody>
          <a:bodyPr/>
          <a:lstStyle/>
          <a:p>
            <a:fld id="{42940986-2C2C-E244-8777-7F240BE45266}" type="datetimeFigureOut">
              <a:rPr lang="en-US" smtClean="0"/>
              <a:t>4/22/24</a:t>
            </a:fld>
            <a:endParaRPr lang="en-US"/>
          </a:p>
        </p:txBody>
      </p:sp>
      <p:sp>
        <p:nvSpPr>
          <p:cNvPr id="8" name="Footer Placeholder 7">
            <a:extLst>
              <a:ext uri="{FF2B5EF4-FFF2-40B4-BE49-F238E27FC236}">
                <a16:creationId xmlns:a16="http://schemas.microsoft.com/office/drawing/2014/main" id="{6C36E1AB-EB7E-4EF0-D97D-72138EE6B3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378EAA-2E2C-F0A8-1BA5-7EF5D4271EBB}"/>
              </a:ext>
            </a:extLst>
          </p:cNvPr>
          <p:cNvSpPr>
            <a:spLocks noGrp="1"/>
          </p:cNvSpPr>
          <p:nvPr>
            <p:ph type="sldNum" sz="quarter" idx="12"/>
          </p:nvPr>
        </p:nvSpPr>
        <p:spPr/>
        <p:txBody>
          <a:bodyPr/>
          <a:lstStyle/>
          <a:p>
            <a:fld id="{70F44868-2AF4-1B44-AE11-E739041DD4B4}" type="slidenum">
              <a:rPr lang="en-US" smtClean="0"/>
              <a:t>‹#›</a:t>
            </a:fld>
            <a:endParaRPr lang="en-US"/>
          </a:p>
        </p:txBody>
      </p:sp>
    </p:spTree>
    <p:extLst>
      <p:ext uri="{BB962C8B-B14F-4D97-AF65-F5344CB8AC3E}">
        <p14:creationId xmlns:p14="http://schemas.microsoft.com/office/powerpoint/2010/main" val="781110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62F7-7F77-3A21-4740-2C7896A99E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2D09E5-3F1E-508E-D1F5-7C7C6ACA8BDC}"/>
              </a:ext>
            </a:extLst>
          </p:cNvPr>
          <p:cNvSpPr>
            <a:spLocks noGrp="1"/>
          </p:cNvSpPr>
          <p:nvPr>
            <p:ph type="dt" sz="half" idx="10"/>
          </p:nvPr>
        </p:nvSpPr>
        <p:spPr/>
        <p:txBody>
          <a:bodyPr/>
          <a:lstStyle/>
          <a:p>
            <a:fld id="{42940986-2C2C-E244-8777-7F240BE45266}" type="datetimeFigureOut">
              <a:rPr lang="en-US" smtClean="0"/>
              <a:t>4/22/24</a:t>
            </a:fld>
            <a:endParaRPr lang="en-US"/>
          </a:p>
        </p:txBody>
      </p:sp>
      <p:sp>
        <p:nvSpPr>
          <p:cNvPr id="4" name="Footer Placeholder 3">
            <a:extLst>
              <a:ext uri="{FF2B5EF4-FFF2-40B4-BE49-F238E27FC236}">
                <a16:creationId xmlns:a16="http://schemas.microsoft.com/office/drawing/2014/main" id="{9A1FD0CA-EA3A-FE7F-8FBB-42FE1B6110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F8A42D-6364-0A90-2863-8F598E77C729}"/>
              </a:ext>
            </a:extLst>
          </p:cNvPr>
          <p:cNvSpPr>
            <a:spLocks noGrp="1"/>
          </p:cNvSpPr>
          <p:nvPr>
            <p:ph type="sldNum" sz="quarter" idx="12"/>
          </p:nvPr>
        </p:nvSpPr>
        <p:spPr/>
        <p:txBody>
          <a:bodyPr/>
          <a:lstStyle/>
          <a:p>
            <a:fld id="{70F44868-2AF4-1B44-AE11-E739041DD4B4}" type="slidenum">
              <a:rPr lang="en-US" smtClean="0"/>
              <a:t>‹#›</a:t>
            </a:fld>
            <a:endParaRPr lang="en-US"/>
          </a:p>
        </p:txBody>
      </p:sp>
    </p:spTree>
    <p:extLst>
      <p:ext uri="{BB962C8B-B14F-4D97-AF65-F5344CB8AC3E}">
        <p14:creationId xmlns:p14="http://schemas.microsoft.com/office/powerpoint/2010/main" val="2478973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64E32-65DF-2DC2-C935-38E382B1C484}"/>
              </a:ext>
            </a:extLst>
          </p:cNvPr>
          <p:cNvSpPr>
            <a:spLocks noGrp="1"/>
          </p:cNvSpPr>
          <p:nvPr>
            <p:ph type="dt" sz="half" idx="10"/>
          </p:nvPr>
        </p:nvSpPr>
        <p:spPr/>
        <p:txBody>
          <a:bodyPr/>
          <a:lstStyle/>
          <a:p>
            <a:fld id="{42940986-2C2C-E244-8777-7F240BE45266}" type="datetimeFigureOut">
              <a:rPr lang="en-US" smtClean="0"/>
              <a:t>4/22/24</a:t>
            </a:fld>
            <a:endParaRPr lang="en-US"/>
          </a:p>
        </p:txBody>
      </p:sp>
      <p:sp>
        <p:nvSpPr>
          <p:cNvPr id="3" name="Footer Placeholder 2">
            <a:extLst>
              <a:ext uri="{FF2B5EF4-FFF2-40B4-BE49-F238E27FC236}">
                <a16:creationId xmlns:a16="http://schemas.microsoft.com/office/drawing/2014/main" id="{BC3463B3-E15E-53D4-5F84-130B1A0902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98308E-D7FC-7483-3739-5C85C9A91240}"/>
              </a:ext>
            </a:extLst>
          </p:cNvPr>
          <p:cNvSpPr>
            <a:spLocks noGrp="1"/>
          </p:cNvSpPr>
          <p:nvPr>
            <p:ph type="sldNum" sz="quarter" idx="12"/>
          </p:nvPr>
        </p:nvSpPr>
        <p:spPr/>
        <p:txBody>
          <a:bodyPr/>
          <a:lstStyle/>
          <a:p>
            <a:fld id="{70F44868-2AF4-1B44-AE11-E739041DD4B4}" type="slidenum">
              <a:rPr lang="en-US" smtClean="0"/>
              <a:t>‹#›</a:t>
            </a:fld>
            <a:endParaRPr lang="en-US"/>
          </a:p>
        </p:txBody>
      </p:sp>
    </p:spTree>
    <p:extLst>
      <p:ext uri="{BB962C8B-B14F-4D97-AF65-F5344CB8AC3E}">
        <p14:creationId xmlns:p14="http://schemas.microsoft.com/office/powerpoint/2010/main" val="2430300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DDD2-1673-97A8-D890-0FDB7F4230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695006-7CFD-9285-9F74-500944EA89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A5B78B-5E97-E731-D338-7A83EA85D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F1B034-04DF-7A94-EB1C-8932DFD2CD70}"/>
              </a:ext>
            </a:extLst>
          </p:cNvPr>
          <p:cNvSpPr>
            <a:spLocks noGrp="1"/>
          </p:cNvSpPr>
          <p:nvPr>
            <p:ph type="dt" sz="half" idx="10"/>
          </p:nvPr>
        </p:nvSpPr>
        <p:spPr/>
        <p:txBody>
          <a:bodyPr/>
          <a:lstStyle/>
          <a:p>
            <a:fld id="{42940986-2C2C-E244-8777-7F240BE45266}" type="datetimeFigureOut">
              <a:rPr lang="en-US" smtClean="0"/>
              <a:t>4/22/24</a:t>
            </a:fld>
            <a:endParaRPr lang="en-US"/>
          </a:p>
        </p:txBody>
      </p:sp>
      <p:sp>
        <p:nvSpPr>
          <p:cNvPr id="6" name="Footer Placeholder 5">
            <a:extLst>
              <a:ext uri="{FF2B5EF4-FFF2-40B4-BE49-F238E27FC236}">
                <a16:creationId xmlns:a16="http://schemas.microsoft.com/office/drawing/2014/main" id="{44832514-71C5-6361-69D7-F2DED7A712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51101-63F7-3D15-8C21-B8682B0743DC}"/>
              </a:ext>
            </a:extLst>
          </p:cNvPr>
          <p:cNvSpPr>
            <a:spLocks noGrp="1"/>
          </p:cNvSpPr>
          <p:nvPr>
            <p:ph type="sldNum" sz="quarter" idx="12"/>
          </p:nvPr>
        </p:nvSpPr>
        <p:spPr/>
        <p:txBody>
          <a:bodyPr/>
          <a:lstStyle/>
          <a:p>
            <a:fld id="{70F44868-2AF4-1B44-AE11-E739041DD4B4}" type="slidenum">
              <a:rPr lang="en-US" smtClean="0"/>
              <a:t>‹#›</a:t>
            </a:fld>
            <a:endParaRPr lang="en-US"/>
          </a:p>
        </p:txBody>
      </p:sp>
    </p:spTree>
    <p:extLst>
      <p:ext uri="{BB962C8B-B14F-4D97-AF65-F5344CB8AC3E}">
        <p14:creationId xmlns:p14="http://schemas.microsoft.com/office/powerpoint/2010/main" val="3614458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8E129-C3D4-E715-3AC6-7BCD31331B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BD1F76-85C0-052A-C83B-83EAAD2184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4BC1DF-FF20-FB8A-0C50-76F000EE62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CFDC07-17F1-4329-634F-4E4BE1EB464C}"/>
              </a:ext>
            </a:extLst>
          </p:cNvPr>
          <p:cNvSpPr>
            <a:spLocks noGrp="1"/>
          </p:cNvSpPr>
          <p:nvPr>
            <p:ph type="dt" sz="half" idx="10"/>
          </p:nvPr>
        </p:nvSpPr>
        <p:spPr/>
        <p:txBody>
          <a:bodyPr/>
          <a:lstStyle/>
          <a:p>
            <a:fld id="{42940986-2C2C-E244-8777-7F240BE45266}" type="datetimeFigureOut">
              <a:rPr lang="en-US" smtClean="0"/>
              <a:t>4/22/24</a:t>
            </a:fld>
            <a:endParaRPr lang="en-US"/>
          </a:p>
        </p:txBody>
      </p:sp>
      <p:sp>
        <p:nvSpPr>
          <p:cNvPr id="6" name="Footer Placeholder 5">
            <a:extLst>
              <a:ext uri="{FF2B5EF4-FFF2-40B4-BE49-F238E27FC236}">
                <a16:creationId xmlns:a16="http://schemas.microsoft.com/office/drawing/2014/main" id="{279C7E74-2CEB-F3A6-0B9C-0E2DCE315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426870-EF31-3E65-25FE-3565DCC14C20}"/>
              </a:ext>
            </a:extLst>
          </p:cNvPr>
          <p:cNvSpPr>
            <a:spLocks noGrp="1"/>
          </p:cNvSpPr>
          <p:nvPr>
            <p:ph type="sldNum" sz="quarter" idx="12"/>
          </p:nvPr>
        </p:nvSpPr>
        <p:spPr/>
        <p:txBody>
          <a:bodyPr/>
          <a:lstStyle/>
          <a:p>
            <a:fld id="{70F44868-2AF4-1B44-AE11-E739041DD4B4}" type="slidenum">
              <a:rPr lang="en-US" smtClean="0"/>
              <a:t>‹#›</a:t>
            </a:fld>
            <a:endParaRPr lang="en-US"/>
          </a:p>
        </p:txBody>
      </p:sp>
    </p:spTree>
    <p:extLst>
      <p:ext uri="{BB962C8B-B14F-4D97-AF65-F5344CB8AC3E}">
        <p14:creationId xmlns:p14="http://schemas.microsoft.com/office/powerpoint/2010/main" val="3760614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8AF679-6BB4-3370-25F7-291A71FE9C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5DC8F3-D7DD-25D3-FB8E-64C0B60A70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42EE2-9C27-4E88-E7FF-F1A539D7D8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40986-2C2C-E244-8777-7F240BE45266}" type="datetimeFigureOut">
              <a:rPr lang="en-US" smtClean="0"/>
              <a:t>4/22/24</a:t>
            </a:fld>
            <a:endParaRPr lang="en-US"/>
          </a:p>
        </p:txBody>
      </p:sp>
      <p:sp>
        <p:nvSpPr>
          <p:cNvPr id="5" name="Footer Placeholder 4">
            <a:extLst>
              <a:ext uri="{FF2B5EF4-FFF2-40B4-BE49-F238E27FC236}">
                <a16:creationId xmlns:a16="http://schemas.microsoft.com/office/drawing/2014/main" id="{FDEC88F7-ED87-75C7-CA48-7A44CA1F72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07FE96-E58E-DE94-06FD-61941BE0F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44868-2AF4-1B44-AE11-E739041DD4B4}" type="slidenum">
              <a:rPr lang="en-US" smtClean="0"/>
              <a:t>‹#›</a:t>
            </a:fld>
            <a:endParaRPr lang="en-US"/>
          </a:p>
        </p:txBody>
      </p:sp>
    </p:spTree>
    <p:extLst>
      <p:ext uri="{BB962C8B-B14F-4D97-AF65-F5344CB8AC3E}">
        <p14:creationId xmlns:p14="http://schemas.microsoft.com/office/powerpoint/2010/main" val="3287966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diagramLayout" Target="../diagrams/layout1.xml"/><Relationship Id="rId3" Type="http://schemas.openxmlformats.org/officeDocument/2006/relationships/image" Target="../media/image3.jpg"/><Relationship Id="rId7" Type="http://schemas.openxmlformats.org/officeDocument/2006/relationships/image" Target="../media/image13.jpeg"/><Relationship Id="rId12" Type="http://schemas.openxmlformats.org/officeDocument/2006/relationships/diagramData" Target="../diagrams/data1.xml"/><Relationship Id="rId2" Type="http://schemas.openxmlformats.org/officeDocument/2006/relationships/notesSlide" Target="../notesSlides/notesSlide10.xml"/><Relationship Id="rId16" Type="http://schemas.microsoft.com/office/2007/relationships/diagramDrawing" Target="../diagrams/drawing1.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5.png"/><Relationship Id="rId15" Type="http://schemas.openxmlformats.org/officeDocument/2006/relationships/diagramColors" Target="../diagrams/colors1.xml"/><Relationship Id="rId10" Type="http://schemas.openxmlformats.org/officeDocument/2006/relationships/image" Target="../media/image16.jpeg"/><Relationship Id="rId4" Type="http://schemas.openxmlformats.org/officeDocument/2006/relationships/image" Target="../media/image4.png"/><Relationship Id="rId9" Type="http://schemas.openxmlformats.org/officeDocument/2006/relationships/image" Target="../media/image15.jpeg"/><Relationship Id="rId1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jpg"/><Relationship Id="rId7" Type="http://schemas.openxmlformats.org/officeDocument/2006/relationships/diagramLayout" Target="../diagrams/layout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5.png"/><Relationship Id="rId10" Type="http://schemas.microsoft.com/office/2007/relationships/diagramDrawing" Target="../diagrams/drawing2.xml"/><Relationship Id="rId4" Type="http://schemas.openxmlformats.org/officeDocument/2006/relationships/image" Target="../media/image4.png"/><Relationship Id="rId9"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 Id="rId9"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51.emf"/></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about:blan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about:blank"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p:nvPr/>
        </p:nvSpPr>
        <p:spPr>
          <a:xfrm>
            <a:off x="83127" y="92694"/>
            <a:ext cx="12005954" cy="6676241"/>
          </a:xfrm>
          <a:prstGeom prst="rect">
            <a:avLst/>
          </a:prstGeom>
          <a:noFill/>
          <a:ln w="1905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166255" y="178130"/>
            <a:ext cx="11839698" cy="6495802"/>
          </a:xfrm>
          <a:prstGeom prst="rect">
            <a:avLst/>
          </a:prstGeom>
          <a:noFill/>
          <a:ln w="19050" cap="flat" cmpd="sng">
            <a:solidFill>
              <a:srgbClr val="FFB8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
          <p:cNvSpPr/>
          <p:nvPr/>
        </p:nvSpPr>
        <p:spPr>
          <a:xfrm>
            <a:off x="166255" y="178130"/>
            <a:ext cx="11839698" cy="1249413"/>
          </a:xfrm>
          <a:prstGeom prst="rect">
            <a:avLst/>
          </a:prstGeom>
          <a:solidFill>
            <a:srgbClr val="4A0D66"/>
          </a:solidFill>
          <a:ln w="1270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3" name="Google Shape;93;p1" descr="A picture containing text&#10;&#10;Description automatically generated"/>
          <p:cNvPicPr preferRelativeResize="0"/>
          <p:nvPr/>
        </p:nvPicPr>
        <p:blipFill rotWithShape="1">
          <a:blip r:embed="rId3">
            <a:alphaModFix/>
          </a:blip>
          <a:srcRect/>
          <a:stretch/>
        </p:blipFill>
        <p:spPr>
          <a:xfrm>
            <a:off x="3540743" y="193873"/>
            <a:ext cx="5110514" cy="1194045"/>
          </a:xfrm>
          <a:prstGeom prst="rect">
            <a:avLst/>
          </a:prstGeom>
          <a:noFill/>
          <a:ln>
            <a:noFill/>
          </a:ln>
        </p:spPr>
      </p:pic>
      <p:sp>
        <p:nvSpPr>
          <p:cNvPr id="94" name="Google Shape;94;p1"/>
          <p:cNvSpPr txBox="1"/>
          <p:nvPr/>
        </p:nvSpPr>
        <p:spPr>
          <a:xfrm>
            <a:off x="166255" y="2391992"/>
            <a:ext cx="11819906" cy="1338828"/>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Arial"/>
                <a:ea typeface="Arial"/>
                <a:cs typeface="Arial"/>
                <a:sym typeface="Arial"/>
              </a:rPr>
              <a:t>Celebrating Entrepreneurship: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Arial"/>
                <a:ea typeface="Arial"/>
                <a:cs typeface="Arial"/>
                <a:sym typeface="Arial"/>
              </a:rPr>
              <a:t>The Foundation of America’s Economy!</a:t>
            </a:r>
            <a:endParaRPr sz="3600" b="1" i="0" u="none" strike="noStrike" cap="none" baseline="-25000">
              <a:solidFill>
                <a:schemeClr val="dk1"/>
              </a:solidFill>
              <a:latin typeface="Arial"/>
              <a:ea typeface="Arial"/>
              <a:cs typeface="Arial"/>
              <a:sym typeface="Arial"/>
            </a:endParaRPr>
          </a:p>
        </p:txBody>
      </p:sp>
      <p:pic>
        <p:nvPicPr>
          <p:cNvPr id="95" name="Google Shape;95;p1" descr="Diagram&#10;&#10;Description automatically generated"/>
          <p:cNvPicPr preferRelativeResize="0"/>
          <p:nvPr/>
        </p:nvPicPr>
        <p:blipFill rotWithShape="1">
          <a:blip r:embed="rId4">
            <a:alphaModFix/>
          </a:blip>
          <a:srcRect/>
          <a:stretch/>
        </p:blipFill>
        <p:spPr>
          <a:xfrm>
            <a:off x="10713443" y="222768"/>
            <a:ext cx="1092200" cy="1397000"/>
          </a:xfrm>
          <a:prstGeom prst="rect">
            <a:avLst/>
          </a:prstGeom>
          <a:noFill/>
          <a:ln>
            <a:noFill/>
          </a:ln>
        </p:spPr>
      </p:pic>
      <p:sp>
        <p:nvSpPr>
          <p:cNvPr id="96" name="Google Shape;96;p1"/>
          <p:cNvSpPr txBox="1"/>
          <p:nvPr/>
        </p:nvSpPr>
        <p:spPr>
          <a:xfrm>
            <a:off x="604795" y="4071361"/>
            <a:ext cx="10454502" cy="230828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1" u="none" strike="noStrike" cap="none" dirty="0">
                <a:solidFill>
                  <a:schemeClr val="dk1"/>
                </a:solidFill>
                <a:latin typeface="Arial"/>
                <a:ea typeface="Arial"/>
                <a:cs typeface="Arial"/>
                <a:sym typeface="Arial"/>
              </a:rPr>
              <a:t>Maya </a:t>
            </a:r>
            <a:r>
              <a:rPr lang="en-US" sz="2400" b="0" i="1" u="none" strike="noStrike" cap="none" dirty="0" err="1">
                <a:solidFill>
                  <a:schemeClr val="dk1"/>
                </a:solidFill>
                <a:latin typeface="Arial"/>
                <a:ea typeface="Arial"/>
                <a:cs typeface="Arial"/>
                <a:sym typeface="Arial"/>
              </a:rPr>
              <a:t>Durnovo</a:t>
            </a:r>
            <a:r>
              <a:rPr lang="en-US" sz="2400" b="0" i="1" u="none" strike="noStrike" cap="none" dirty="0">
                <a:solidFill>
                  <a:schemeClr val="dk1"/>
                </a:solidFill>
                <a:latin typeface="Arial"/>
                <a:ea typeface="Arial"/>
                <a:cs typeface="Arial"/>
                <a:sym typeface="Arial"/>
              </a:rPr>
              <a:t>, </a:t>
            </a:r>
            <a:r>
              <a:rPr lang="en-US" sz="2400" i="1" dirty="0">
                <a:solidFill>
                  <a:schemeClr val="dk1"/>
                </a:solidFill>
                <a:latin typeface="Arial"/>
                <a:ea typeface="Arial"/>
                <a:cs typeface="Arial"/>
                <a:sym typeface="Arial"/>
              </a:rPr>
              <a:t>AVC Entrepreneurship</a:t>
            </a:r>
          </a:p>
          <a:p>
            <a:pPr marL="0" marR="0" lvl="0" indent="0" algn="l" rtl="0">
              <a:lnSpc>
                <a:spcPct val="100000"/>
              </a:lnSpc>
              <a:spcBef>
                <a:spcPts val="0"/>
              </a:spcBef>
              <a:spcAft>
                <a:spcPts val="0"/>
              </a:spcAft>
              <a:buClr>
                <a:srgbClr val="000000"/>
              </a:buClr>
              <a:buSzPts val="2400"/>
              <a:buFont typeface="Arial"/>
              <a:buNone/>
            </a:pPr>
            <a:r>
              <a:rPr lang="en-US" sz="2400" i="1" dirty="0">
                <a:solidFill>
                  <a:schemeClr val="dk1"/>
                </a:solidFill>
                <a:latin typeface="Arial"/>
                <a:ea typeface="Arial"/>
                <a:cs typeface="Arial"/>
                <a:sym typeface="Arial"/>
              </a:rPr>
              <a:t>Sandra </a:t>
            </a:r>
            <a:r>
              <a:rPr lang="en-US" sz="2400" i="1" dirty="0" err="1">
                <a:solidFill>
                  <a:schemeClr val="dk1"/>
                </a:solidFill>
                <a:latin typeface="Arial"/>
                <a:ea typeface="Arial"/>
                <a:cs typeface="Arial"/>
                <a:sym typeface="Arial"/>
              </a:rPr>
              <a:t>Louvier</a:t>
            </a:r>
            <a:r>
              <a:rPr lang="en-US" sz="2400" b="0" i="1" u="none" strike="noStrike" cap="none" dirty="0">
                <a:solidFill>
                  <a:schemeClr val="dk1"/>
                </a:solidFill>
                <a:latin typeface="Arial"/>
                <a:ea typeface="Arial"/>
                <a:cs typeface="Arial"/>
                <a:sym typeface="Arial"/>
              </a:rPr>
              <a:t>, Director of Entrepreneurship</a:t>
            </a:r>
          </a:p>
          <a:p>
            <a:pPr marL="0" marR="0" lvl="0" indent="0" algn="l" rtl="0">
              <a:lnSpc>
                <a:spcPct val="100000"/>
              </a:lnSpc>
              <a:spcBef>
                <a:spcPts val="0"/>
              </a:spcBef>
              <a:spcAft>
                <a:spcPts val="0"/>
              </a:spcAft>
              <a:buClr>
                <a:srgbClr val="000000"/>
              </a:buClr>
              <a:buSzPts val="2400"/>
              <a:buFont typeface="Arial"/>
              <a:buNone/>
            </a:pPr>
            <a:r>
              <a:rPr lang="en-US" sz="2400" i="1" dirty="0">
                <a:solidFill>
                  <a:schemeClr val="dk1"/>
                </a:solidFill>
                <a:latin typeface="Arial"/>
                <a:ea typeface="Arial"/>
                <a:cs typeface="Arial"/>
                <a:sym typeface="Arial"/>
              </a:rPr>
              <a:t>Connie Leon, Program Coordinator, West Houston Institute</a:t>
            </a:r>
            <a:endParaRPr lang="en-US" sz="2400" b="0" i="1"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i="1" dirty="0">
                <a:solidFill>
                  <a:schemeClr val="dk1"/>
                </a:solidFill>
                <a:latin typeface="Arial"/>
                <a:ea typeface="Arial"/>
                <a:cs typeface="Arial"/>
                <a:sym typeface="Arial"/>
              </a:rPr>
              <a:t>Ravi </a:t>
            </a:r>
            <a:r>
              <a:rPr lang="en-US" sz="2400" i="1" dirty="0" err="1">
                <a:solidFill>
                  <a:schemeClr val="dk1"/>
                </a:solidFill>
                <a:latin typeface="Arial"/>
                <a:ea typeface="Arial"/>
                <a:cs typeface="Arial"/>
                <a:sym typeface="Arial"/>
              </a:rPr>
              <a:t>Brahmbhatt</a:t>
            </a:r>
            <a:r>
              <a:rPr lang="en-US" sz="2400" i="1" dirty="0">
                <a:solidFill>
                  <a:schemeClr val="dk1"/>
                </a:solidFill>
                <a:latin typeface="Arial"/>
                <a:ea typeface="Arial"/>
                <a:cs typeface="Arial"/>
                <a:sym typeface="Arial"/>
              </a:rPr>
              <a:t>, Director of Student Innovation &amp; Entrepreneurship</a:t>
            </a:r>
          </a:p>
          <a:p>
            <a:pPr marL="0" marR="0" lvl="0" indent="0" algn="l" rtl="0">
              <a:lnSpc>
                <a:spcPct val="100000"/>
              </a:lnSpc>
              <a:spcBef>
                <a:spcPts val="0"/>
              </a:spcBef>
              <a:spcAft>
                <a:spcPts val="0"/>
              </a:spcAft>
              <a:buClr>
                <a:srgbClr val="000000"/>
              </a:buClr>
              <a:buSzPts val="2400"/>
              <a:buFont typeface="Arial"/>
              <a:buNone/>
            </a:pPr>
            <a:r>
              <a:rPr lang="en-US" sz="2400" b="0" i="1" u="none" strike="noStrike" cap="none" dirty="0">
                <a:solidFill>
                  <a:schemeClr val="dk1"/>
                </a:solidFill>
                <a:latin typeface="Arial"/>
                <a:ea typeface="Arial"/>
                <a:cs typeface="Arial"/>
                <a:sym typeface="Arial"/>
              </a:rPr>
              <a:t>Michelle </a:t>
            </a:r>
            <a:r>
              <a:rPr lang="en-US" sz="2400" i="1" dirty="0" err="1">
                <a:solidFill>
                  <a:schemeClr val="dk1"/>
                </a:solidFill>
                <a:latin typeface="Arial"/>
                <a:ea typeface="Arial"/>
                <a:cs typeface="Arial"/>
                <a:sym typeface="Arial"/>
              </a:rPr>
              <a:t>Ngome</a:t>
            </a:r>
            <a:r>
              <a:rPr lang="en-US" sz="2400" i="1" dirty="0">
                <a:solidFill>
                  <a:schemeClr val="dk1"/>
                </a:solidFill>
                <a:latin typeface="Arial"/>
                <a:ea typeface="Arial"/>
                <a:cs typeface="Arial"/>
                <a:sym typeface="Arial"/>
              </a:rPr>
              <a:t>, Goldman Sachs Outreach Director</a:t>
            </a:r>
          </a:p>
          <a:p>
            <a:pPr marL="0" marR="0" lvl="0" indent="0" algn="l" rtl="0">
              <a:lnSpc>
                <a:spcPct val="100000"/>
              </a:lnSpc>
              <a:spcBef>
                <a:spcPts val="0"/>
              </a:spcBef>
              <a:spcAft>
                <a:spcPts val="0"/>
              </a:spcAft>
              <a:buClr>
                <a:srgbClr val="000000"/>
              </a:buClr>
              <a:buSzPts val="2400"/>
              <a:buFont typeface="Arial"/>
              <a:buNone/>
            </a:pPr>
            <a:r>
              <a:rPr lang="en-US" sz="2400" b="0" i="1" u="none" strike="noStrike" cap="none" dirty="0" err="1">
                <a:solidFill>
                  <a:schemeClr val="dk1"/>
                </a:solidFill>
                <a:latin typeface="Arial"/>
                <a:ea typeface="Arial"/>
                <a:cs typeface="Arial"/>
                <a:sym typeface="Arial"/>
              </a:rPr>
              <a:t>Marshette</a:t>
            </a:r>
            <a:r>
              <a:rPr lang="en-US" sz="2400" b="0" i="1" u="none" strike="noStrike" cap="none" dirty="0">
                <a:solidFill>
                  <a:schemeClr val="dk1"/>
                </a:solidFill>
                <a:latin typeface="Arial"/>
                <a:ea typeface="Arial"/>
                <a:cs typeface="Arial"/>
                <a:sym typeface="Arial"/>
              </a:rPr>
              <a:t> Turner, MBDA Director</a:t>
            </a:r>
            <a:endParaRPr sz="1400" b="0" i="0" u="none" strike="noStrike" cap="none" dirty="0">
              <a:solidFill>
                <a:srgbClr val="000000"/>
              </a:solidFill>
              <a:latin typeface="Arial"/>
              <a:ea typeface="Arial"/>
              <a:cs typeface="Arial"/>
              <a:sym typeface="Arial"/>
            </a:endParaRPr>
          </a:p>
        </p:txBody>
      </p:sp>
      <p:pic>
        <p:nvPicPr>
          <p:cNvPr id="97" name="Google Shape;97;p1" descr="Logo&#10;&#10;Description automatically generated"/>
          <p:cNvPicPr preferRelativeResize="0"/>
          <p:nvPr/>
        </p:nvPicPr>
        <p:blipFill rotWithShape="1">
          <a:blip r:embed="rId5">
            <a:alphaModFix/>
          </a:blip>
          <a:srcRect/>
          <a:stretch/>
        </p:blipFill>
        <p:spPr>
          <a:xfrm>
            <a:off x="386357" y="1207839"/>
            <a:ext cx="2452414" cy="823858"/>
          </a:xfrm>
          <a:prstGeom prst="rect">
            <a:avLst/>
          </a:prstGeom>
          <a:noFill/>
          <a:ln>
            <a:noFill/>
          </a:ln>
        </p:spPr>
      </p:pic>
      <p:sp>
        <p:nvSpPr>
          <p:cNvPr id="98" name="Google Shape;9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83127" y="92694"/>
            <a:ext cx="12005954" cy="6676241"/>
          </a:xfrm>
          <a:prstGeom prst="rect">
            <a:avLst/>
          </a:prstGeom>
          <a:noFill/>
          <a:ln w="1905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66255" y="178130"/>
            <a:ext cx="11839698" cy="6495802"/>
          </a:xfrm>
          <a:prstGeom prst="rect">
            <a:avLst/>
          </a:prstGeom>
          <a:noFill/>
          <a:ln w="19050" cap="flat" cmpd="sng">
            <a:solidFill>
              <a:srgbClr val="FFB8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146463" y="166188"/>
            <a:ext cx="11839698" cy="1249413"/>
          </a:xfrm>
          <a:prstGeom prst="rect">
            <a:avLst/>
          </a:prstGeom>
          <a:solidFill>
            <a:srgbClr val="4A0D66"/>
          </a:solidFill>
          <a:ln w="1270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2" name="Google Shape;92;p1" descr="A picture containing text&#10;&#10;Description automatically generated"/>
          <p:cNvPicPr preferRelativeResize="0"/>
          <p:nvPr/>
        </p:nvPicPr>
        <p:blipFill rotWithShape="1">
          <a:blip r:embed="rId3">
            <a:alphaModFix/>
          </a:blip>
          <a:srcRect/>
          <a:stretch/>
        </p:blipFill>
        <p:spPr>
          <a:xfrm>
            <a:off x="3540743" y="193873"/>
            <a:ext cx="5110514" cy="1194045"/>
          </a:xfrm>
          <a:prstGeom prst="rect">
            <a:avLst/>
          </a:prstGeom>
          <a:noFill/>
          <a:ln>
            <a:noFill/>
          </a:ln>
        </p:spPr>
      </p:pic>
      <p:pic>
        <p:nvPicPr>
          <p:cNvPr id="94" name="Google Shape;94;p1" descr="Diagram&#10;&#10;Description automatically generated"/>
          <p:cNvPicPr preferRelativeResize="0"/>
          <p:nvPr/>
        </p:nvPicPr>
        <p:blipFill rotWithShape="1">
          <a:blip r:embed="rId4">
            <a:alphaModFix/>
          </a:blip>
          <a:srcRect/>
          <a:stretch/>
        </p:blipFill>
        <p:spPr>
          <a:xfrm>
            <a:off x="10713443" y="222768"/>
            <a:ext cx="1092200" cy="1397000"/>
          </a:xfrm>
          <a:prstGeom prst="rect">
            <a:avLst/>
          </a:prstGeom>
          <a:noFill/>
          <a:ln>
            <a:noFill/>
          </a:ln>
        </p:spPr>
      </p:pic>
      <p:pic>
        <p:nvPicPr>
          <p:cNvPr id="2" name="Google Shape;96;p1" descr="Logo&#10;&#10;Description automatically generated">
            <a:extLst>
              <a:ext uri="{FF2B5EF4-FFF2-40B4-BE49-F238E27FC236}">
                <a16:creationId xmlns:a16="http://schemas.microsoft.com/office/drawing/2014/main" id="{A6C8BE05-1C79-27D9-EB59-7753F8580191}"/>
              </a:ext>
            </a:extLst>
          </p:cNvPr>
          <p:cNvPicPr preferRelativeResize="0"/>
          <p:nvPr/>
        </p:nvPicPr>
        <p:blipFill rotWithShape="1">
          <a:blip r:embed="rId5">
            <a:alphaModFix/>
          </a:blip>
          <a:srcRect/>
          <a:stretch/>
        </p:blipFill>
        <p:spPr>
          <a:xfrm>
            <a:off x="386357" y="1160666"/>
            <a:ext cx="2733258" cy="918204"/>
          </a:xfrm>
          <a:prstGeom prst="rect">
            <a:avLst/>
          </a:prstGeom>
          <a:noFill/>
          <a:ln>
            <a:noFill/>
          </a:ln>
        </p:spPr>
      </p:pic>
      <p:grpSp>
        <p:nvGrpSpPr>
          <p:cNvPr id="4" name="Group 3">
            <a:extLst>
              <a:ext uri="{FF2B5EF4-FFF2-40B4-BE49-F238E27FC236}">
                <a16:creationId xmlns:a16="http://schemas.microsoft.com/office/drawing/2014/main" id="{1C55D436-8ED9-219F-7C66-0D2D14517CEF}"/>
              </a:ext>
            </a:extLst>
          </p:cNvPr>
          <p:cNvGrpSpPr/>
          <p:nvPr/>
        </p:nvGrpSpPr>
        <p:grpSpPr>
          <a:xfrm>
            <a:off x="1359527" y="1899899"/>
            <a:ext cx="9291182" cy="1161507"/>
            <a:chOff x="166255" y="5216246"/>
            <a:chExt cx="9291182" cy="1161507"/>
          </a:xfrm>
        </p:grpSpPr>
        <p:pic>
          <p:nvPicPr>
            <p:cNvPr id="5" name="Picture 2">
              <a:extLst>
                <a:ext uri="{FF2B5EF4-FFF2-40B4-BE49-F238E27FC236}">
                  <a16:creationId xmlns:a16="http://schemas.microsoft.com/office/drawing/2014/main" id="{E9E1E312-0416-00DD-5585-D6F3E4A9346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6255" y="5239866"/>
              <a:ext cx="1852095" cy="11339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7FA6BDC9-174C-2F18-A465-69D54303615F}"/>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2018350" y="5239866"/>
              <a:ext cx="1642796" cy="1137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4E63682-2AB2-E14A-D124-238FF1CB006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670614" y="5235914"/>
              <a:ext cx="1515332" cy="11378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D9E4C391-39B7-8319-B83E-F7A45393C627}"/>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5195415" y="5216246"/>
              <a:ext cx="1515332" cy="11538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E20F39C5-4A6F-D93B-87F0-5866BCB466DB}"/>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6710747" y="5216246"/>
              <a:ext cx="1321829" cy="11538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CD7818B8-CE62-3C57-41C0-0B4D690EE0C4}"/>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8032576" y="5235914"/>
              <a:ext cx="1424861" cy="113417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Content Placeholder 4">
            <a:extLst>
              <a:ext uri="{FF2B5EF4-FFF2-40B4-BE49-F238E27FC236}">
                <a16:creationId xmlns:a16="http://schemas.microsoft.com/office/drawing/2014/main" id="{FA3F6970-B138-8890-9FE2-754E14F1668E}"/>
              </a:ext>
            </a:extLst>
          </p:cNvPr>
          <p:cNvGraphicFramePr>
            <a:graphicFrameLocks/>
          </p:cNvGraphicFramePr>
          <p:nvPr>
            <p:extLst>
              <p:ext uri="{D42A27DB-BD31-4B8C-83A1-F6EECF244321}">
                <p14:modId xmlns:p14="http://schemas.microsoft.com/office/powerpoint/2010/main" val="546086610"/>
              </p:ext>
            </p:extLst>
          </p:nvPr>
        </p:nvGraphicFramePr>
        <p:xfrm>
          <a:off x="1465835" y="3300031"/>
          <a:ext cx="9342120" cy="311993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79754598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83127" y="92694"/>
            <a:ext cx="12005954" cy="6676241"/>
          </a:xfrm>
          <a:prstGeom prst="rect">
            <a:avLst/>
          </a:prstGeom>
          <a:noFill/>
          <a:ln w="1905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66255" y="178130"/>
            <a:ext cx="11839698" cy="6495802"/>
          </a:xfrm>
          <a:prstGeom prst="rect">
            <a:avLst/>
          </a:prstGeom>
          <a:noFill/>
          <a:ln w="19050" cap="flat" cmpd="sng">
            <a:solidFill>
              <a:srgbClr val="FFB8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146463" y="166188"/>
            <a:ext cx="11839698" cy="1249413"/>
          </a:xfrm>
          <a:prstGeom prst="rect">
            <a:avLst/>
          </a:prstGeom>
          <a:solidFill>
            <a:srgbClr val="4A0D66"/>
          </a:solidFill>
          <a:ln w="1270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2" name="Google Shape;92;p1" descr="A picture containing text&#10;&#10;Description automatically generated"/>
          <p:cNvPicPr preferRelativeResize="0"/>
          <p:nvPr/>
        </p:nvPicPr>
        <p:blipFill rotWithShape="1">
          <a:blip r:embed="rId3">
            <a:alphaModFix/>
          </a:blip>
          <a:srcRect/>
          <a:stretch/>
        </p:blipFill>
        <p:spPr>
          <a:xfrm>
            <a:off x="3540743" y="193873"/>
            <a:ext cx="5110514" cy="1194045"/>
          </a:xfrm>
          <a:prstGeom prst="rect">
            <a:avLst/>
          </a:prstGeom>
          <a:noFill/>
          <a:ln>
            <a:noFill/>
          </a:ln>
        </p:spPr>
      </p:pic>
      <p:pic>
        <p:nvPicPr>
          <p:cNvPr id="94" name="Google Shape;94;p1" descr="Diagram&#10;&#10;Description automatically generated"/>
          <p:cNvPicPr preferRelativeResize="0"/>
          <p:nvPr/>
        </p:nvPicPr>
        <p:blipFill rotWithShape="1">
          <a:blip r:embed="rId4">
            <a:alphaModFix/>
          </a:blip>
          <a:srcRect/>
          <a:stretch/>
        </p:blipFill>
        <p:spPr>
          <a:xfrm>
            <a:off x="10713443" y="222768"/>
            <a:ext cx="1092200" cy="1397000"/>
          </a:xfrm>
          <a:prstGeom prst="rect">
            <a:avLst/>
          </a:prstGeom>
          <a:noFill/>
          <a:ln>
            <a:noFill/>
          </a:ln>
        </p:spPr>
      </p:pic>
      <p:pic>
        <p:nvPicPr>
          <p:cNvPr id="2" name="Google Shape;96;p1" descr="Logo&#10;&#10;Description automatically generated">
            <a:extLst>
              <a:ext uri="{FF2B5EF4-FFF2-40B4-BE49-F238E27FC236}">
                <a16:creationId xmlns:a16="http://schemas.microsoft.com/office/drawing/2014/main" id="{A6C8BE05-1C79-27D9-EB59-7753F8580191}"/>
              </a:ext>
            </a:extLst>
          </p:cNvPr>
          <p:cNvPicPr preferRelativeResize="0"/>
          <p:nvPr/>
        </p:nvPicPr>
        <p:blipFill rotWithShape="1">
          <a:blip r:embed="rId5">
            <a:alphaModFix/>
          </a:blip>
          <a:srcRect/>
          <a:stretch/>
        </p:blipFill>
        <p:spPr>
          <a:xfrm>
            <a:off x="386357" y="1160666"/>
            <a:ext cx="2733258" cy="918204"/>
          </a:xfrm>
          <a:prstGeom prst="rect">
            <a:avLst/>
          </a:prstGeom>
          <a:noFill/>
          <a:ln>
            <a:noFill/>
          </a:ln>
        </p:spPr>
      </p:pic>
      <p:sp>
        <p:nvSpPr>
          <p:cNvPr id="4" name="Title 1">
            <a:extLst>
              <a:ext uri="{FF2B5EF4-FFF2-40B4-BE49-F238E27FC236}">
                <a16:creationId xmlns:a16="http://schemas.microsoft.com/office/drawing/2014/main" id="{25EB2DB6-5760-F993-FD64-C07D6E308868}"/>
              </a:ext>
            </a:extLst>
          </p:cNvPr>
          <p:cNvSpPr>
            <a:spLocks noGrp="1"/>
          </p:cNvSpPr>
          <p:nvPr>
            <p:ph type="title"/>
          </p:nvPr>
        </p:nvSpPr>
        <p:spPr>
          <a:xfrm>
            <a:off x="398156" y="1896983"/>
            <a:ext cx="11407487" cy="1325563"/>
          </a:xfrm>
        </p:spPr>
        <p:txBody>
          <a:bodyPr>
            <a:normAutofit/>
          </a:bodyPr>
          <a:lstStyle/>
          <a:p>
            <a:r>
              <a:rPr lang="en-US" sz="5400" dirty="0"/>
              <a:t>The Process</a:t>
            </a:r>
          </a:p>
        </p:txBody>
      </p:sp>
      <p:graphicFrame>
        <p:nvGraphicFramePr>
          <p:cNvPr id="5" name="Content Placeholder 4">
            <a:extLst>
              <a:ext uri="{FF2B5EF4-FFF2-40B4-BE49-F238E27FC236}">
                <a16:creationId xmlns:a16="http://schemas.microsoft.com/office/drawing/2014/main" id="{928C60F4-7050-07C3-9A43-C5F63EDCBB39}"/>
              </a:ext>
            </a:extLst>
          </p:cNvPr>
          <p:cNvGraphicFramePr>
            <a:graphicFrameLocks noGrp="1"/>
          </p:cNvGraphicFramePr>
          <p:nvPr>
            <p:ph idx="1"/>
            <p:extLst>
              <p:ext uri="{D42A27DB-BD31-4B8C-83A1-F6EECF244321}">
                <p14:modId xmlns:p14="http://schemas.microsoft.com/office/powerpoint/2010/main" val="376666809"/>
              </p:ext>
            </p:extLst>
          </p:nvPr>
        </p:nvGraphicFramePr>
        <p:xfrm>
          <a:off x="880344" y="2915765"/>
          <a:ext cx="10431311" cy="36559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6774058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83127" y="92694"/>
            <a:ext cx="12005954" cy="6676241"/>
          </a:xfrm>
          <a:prstGeom prst="rect">
            <a:avLst/>
          </a:prstGeom>
          <a:noFill/>
          <a:ln w="1905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66255" y="178130"/>
            <a:ext cx="11839698" cy="6495802"/>
          </a:xfrm>
          <a:prstGeom prst="rect">
            <a:avLst/>
          </a:prstGeom>
          <a:noFill/>
          <a:ln w="19050" cap="flat" cmpd="sng">
            <a:solidFill>
              <a:srgbClr val="FFB8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146463" y="166188"/>
            <a:ext cx="11839698" cy="1249413"/>
          </a:xfrm>
          <a:prstGeom prst="rect">
            <a:avLst/>
          </a:prstGeom>
          <a:solidFill>
            <a:srgbClr val="4A0D66"/>
          </a:solidFill>
          <a:ln w="1270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2" name="Google Shape;92;p1" descr="A picture containing text&#10;&#10;Description automatically generated"/>
          <p:cNvPicPr preferRelativeResize="0"/>
          <p:nvPr/>
        </p:nvPicPr>
        <p:blipFill rotWithShape="1">
          <a:blip r:embed="rId3">
            <a:alphaModFix/>
          </a:blip>
          <a:srcRect/>
          <a:stretch/>
        </p:blipFill>
        <p:spPr>
          <a:xfrm>
            <a:off x="3540743" y="193873"/>
            <a:ext cx="5110514" cy="1194045"/>
          </a:xfrm>
          <a:prstGeom prst="rect">
            <a:avLst/>
          </a:prstGeom>
          <a:noFill/>
          <a:ln>
            <a:noFill/>
          </a:ln>
        </p:spPr>
      </p:pic>
      <p:pic>
        <p:nvPicPr>
          <p:cNvPr id="94" name="Google Shape;94;p1" descr="Diagram&#10;&#10;Description automatically generated"/>
          <p:cNvPicPr preferRelativeResize="0"/>
          <p:nvPr/>
        </p:nvPicPr>
        <p:blipFill rotWithShape="1">
          <a:blip r:embed="rId4">
            <a:alphaModFix/>
          </a:blip>
          <a:srcRect/>
          <a:stretch/>
        </p:blipFill>
        <p:spPr>
          <a:xfrm>
            <a:off x="10713443" y="222768"/>
            <a:ext cx="1092200" cy="1397000"/>
          </a:xfrm>
          <a:prstGeom prst="rect">
            <a:avLst/>
          </a:prstGeom>
          <a:noFill/>
          <a:ln>
            <a:noFill/>
          </a:ln>
        </p:spPr>
      </p:pic>
      <p:pic>
        <p:nvPicPr>
          <p:cNvPr id="2" name="Google Shape;96;p1" descr="Logo&#10;&#10;Description automatically generated">
            <a:extLst>
              <a:ext uri="{FF2B5EF4-FFF2-40B4-BE49-F238E27FC236}">
                <a16:creationId xmlns:a16="http://schemas.microsoft.com/office/drawing/2014/main" id="{A6C8BE05-1C79-27D9-EB59-7753F8580191}"/>
              </a:ext>
            </a:extLst>
          </p:cNvPr>
          <p:cNvPicPr preferRelativeResize="0"/>
          <p:nvPr/>
        </p:nvPicPr>
        <p:blipFill rotWithShape="1">
          <a:blip r:embed="rId5">
            <a:alphaModFix/>
          </a:blip>
          <a:srcRect/>
          <a:stretch/>
        </p:blipFill>
        <p:spPr>
          <a:xfrm>
            <a:off x="386357" y="1160666"/>
            <a:ext cx="2733258" cy="918204"/>
          </a:xfrm>
          <a:prstGeom prst="rect">
            <a:avLst/>
          </a:prstGeom>
          <a:noFill/>
          <a:ln>
            <a:noFill/>
          </a:ln>
        </p:spPr>
      </p:pic>
      <p:pic>
        <p:nvPicPr>
          <p:cNvPr id="3" name="Picture 5" descr="A close up of a map&#10;&#10;Description generated with high confidence">
            <a:extLst>
              <a:ext uri="{FF2B5EF4-FFF2-40B4-BE49-F238E27FC236}">
                <a16:creationId xmlns:a16="http://schemas.microsoft.com/office/drawing/2014/main" id="{386CBD43-29B9-BB09-62E3-73493181C43B}"/>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300"/>
                    </a14:imgEffect>
                    <a14:imgEffect>
                      <a14:saturation sat="300000"/>
                    </a14:imgEffect>
                  </a14:imgLayer>
                </a14:imgProps>
              </a:ext>
              <a:ext uri="{28A0092B-C50C-407E-A947-70E740481C1C}">
                <a14:useLocalDpi xmlns:a14="http://schemas.microsoft.com/office/drawing/2010/main"/>
              </a:ext>
            </a:extLst>
          </a:blip>
          <a:srcRect b="-1"/>
          <a:stretch/>
        </p:blipFill>
        <p:spPr>
          <a:xfrm rot="21600000">
            <a:off x="1479272" y="1863106"/>
            <a:ext cx="8551420" cy="4801021"/>
          </a:xfrm>
          <a:prstGeom prst="rect">
            <a:avLst/>
          </a:prstGeom>
        </p:spPr>
      </p:pic>
    </p:spTree>
    <p:extLst>
      <p:ext uri="{BB962C8B-B14F-4D97-AF65-F5344CB8AC3E}">
        <p14:creationId xmlns:p14="http://schemas.microsoft.com/office/powerpoint/2010/main" val="138953443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83127" y="92694"/>
            <a:ext cx="12005954" cy="6676241"/>
          </a:xfrm>
          <a:prstGeom prst="rect">
            <a:avLst/>
          </a:prstGeom>
          <a:noFill/>
          <a:ln w="1905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66255" y="178130"/>
            <a:ext cx="11839698" cy="6495802"/>
          </a:xfrm>
          <a:prstGeom prst="rect">
            <a:avLst/>
          </a:prstGeom>
          <a:noFill/>
          <a:ln w="19050" cap="flat" cmpd="sng">
            <a:solidFill>
              <a:srgbClr val="FFB8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146463" y="166188"/>
            <a:ext cx="11839698" cy="1249413"/>
          </a:xfrm>
          <a:prstGeom prst="rect">
            <a:avLst/>
          </a:prstGeom>
          <a:solidFill>
            <a:srgbClr val="4A0D66"/>
          </a:solidFill>
          <a:ln w="1270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2" name="Google Shape;92;p1" descr="A picture containing text&#10;&#10;Description automatically generated"/>
          <p:cNvPicPr preferRelativeResize="0"/>
          <p:nvPr/>
        </p:nvPicPr>
        <p:blipFill rotWithShape="1">
          <a:blip r:embed="rId3">
            <a:alphaModFix/>
          </a:blip>
          <a:srcRect/>
          <a:stretch/>
        </p:blipFill>
        <p:spPr>
          <a:xfrm>
            <a:off x="2884592" y="193871"/>
            <a:ext cx="5110514" cy="1194045"/>
          </a:xfrm>
          <a:prstGeom prst="rect">
            <a:avLst/>
          </a:prstGeom>
          <a:noFill/>
          <a:ln>
            <a:noFill/>
          </a:ln>
        </p:spPr>
      </p:pic>
      <p:pic>
        <p:nvPicPr>
          <p:cNvPr id="94" name="Google Shape;94;p1" descr="Diagram&#10;&#10;Description automatically generated"/>
          <p:cNvPicPr preferRelativeResize="0"/>
          <p:nvPr/>
        </p:nvPicPr>
        <p:blipFill rotWithShape="1">
          <a:blip r:embed="rId4">
            <a:alphaModFix/>
          </a:blip>
          <a:srcRect/>
          <a:stretch/>
        </p:blipFill>
        <p:spPr>
          <a:xfrm>
            <a:off x="10713443" y="222768"/>
            <a:ext cx="1092200" cy="1397000"/>
          </a:xfrm>
          <a:prstGeom prst="rect">
            <a:avLst/>
          </a:prstGeom>
          <a:noFill/>
          <a:ln>
            <a:noFill/>
          </a:ln>
        </p:spPr>
      </p:pic>
      <p:pic>
        <p:nvPicPr>
          <p:cNvPr id="2" name="Google Shape;96;p1" descr="Logo&#10;&#10;Description automatically generated">
            <a:extLst>
              <a:ext uri="{FF2B5EF4-FFF2-40B4-BE49-F238E27FC236}">
                <a16:creationId xmlns:a16="http://schemas.microsoft.com/office/drawing/2014/main" id="{A6C8BE05-1C79-27D9-EB59-7753F8580191}"/>
              </a:ext>
            </a:extLst>
          </p:cNvPr>
          <p:cNvPicPr preferRelativeResize="0"/>
          <p:nvPr/>
        </p:nvPicPr>
        <p:blipFill rotWithShape="1">
          <a:blip r:embed="rId5">
            <a:alphaModFix/>
          </a:blip>
          <a:srcRect/>
          <a:stretch/>
        </p:blipFill>
        <p:spPr>
          <a:xfrm>
            <a:off x="386357" y="1160666"/>
            <a:ext cx="2733258" cy="918204"/>
          </a:xfrm>
          <a:prstGeom prst="rect">
            <a:avLst/>
          </a:prstGeom>
          <a:noFill/>
          <a:ln>
            <a:noFill/>
          </a:ln>
        </p:spPr>
      </p:pic>
      <p:sp>
        <p:nvSpPr>
          <p:cNvPr id="5" name="Content Placeholder 5125">
            <a:extLst>
              <a:ext uri="{FF2B5EF4-FFF2-40B4-BE49-F238E27FC236}">
                <a16:creationId xmlns:a16="http://schemas.microsoft.com/office/drawing/2014/main" id="{475287FE-0EE1-00CB-6FDB-FBC0A48A8885}"/>
              </a:ext>
            </a:extLst>
          </p:cNvPr>
          <p:cNvSpPr>
            <a:spLocks noGrp="1"/>
          </p:cNvSpPr>
          <p:nvPr>
            <p:ph idx="1"/>
          </p:nvPr>
        </p:nvSpPr>
        <p:spPr>
          <a:xfrm>
            <a:off x="622653" y="2157904"/>
            <a:ext cx="5799045" cy="4436994"/>
          </a:xfrm>
        </p:spPr>
        <p:txBody>
          <a:bodyPr anchor="ctr">
            <a:noAutofit/>
          </a:bodyPr>
          <a:lstStyle/>
          <a:p>
            <a:pPr marL="0" indent="0" algn="ctr">
              <a:buNone/>
            </a:pPr>
            <a:r>
              <a:rPr lang="en-US" sz="2000" b="1" dirty="0">
                <a:latin typeface="Arial" panose="020B0604020202020204" pitchFamily="34" charset="0"/>
                <a:cs typeface="Arial" panose="020B0604020202020204" pitchFamily="34" charset="0"/>
              </a:rPr>
              <a:t>HCC TEAM</a:t>
            </a:r>
          </a:p>
          <a:p>
            <a:pPr marL="0" indent="0" algn="ctr">
              <a:buNone/>
            </a:pPr>
            <a:r>
              <a:rPr lang="en-US" sz="2000" b="1" dirty="0">
                <a:latin typeface="Arial" panose="020B0604020202020204" pitchFamily="34" charset="0"/>
                <a:cs typeface="Arial" panose="020B0604020202020204" pitchFamily="34" charset="0"/>
              </a:rPr>
              <a:t>Neeko Phelps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(NW Engineering Student)</a:t>
            </a:r>
          </a:p>
          <a:p>
            <a:pPr marL="0" indent="0" algn="ctr">
              <a:buNone/>
            </a:pPr>
            <a:r>
              <a:rPr lang="en-US" sz="2000" b="1" dirty="0">
                <a:latin typeface="Arial" panose="020B0604020202020204" pitchFamily="34" charset="0"/>
                <a:cs typeface="Arial" panose="020B0604020202020204" pitchFamily="34" charset="0"/>
              </a:rPr>
              <a:t>Kaitlin Asch</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(Central Campus)</a:t>
            </a:r>
          </a:p>
          <a:p>
            <a:pPr marL="0" indent="0" algn="ctr">
              <a:buNone/>
            </a:pPr>
            <a:r>
              <a:rPr lang="en-US" sz="2000" b="1" dirty="0" err="1">
                <a:latin typeface="Arial" panose="020B0604020202020204" pitchFamily="34" charset="0"/>
                <a:cs typeface="Arial" panose="020B0604020202020204" pitchFamily="34" charset="0"/>
              </a:rPr>
              <a:t>Nyah</a:t>
            </a:r>
            <a:r>
              <a:rPr lang="en-US" sz="2000" b="1" dirty="0">
                <a:latin typeface="Arial" panose="020B0604020202020204" pitchFamily="34" charset="0"/>
                <a:cs typeface="Arial" panose="020B0604020202020204" pitchFamily="34" charset="0"/>
              </a:rPr>
              <a:t> Lovick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(SW &amp; Honor Student)</a:t>
            </a:r>
          </a:p>
          <a:p>
            <a:pPr marL="0" indent="0" algn="ctr">
              <a:buNone/>
            </a:pPr>
            <a:r>
              <a:rPr lang="en-US" sz="2000" dirty="0">
                <a:latin typeface="Arial" panose="020B0604020202020204" pitchFamily="34" charset="0"/>
                <a:cs typeface="Arial" panose="020B0604020202020204" pitchFamily="34" charset="0"/>
              </a:rPr>
              <a:t>Mentor </a:t>
            </a:r>
            <a:r>
              <a:rPr lang="en-US" sz="2000" b="1" dirty="0">
                <a:latin typeface="Arial" panose="020B0604020202020204" pitchFamily="34" charset="0"/>
                <a:cs typeface="Arial" panose="020B0604020202020204" pitchFamily="34" charset="0"/>
              </a:rPr>
              <a:t>Dr. Ravi </a:t>
            </a:r>
            <a:r>
              <a:rPr lang="en-US" sz="2000" b="1" dirty="0" err="1">
                <a:latin typeface="Arial" panose="020B0604020202020204" pitchFamily="34" charset="0"/>
                <a:cs typeface="Arial" panose="020B0604020202020204" pitchFamily="34" charset="0"/>
              </a:rPr>
              <a:t>Brahmbhatt</a:t>
            </a:r>
            <a:br>
              <a:rPr lang="en-US" sz="1600" dirty="0">
                <a:latin typeface="Univers Condensed" panose="020B0506020202050204" pitchFamily="34" charset="0"/>
              </a:rPr>
            </a:br>
            <a:endParaRPr lang="en-US" sz="1600" dirty="0">
              <a:latin typeface="Univers Condensed" panose="020B0506020202050204" pitchFamily="34" charset="0"/>
            </a:endParaRPr>
          </a:p>
          <a:p>
            <a:pPr marL="0" indent="0" algn="ctr">
              <a:buNone/>
            </a:pPr>
            <a:r>
              <a:rPr lang="en-US" sz="3200" b="1" dirty="0">
                <a:latin typeface="Univers Condensed"/>
              </a:rPr>
              <a:t>Placed 1</a:t>
            </a:r>
            <a:r>
              <a:rPr lang="en-US" sz="3200" b="1" baseline="30000" dirty="0">
                <a:latin typeface="Univers Condensed"/>
              </a:rPr>
              <a:t>st</a:t>
            </a:r>
            <a:r>
              <a:rPr lang="en-US" sz="3200" b="1" dirty="0">
                <a:latin typeface="Univers Condensed"/>
              </a:rPr>
              <a:t>  NSF &amp; AACC Community College Innovation Challenge!</a:t>
            </a:r>
          </a:p>
        </p:txBody>
      </p:sp>
      <p:pic>
        <p:nvPicPr>
          <p:cNvPr id="6" name="Picture 2">
            <a:extLst>
              <a:ext uri="{FF2B5EF4-FFF2-40B4-BE49-F238E27FC236}">
                <a16:creationId xmlns:a16="http://schemas.microsoft.com/office/drawing/2014/main" id="{016EC4BD-AEA6-9560-198E-C3F68414C2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 b="20163"/>
          <a:stretch/>
        </p:blipFill>
        <p:spPr bwMode="auto">
          <a:xfrm>
            <a:off x="7326358" y="1639600"/>
            <a:ext cx="3774935" cy="486100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58413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ckgroundBlue.png"/>
          <p:cNvPicPr>
            <a:picLocks/>
          </p:cNvPicPr>
          <p:nvPr/>
        </p:nvPicPr>
        <p:blipFill>
          <a:blip r:embed="rId3">
            <a:extLst>
              <a:ext uri="{28A0092B-C50C-407E-A947-70E740481C1C}">
                <a14:useLocalDpi xmlns:a14="http://schemas.microsoft.com/office/drawing/2010/main" val="0"/>
              </a:ext>
            </a:extLst>
          </a:blip>
          <a:stretch>
            <a:fillRect/>
          </a:stretch>
        </p:blipFill>
        <p:spPr>
          <a:xfrm>
            <a:off x="1524001" y="2743203"/>
            <a:ext cx="9159589" cy="3989828"/>
          </a:xfrm>
          <a:prstGeom prst="rect">
            <a:avLst/>
          </a:prstGeom>
        </p:spPr>
      </p:pic>
      <p:sp>
        <p:nvSpPr>
          <p:cNvPr id="19" name="Rectangle 18"/>
          <p:cNvSpPr>
            <a:spLocks/>
          </p:cNvSpPr>
          <p:nvPr/>
        </p:nvSpPr>
        <p:spPr>
          <a:xfrm>
            <a:off x="1513674" y="6172200"/>
            <a:ext cx="9163471" cy="685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4" name="Text Placeholder 1"/>
          <p:cNvSpPr txBox="1">
            <a:spLocks/>
          </p:cNvSpPr>
          <p:nvPr/>
        </p:nvSpPr>
        <p:spPr>
          <a:xfrm>
            <a:off x="9982200" y="152400"/>
            <a:ext cx="335280" cy="304800"/>
          </a:xfrm>
          <a:prstGeom prst="rect">
            <a:avLst/>
          </a:prstGeom>
        </p:spPr>
        <p:txBody>
          <a:bodyPr vert="horz" lIns="0" tIns="0" rIns="0" bIns="0" rtlCol="0">
            <a:noAutofit/>
          </a:bodyPr>
          <a:lstStyle>
            <a:lvl1pPr marL="0" indent="0" algn="l" rtl="0" eaLnBrk="1" fontAlgn="base" hangingPunct="1">
              <a:spcBef>
                <a:spcPts val="897"/>
              </a:spcBef>
              <a:spcAft>
                <a:spcPts val="0"/>
              </a:spcAft>
              <a:buClr>
                <a:schemeClr val="accent2"/>
              </a:buClr>
              <a:buFont typeface="Wingdings" pitchFamily="2" charset="2"/>
              <a:buNone/>
              <a:defRPr sz="1600" b="0">
                <a:solidFill>
                  <a:schemeClr val="tx1"/>
                </a:solidFill>
                <a:latin typeface="+mj-lt"/>
                <a:ea typeface="+mn-ea"/>
                <a:cs typeface="+mn-cs"/>
              </a:defRPr>
            </a:lvl1pPr>
            <a:lvl2pPr marL="155175" indent="-155175" algn="l" rtl="0" eaLnBrk="1" fontAlgn="base" hangingPunct="1">
              <a:spcBef>
                <a:spcPts val="897"/>
              </a:spcBef>
              <a:spcAft>
                <a:spcPts val="0"/>
              </a:spcAft>
              <a:buClr>
                <a:schemeClr val="bg1"/>
              </a:buClr>
              <a:buFont typeface="Wingdings" pitchFamily="2" charset="2"/>
              <a:buChar char="n"/>
              <a:defRPr sz="1000">
                <a:solidFill>
                  <a:schemeClr val="bg1"/>
                </a:solidFill>
                <a:latin typeface="+mn-lt"/>
              </a:defRPr>
            </a:lvl2pPr>
            <a:lvl3pPr marL="310351" indent="-155175" algn="l" rtl="0" eaLnBrk="1" fontAlgn="base" hangingPunct="1">
              <a:spcBef>
                <a:spcPts val="538"/>
              </a:spcBef>
              <a:spcAft>
                <a:spcPts val="0"/>
              </a:spcAft>
              <a:buClr>
                <a:schemeClr val="bg1"/>
              </a:buClr>
              <a:buFont typeface="Arial" pitchFamily="34" charset="0"/>
              <a:buChar char="—"/>
              <a:defRPr sz="800">
                <a:solidFill>
                  <a:schemeClr val="bg1"/>
                </a:solidFill>
                <a:latin typeface="+mn-lt"/>
              </a:defRPr>
            </a:lvl3pPr>
            <a:lvl4pPr marL="464102" indent="-153751" algn="l" rtl="0" eaLnBrk="1" fontAlgn="base" hangingPunct="1">
              <a:spcBef>
                <a:spcPts val="538"/>
              </a:spcBef>
              <a:spcAft>
                <a:spcPts val="0"/>
              </a:spcAft>
              <a:buClr>
                <a:schemeClr val="bg1"/>
              </a:buClr>
              <a:buFont typeface="Arial" pitchFamily="34" charset="0"/>
              <a:buChar char="–"/>
              <a:defRPr sz="800">
                <a:solidFill>
                  <a:schemeClr val="bg1"/>
                </a:solidFill>
                <a:latin typeface="+mn-lt"/>
              </a:defRPr>
            </a:lvl4pPr>
            <a:lvl5pPr marL="619278" indent="-155175" algn="l" rtl="0" eaLnBrk="1" fontAlgn="base" hangingPunct="1">
              <a:spcBef>
                <a:spcPts val="538"/>
              </a:spcBef>
              <a:spcAft>
                <a:spcPts val="0"/>
              </a:spcAft>
              <a:buClr>
                <a:schemeClr val="bg1"/>
              </a:buClr>
              <a:buFont typeface="Arial" pitchFamily="34" charset="0"/>
              <a:buChar char="–"/>
              <a:defRPr sz="800">
                <a:solidFill>
                  <a:schemeClr val="bg1"/>
                </a:solidFill>
                <a:latin typeface="+mn-lt"/>
              </a:defRPr>
            </a:lvl5pPr>
            <a:lvl6pPr marL="1744617" indent="-163361" algn="l" rtl="0" eaLnBrk="1" fontAlgn="base" hangingPunct="1">
              <a:spcBef>
                <a:spcPct val="20000"/>
              </a:spcBef>
              <a:spcAft>
                <a:spcPct val="0"/>
              </a:spcAft>
              <a:buChar char="»"/>
              <a:defRPr sz="1200">
                <a:solidFill>
                  <a:schemeClr val="tx1"/>
                </a:solidFill>
                <a:latin typeface="+mn-lt"/>
              </a:defRPr>
            </a:lvl6pPr>
            <a:lvl7pPr marL="2201390" indent="-163361" algn="l" rtl="0" eaLnBrk="1" fontAlgn="base" hangingPunct="1">
              <a:spcBef>
                <a:spcPct val="20000"/>
              </a:spcBef>
              <a:spcAft>
                <a:spcPct val="0"/>
              </a:spcAft>
              <a:buChar char="»"/>
              <a:defRPr sz="1200">
                <a:solidFill>
                  <a:schemeClr val="tx1"/>
                </a:solidFill>
                <a:latin typeface="+mn-lt"/>
              </a:defRPr>
            </a:lvl7pPr>
            <a:lvl8pPr marL="2658163" indent="-163361" algn="l" rtl="0" eaLnBrk="1" fontAlgn="base" hangingPunct="1">
              <a:spcBef>
                <a:spcPct val="20000"/>
              </a:spcBef>
              <a:spcAft>
                <a:spcPct val="0"/>
              </a:spcAft>
              <a:buChar char="»"/>
              <a:defRPr sz="1200">
                <a:solidFill>
                  <a:schemeClr val="tx1"/>
                </a:solidFill>
                <a:latin typeface="+mn-lt"/>
              </a:defRPr>
            </a:lvl8pPr>
            <a:lvl9pPr marL="3114935" indent="-163361" algn="l" rtl="0" eaLnBrk="1" fontAlgn="base" hangingPunct="1">
              <a:spcBef>
                <a:spcPct val="20000"/>
              </a:spcBef>
              <a:spcAft>
                <a:spcPct val="0"/>
              </a:spcAft>
              <a:buChar char="»"/>
              <a:defRPr sz="1200">
                <a:solidFill>
                  <a:schemeClr val="tx1"/>
                </a:solidFill>
                <a:latin typeface="+mn-lt"/>
              </a:defRPr>
            </a:lvl9pPr>
          </a:lstStyle>
          <a:p>
            <a:pPr algn="ctr"/>
            <a:r>
              <a:rPr lang="en-US" sz="1700" b="1" dirty="0">
                <a:solidFill>
                  <a:schemeClr val="bg2"/>
                </a:solidFill>
                <a:latin typeface="Arial"/>
                <a:cs typeface="Arial"/>
                <a:sym typeface="Arial" charset="0"/>
              </a:rPr>
              <a:t>11</a:t>
            </a:r>
            <a:endParaRPr lang="en-US" sz="1700" b="1" dirty="0">
              <a:latin typeface="Arial"/>
              <a:cs typeface="Arial"/>
            </a:endParaRPr>
          </a:p>
        </p:txBody>
      </p:sp>
      <p:sp>
        <p:nvSpPr>
          <p:cNvPr id="26" name="Text Placeholder 24"/>
          <p:cNvSpPr>
            <a:spLocks noGrp="1"/>
          </p:cNvSpPr>
          <p:nvPr>
            <p:ph type="body" sz="quarter" idx="18"/>
          </p:nvPr>
        </p:nvSpPr>
        <p:spPr>
          <a:xfrm>
            <a:off x="1524000" y="837627"/>
            <a:ext cx="9144000" cy="1648972"/>
          </a:xfrm>
        </p:spPr>
        <p:txBody>
          <a:bodyPr/>
          <a:lstStyle/>
          <a:p>
            <a:pPr algn="ctr"/>
            <a:r>
              <a:rPr lang="en-US" sz="4800" b="0" dirty="0"/>
              <a:t>Goldman Sachs </a:t>
            </a:r>
          </a:p>
          <a:p>
            <a:pPr algn="ctr"/>
            <a:r>
              <a:rPr lang="en-US" sz="4800" b="0" i="1" dirty="0"/>
              <a:t>10,000 Small Businesses </a:t>
            </a:r>
          </a:p>
        </p:txBody>
      </p:sp>
      <p:pic>
        <p:nvPicPr>
          <p:cNvPr id="8" name="Picture 7" descr="10KSB Logo_Blue.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9636" y="6361770"/>
            <a:ext cx="1092568" cy="328944"/>
          </a:xfrm>
          <a:prstGeom prst="rect">
            <a:avLst/>
          </a:prstGeom>
        </p:spPr>
      </p:pic>
      <p:pic>
        <p:nvPicPr>
          <p:cNvPr id="9" name="Picture 8" descr="Screen Shot 2017-04-11 at 9.58.05 A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599" y="6303264"/>
            <a:ext cx="752886" cy="402336"/>
          </a:xfrm>
          <a:prstGeom prst="rect">
            <a:avLst/>
          </a:prstGeom>
        </p:spPr>
      </p:pic>
      <p:pic>
        <p:nvPicPr>
          <p:cNvPr id="2" name="Picture 1"/>
          <p:cNvPicPr>
            <a:picLocks noChangeAspect="1"/>
          </p:cNvPicPr>
          <p:nvPr/>
        </p:nvPicPr>
        <p:blipFill>
          <a:blip r:embed="rId6"/>
          <a:stretch>
            <a:fillRect/>
          </a:stretch>
        </p:blipFill>
        <p:spPr>
          <a:xfrm>
            <a:off x="9429750" y="0"/>
            <a:ext cx="1104900" cy="533400"/>
          </a:xfrm>
          <a:prstGeom prst="rect">
            <a:avLst/>
          </a:prstGeom>
        </p:spPr>
      </p:pic>
      <p:pic>
        <p:nvPicPr>
          <p:cNvPr id="10" name="Picture 9">
            <a:extLst>
              <a:ext uri="{FF2B5EF4-FFF2-40B4-BE49-F238E27FC236}">
                <a16:creationId xmlns:a16="http://schemas.microsoft.com/office/drawing/2014/main" id="{D24B724C-8392-4948-8043-C43A0A65A5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881" y="6275134"/>
            <a:ext cx="694979" cy="442314"/>
          </a:xfrm>
          <a:prstGeom prst="rect">
            <a:avLst/>
          </a:prstGeom>
        </p:spPr>
      </p:pic>
      <p:sp>
        <p:nvSpPr>
          <p:cNvPr id="3" name="TextBox 2">
            <a:extLst>
              <a:ext uri="{FF2B5EF4-FFF2-40B4-BE49-F238E27FC236}">
                <a16:creationId xmlns:a16="http://schemas.microsoft.com/office/drawing/2014/main" id="{AEEBC9B9-3067-FA01-696A-269C02AF2FDB}"/>
              </a:ext>
            </a:extLst>
          </p:cNvPr>
          <p:cNvSpPr txBox="1"/>
          <p:nvPr/>
        </p:nvSpPr>
        <p:spPr>
          <a:xfrm>
            <a:off x="6096000" y="6477001"/>
            <a:ext cx="3516732" cy="276999"/>
          </a:xfrm>
          <a:prstGeom prst="rect">
            <a:avLst/>
          </a:prstGeom>
          <a:noFill/>
        </p:spPr>
        <p:txBody>
          <a:bodyPr wrap="none" rtlCol="0">
            <a:spAutoFit/>
          </a:bodyPr>
          <a:lstStyle/>
          <a:p>
            <a:r>
              <a:rPr lang="en-US" sz="1200" dirty="0"/>
              <a:t>Copyright © Goldman Sachs </a:t>
            </a:r>
            <a:r>
              <a:rPr lang="en-US" sz="1200" i="1" dirty="0"/>
              <a:t>10,000 Small Businesses </a:t>
            </a:r>
          </a:p>
        </p:txBody>
      </p:sp>
    </p:spTree>
    <p:extLst>
      <p:ext uri="{BB962C8B-B14F-4D97-AF65-F5344CB8AC3E}">
        <p14:creationId xmlns:p14="http://schemas.microsoft.com/office/powerpoint/2010/main" val="3837593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8F97A-8CBE-4F4A-9947-CE8386556810}"/>
              </a:ext>
            </a:extLst>
          </p:cNvPr>
          <p:cNvSpPr>
            <a:spLocks noGrp="1"/>
          </p:cNvSpPr>
          <p:nvPr>
            <p:ph type="title"/>
          </p:nvPr>
        </p:nvSpPr>
        <p:spPr/>
        <p:txBody>
          <a:bodyPr/>
          <a:lstStyle/>
          <a:p>
            <a:r>
              <a:rPr lang="en-US" u="sng" dirty="0"/>
              <a:t>What</a:t>
            </a:r>
            <a:r>
              <a:rPr lang="en-US" dirty="0"/>
              <a:t> We Do </a:t>
            </a:r>
          </a:p>
        </p:txBody>
      </p:sp>
      <p:pic>
        <p:nvPicPr>
          <p:cNvPr id="5" name="Picture 4">
            <a:extLst>
              <a:ext uri="{FF2B5EF4-FFF2-40B4-BE49-F238E27FC236}">
                <a16:creationId xmlns:a16="http://schemas.microsoft.com/office/drawing/2014/main" id="{4197D331-7B69-4F43-8B01-C07D6B3F9C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1" y="6319379"/>
            <a:ext cx="625459" cy="398069"/>
          </a:xfrm>
          <a:prstGeom prst="rect">
            <a:avLst/>
          </a:prstGeom>
        </p:spPr>
      </p:pic>
      <p:sp>
        <p:nvSpPr>
          <p:cNvPr id="6" name="TextBox 5">
            <a:extLst>
              <a:ext uri="{FF2B5EF4-FFF2-40B4-BE49-F238E27FC236}">
                <a16:creationId xmlns:a16="http://schemas.microsoft.com/office/drawing/2014/main" id="{24A0B63B-19C3-9992-BA11-495EA07DFB00}"/>
              </a:ext>
            </a:extLst>
          </p:cNvPr>
          <p:cNvSpPr txBox="1"/>
          <p:nvPr/>
        </p:nvSpPr>
        <p:spPr>
          <a:xfrm>
            <a:off x="3048001" y="942471"/>
            <a:ext cx="5333511" cy="1200329"/>
          </a:xfrm>
          <a:prstGeom prst="rect">
            <a:avLst/>
          </a:prstGeom>
          <a:noFill/>
        </p:spPr>
        <p:txBody>
          <a:bodyPr wrap="none" rtlCol="0">
            <a:spAutoFit/>
          </a:bodyPr>
          <a:lstStyle/>
          <a:p>
            <a:r>
              <a:rPr lang="en-US" sz="2400" b="1" dirty="0"/>
              <a:t>Goldman Sachs </a:t>
            </a:r>
            <a:r>
              <a:rPr lang="en-US" sz="2400" b="1" i="1" dirty="0"/>
              <a:t>10,000 Small Businesses </a:t>
            </a:r>
          </a:p>
          <a:p>
            <a:pPr algn="ctr"/>
            <a:r>
              <a:rPr lang="en-US" sz="2400" b="1" dirty="0"/>
              <a:t>12 Week - No Cost Program </a:t>
            </a:r>
          </a:p>
          <a:p>
            <a:endParaRPr lang="en-US" sz="2400" b="1" i="1" dirty="0"/>
          </a:p>
        </p:txBody>
      </p:sp>
      <p:sp>
        <p:nvSpPr>
          <p:cNvPr id="3" name="TextBox 2">
            <a:extLst>
              <a:ext uri="{FF2B5EF4-FFF2-40B4-BE49-F238E27FC236}">
                <a16:creationId xmlns:a16="http://schemas.microsoft.com/office/drawing/2014/main" id="{44EAFBF4-2547-927E-DE9E-62DF8B495A49}"/>
              </a:ext>
            </a:extLst>
          </p:cNvPr>
          <p:cNvSpPr txBox="1"/>
          <p:nvPr/>
        </p:nvSpPr>
        <p:spPr>
          <a:xfrm>
            <a:off x="1676401" y="2369165"/>
            <a:ext cx="2743201" cy="2862322"/>
          </a:xfrm>
          <a:prstGeom prst="rect">
            <a:avLst/>
          </a:prstGeom>
          <a:solidFill>
            <a:schemeClr val="accent1">
              <a:lumMod val="60000"/>
              <a:lumOff val="40000"/>
            </a:schemeClr>
          </a:solidFill>
        </p:spPr>
        <p:txBody>
          <a:bodyPr wrap="square" rtlCol="0">
            <a:spAutoFit/>
          </a:bodyPr>
          <a:lstStyle/>
          <a:p>
            <a:pPr algn="ctr"/>
            <a:r>
              <a:rPr lang="en-US" b="1" dirty="0"/>
              <a:t>Practical Business Education</a:t>
            </a:r>
          </a:p>
          <a:p>
            <a:endParaRPr lang="en-US" sz="1200" dirty="0"/>
          </a:p>
          <a:p>
            <a:pPr marL="171450" indent="-171450">
              <a:buFont typeface="Wingdings" pitchFamily="2" charset="2"/>
              <a:buChar char="§"/>
            </a:pPr>
            <a:r>
              <a:rPr lang="en-US" sz="1600" dirty="0"/>
              <a:t>100 Hours of practical business education </a:t>
            </a:r>
          </a:p>
          <a:p>
            <a:pPr marL="171450" indent="-171450">
              <a:buFont typeface="Wingdings" pitchFamily="2" charset="2"/>
              <a:buChar char="§"/>
            </a:pPr>
            <a:endParaRPr lang="en-US" sz="1600" dirty="0"/>
          </a:p>
          <a:p>
            <a:pPr marL="171450" indent="-171450">
              <a:buFont typeface="Wingdings" pitchFamily="2" charset="2"/>
              <a:buChar char="§"/>
            </a:pPr>
            <a:r>
              <a:rPr lang="en-US" sz="1600" dirty="0"/>
              <a:t>Implementable curriculum</a:t>
            </a:r>
          </a:p>
          <a:p>
            <a:pPr marL="171450" indent="-171450">
              <a:buFont typeface="Wingdings" pitchFamily="2" charset="2"/>
              <a:buChar char="§"/>
            </a:pPr>
            <a:endParaRPr lang="en-US" sz="1600" dirty="0"/>
          </a:p>
          <a:p>
            <a:pPr marL="171450" indent="-171450">
              <a:buFont typeface="Wingdings" pitchFamily="2" charset="2"/>
              <a:buChar char="§"/>
            </a:pPr>
            <a:r>
              <a:rPr lang="en-US" sz="1600" dirty="0"/>
              <a:t>Peer to peer learning </a:t>
            </a:r>
          </a:p>
          <a:p>
            <a:pPr marL="171450" indent="-171450">
              <a:buFont typeface="Wingdings" pitchFamily="2" charset="2"/>
              <a:buChar char="§"/>
            </a:pPr>
            <a:endParaRPr lang="en-US" sz="1200" dirty="0"/>
          </a:p>
          <a:p>
            <a:pPr marL="171450" indent="-171450">
              <a:buFont typeface="Wingdings" pitchFamily="2" charset="2"/>
              <a:buChar char="§"/>
            </a:pPr>
            <a:endParaRPr lang="en-US" sz="1200" dirty="0"/>
          </a:p>
          <a:p>
            <a:r>
              <a:rPr lang="en-US" sz="1200" dirty="0"/>
              <a:t> </a:t>
            </a:r>
          </a:p>
        </p:txBody>
      </p:sp>
      <p:sp>
        <p:nvSpPr>
          <p:cNvPr id="7" name="TextBox 6">
            <a:extLst>
              <a:ext uri="{FF2B5EF4-FFF2-40B4-BE49-F238E27FC236}">
                <a16:creationId xmlns:a16="http://schemas.microsoft.com/office/drawing/2014/main" id="{9FBC0D9E-12F3-8B1C-2251-669D8E0BDA54}"/>
              </a:ext>
            </a:extLst>
          </p:cNvPr>
          <p:cNvSpPr txBox="1"/>
          <p:nvPr/>
        </p:nvSpPr>
        <p:spPr>
          <a:xfrm>
            <a:off x="4741720" y="2369164"/>
            <a:ext cx="2743200" cy="2031325"/>
          </a:xfrm>
          <a:prstGeom prst="rect">
            <a:avLst/>
          </a:prstGeom>
          <a:solidFill>
            <a:schemeClr val="accent1">
              <a:lumMod val="60000"/>
              <a:lumOff val="40000"/>
            </a:schemeClr>
          </a:solidFill>
        </p:spPr>
        <p:txBody>
          <a:bodyPr wrap="square" rtlCol="0">
            <a:spAutoFit/>
          </a:bodyPr>
          <a:lstStyle/>
          <a:p>
            <a:pPr algn="ctr"/>
            <a:r>
              <a:rPr lang="en-US" b="1" dirty="0"/>
              <a:t>Business Support Services</a:t>
            </a:r>
          </a:p>
          <a:p>
            <a:endParaRPr lang="en-US" sz="1200" dirty="0"/>
          </a:p>
          <a:p>
            <a:pPr marL="171450" indent="-171450">
              <a:buFont typeface="Wingdings" pitchFamily="2" charset="2"/>
              <a:buChar char="§"/>
            </a:pPr>
            <a:r>
              <a:rPr lang="en-US" sz="1600" dirty="0"/>
              <a:t>Offer advice, technical assistance and networking  </a:t>
            </a:r>
          </a:p>
          <a:p>
            <a:pPr marL="171450" indent="-171450">
              <a:buFont typeface="Wingdings" pitchFamily="2" charset="2"/>
              <a:buChar char="§"/>
            </a:pPr>
            <a:endParaRPr lang="en-US" sz="1600" dirty="0"/>
          </a:p>
          <a:p>
            <a:pPr marL="171450" indent="-171450">
              <a:buFont typeface="Wingdings" pitchFamily="2" charset="2"/>
              <a:buChar char="§"/>
            </a:pPr>
            <a:r>
              <a:rPr lang="en-US" sz="1600" dirty="0"/>
              <a:t> Integrate business education with business needs</a:t>
            </a:r>
          </a:p>
        </p:txBody>
      </p:sp>
      <p:sp>
        <p:nvSpPr>
          <p:cNvPr id="8" name="TextBox 7">
            <a:extLst>
              <a:ext uri="{FF2B5EF4-FFF2-40B4-BE49-F238E27FC236}">
                <a16:creationId xmlns:a16="http://schemas.microsoft.com/office/drawing/2014/main" id="{44C2610B-7FD9-0E12-89E9-3EF2A68BF02D}"/>
              </a:ext>
            </a:extLst>
          </p:cNvPr>
          <p:cNvSpPr txBox="1"/>
          <p:nvPr/>
        </p:nvSpPr>
        <p:spPr>
          <a:xfrm>
            <a:off x="7806097" y="2369164"/>
            <a:ext cx="2743200" cy="2215991"/>
          </a:xfrm>
          <a:prstGeom prst="rect">
            <a:avLst/>
          </a:prstGeom>
          <a:solidFill>
            <a:schemeClr val="accent1">
              <a:lumMod val="60000"/>
              <a:lumOff val="40000"/>
            </a:schemeClr>
          </a:solidFill>
        </p:spPr>
        <p:txBody>
          <a:bodyPr wrap="square" rtlCol="0">
            <a:spAutoFit/>
          </a:bodyPr>
          <a:lstStyle/>
          <a:p>
            <a:pPr algn="ctr"/>
            <a:r>
              <a:rPr lang="en-US" b="1" dirty="0"/>
              <a:t>Access to Capital </a:t>
            </a:r>
          </a:p>
          <a:p>
            <a:endParaRPr lang="en-US" sz="1200" dirty="0"/>
          </a:p>
          <a:p>
            <a:pPr marL="171450" indent="-171450">
              <a:buFont typeface="Wingdings" pitchFamily="2" charset="2"/>
              <a:buChar char="§"/>
            </a:pPr>
            <a:r>
              <a:rPr lang="en-US" sz="1600" dirty="0"/>
              <a:t>Learn how to access additional resources </a:t>
            </a:r>
          </a:p>
          <a:p>
            <a:pPr marL="171450" indent="-171450">
              <a:buFont typeface="Wingdings" pitchFamily="2" charset="2"/>
              <a:buChar char="§"/>
            </a:pPr>
            <a:endParaRPr lang="en-US" sz="1600" dirty="0"/>
          </a:p>
          <a:p>
            <a:pPr marL="171450" indent="-171450">
              <a:buFont typeface="Wingdings" pitchFamily="2" charset="2"/>
              <a:buChar char="§"/>
            </a:pPr>
            <a:r>
              <a:rPr lang="en-US" sz="1600" dirty="0"/>
              <a:t>Connect with local CDFI and financial institutions </a:t>
            </a:r>
          </a:p>
          <a:p>
            <a:pPr marL="171450" indent="-171450">
              <a:buFont typeface="Wingdings" pitchFamily="2" charset="2"/>
              <a:buChar char="§"/>
            </a:pPr>
            <a:endParaRPr lang="en-US" sz="1400" dirty="0"/>
          </a:p>
          <a:p>
            <a:r>
              <a:rPr lang="en-US" sz="1400" dirty="0"/>
              <a:t> </a:t>
            </a:r>
          </a:p>
        </p:txBody>
      </p:sp>
      <p:sp>
        <p:nvSpPr>
          <p:cNvPr id="9" name="TextBox 8">
            <a:extLst>
              <a:ext uri="{FF2B5EF4-FFF2-40B4-BE49-F238E27FC236}">
                <a16:creationId xmlns:a16="http://schemas.microsoft.com/office/drawing/2014/main" id="{8D84ECD2-CA88-9BB0-BB42-5D4CE093933A}"/>
              </a:ext>
            </a:extLst>
          </p:cNvPr>
          <p:cNvSpPr txBox="1"/>
          <p:nvPr/>
        </p:nvSpPr>
        <p:spPr>
          <a:xfrm>
            <a:off x="5787791" y="5166207"/>
            <a:ext cx="547918" cy="369332"/>
          </a:xfrm>
          <a:prstGeom prst="rect">
            <a:avLst/>
          </a:prstGeom>
          <a:noFill/>
        </p:spPr>
        <p:txBody>
          <a:bodyPr wrap="square" rtlCol="0">
            <a:spAutoFit/>
          </a:bodyPr>
          <a:lstStyle/>
          <a:p>
            <a:r>
              <a:rPr lang="en-US" b="1" dirty="0"/>
              <a:t>=</a:t>
            </a:r>
          </a:p>
        </p:txBody>
      </p:sp>
      <p:sp>
        <p:nvSpPr>
          <p:cNvPr id="10" name="TextBox 9">
            <a:extLst>
              <a:ext uri="{FF2B5EF4-FFF2-40B4-BE49-F238E27FC236}">
                <a16:creationId xmlns:a16="http://schemas.microsoft.com/office/drawing/2014/main" id="{ACC1955E-0A6C-9E34-C05C-1516703754FC}"/>
              </a:ext>
            </a:extLst>
          </p:cNvPr>
          <p:cNvSpPr txBox="1"/>
          <p:nvPr/>
        </p:nvSpPr>
        <p:spPr>
          <a:xfrm>
            <a:off x="4159990" y="5502831"/>
            <a:ext cx="3872021" cy="400110"/>
          </a:xfrm>
          <a:prstGeom prst="rect">
            <a:avLst/>
          </a:prstGeom>
          <a:noFill/>
        </p:spPr>
        <p:txBody>
          <a:bodyPr wrap="none" rtlCol="0">
            <a:spAutoFit/>
          </a:bodyPr>
          <a:lstStyle/>
          <a:p>
            <a:pPr algn="ctr"/>
            <a:r>
              <a:rPr lang="en-US" sz="2000" b="1" dirty="0"/>
              <a:t>Revenue Growth and Job Creation </a:t>
            </a:r>
          </a:p>
        </p:txBody>
      </p:sp>
      <p:sp>
        <p:nvSpPr>
          <p:cNvPr id="11" name="TextBox 10">
            <a:extLst>
              <a:ext uri="{FF2B5EF4-FFF2-40B4-BE49-F238E27FC236}">
                <a16:creationId xmlns:a16="http://schemas.microsoft.com/office/drawing/2014/main" id="{EE4EB908-0589-7F6F-B820-A9B2FAE42C0B}"/>
              </a:ext>
            </a:extLst>
          </p:cNvPr>
          <p:cNvSpPr txBox="1"/>
          <p:nvPr/>
        </p:nvSpPr>
        <p:spPr>
          <a:xfrm>
            <a:off x="4419602" y="3277105"/>
            <a:ext cx="403401" cy="400110"/>
          </a:xfrm>
          <a:prstGeom prst="rect">
            <a:avLst/>
          </a:prstGeom>
          <a:noFill/>
        </p:spPr>
        <p:txBody>
          <a:bodyPr wrap="square" rtlCol="0">
            <a:spAutoFit/>
          </a:bodyPr>
          <a:lstStyle/>
          <a:p>
            <a:r>
              <a:rPr lang="en-US" sz="2000" b="1" dirty="0"/>
              <a:t>+</a:t>
            </a:r>
          </a:p>
        </p:txBody>
      </p:sp>
      <p:sp>
        <p:nvSpPr>
          <p:cNvPr id="12" name="TextBox 11">
            <a:extLst>
              <a:ext uri="{FF2B5EF4-FFF2-40B4-BE49-F238E27FC236}">
                <a16:creationId xmlns:a16="http://schemas.microsoft.com/office/drawing/2014/main" id="{BEE727AA-0C01-44C9-E1D8-8A3AE8DC3BC4}"/>
              </a:ext>
            </a:extLst>
          </p:cNvPr>
          <p:cNvSpPr txBox="1"/>
          <p:nvPr/>
        </p:nvSpPr>
        <p:spPr>
          <a:xfrm>
            <a:off x="7429586" y="3228945"/>
            <a:ext cx="403401" cy="400110"/>
          </a:xfrm>
          <a:prstGeom prst="rect">
            <a:avLst/>
          </a:prstGeom>
          <a:noFill/>
        </p:spPr>
        <p:txBody>
          <a:bodyPr wrap="square" rtlCol="0">
            <a:spAutoFit/>
          </a:bodyPr>
          <a:lstStyle/>
          <a:p>
            <a:r>
              <a:rPr lang="en-US" sz="2000" b="1" dirty="0"/>
              <a:t>+</a:t>
            </a:r>
          </a:p>
        </p:txBody>
      </p:sp>
      <p:sp>
        <p:nvSpPr>
          <p:cNvPr id="4" name="TextBox 3">
            <a:extLst>
              <a:ext uri="{FF2B5EF4-FFF2-40B4-BE49-F238E27FC236}">
                <a16:creationId xmlns:a16="http://schemas.microsoft.com/office/drawing/2014/main" id="{14D567D7-9D92-27B8-AEAA-B0B35226B04D}"/>
              </a:ext>
            </a:extLst>
          </p:cNvPr>
          <p:cNvSpPr txBox="1"/>
          <p:nvPr/>
        </p:nvSpPr>
        <p:spPr>
          <a:xfrm>
            <a:off x="6096000" y="6477001"/>
            <a:ext cx="3516732" cy="276999"/>
          </a:xfrm>
          <a:prstGeom prst="rect">
            <a:avLst/>
          </a:prstGeom>
          <a:noFill/>
        </p:spPr>
        <p:txBody>
          <a:bodyPr wrap="none" rtlCol="0">
            <a:spAutoFit/>
          </a:bodyPr>
          <a:lstStyle/>
          <a:p>
            <a:r>
              <a:rPr lang="en-US" sz="1200" dirty="0"/>
              <a:t>Copyright © Goldman Sachs </a:t>
            </a:r>
            <a:r>
              <a:rPr lang="en-US" sz="1200" i="1" dirty="0"/>
              <a:t>10,000 Small Businesses </a:t>
            </a:r>
          </a:p>
        </p:txBody>
      </p:sp>
    </p:spTree>
    <p:extLst>
      <p:ext uri="{BB962C8B-B14F-4D97-AF65-F5344CB8AC3E}">
        <p14:creationId xmlns:p14="http://schemas.microsoft.com/office/powerpoint/2010/main" val="3021718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8F97A-8CBE-4F4A-9947-CE8386556810}"/>
              </a:ext>
            </a:extLst>
          </p:cNvPr>
          <p:cNvSpPr>
            <a:spLocks noGrp="1"/>
          </p:cNvSpPr>
          <p:nvPr>
            <p:ph type="title"/>
          </p:nvPr>
        </p:nvSpPr>
        <p:spPr/>
        <p:txBody>
          <a:bodyPr/>
          <a:lstStyle/>
          <a:p>
            <a:r>
              <a:rPr lang="en-US" u="sng" dirty="0"/>
              <a:t>Who</a:t>
            </a:r>
            <a:r>
              <a:rPr lang="en-US" dirty="0"/>
              <a:t> Should Do It   </a:t>
            </a:r>
          </a:p>
        </p:txBody>
      </p:sp>
      <p:pic>
        <p:nvPicPr>
          <p:cNvPr id="5" name="Picture 4">
            <a:extLst>
              <a:ext uri="{FF2B5EF4-FFF2-40B4-BE49-F238E27FC236}">
                <a16:creationId xmlns:a16="http://schemas.microsoft.com/office/drawing/2014/main" id="{4197D331-7B69-4F43-8B01-C07D6B3F9C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1" y="6319379"/>
            <a:ext cx="625459" cy="398069"/>
          </a:xfrm>
          <a:prstGeom prst="rect">
            <a:avLst/>
          </a:prstGeom>
        </p:spPr>
      </p:pic>
      <p:sp>
        <p:nvSpPr>
          <p:cNvPr id="9" name="TextBox 8">
            <a:extLst>
              <a:ext uri="{FF2B5EF4-FFF2-40B4-BE49-F238E27FC236}">
                <a16:creationId xmlns:a16="http://schemas.microsoft.com/office/drawing/2014/main" id="{89154454-4EDD-5A59-636A-6390EB2F2C46}"/>
              </a:ext>
            </a:extLst>
          </p:cNvPr>
          <p:cNvSpPr txBox="1"/>
          <p:nvPr/>
        </p:nvSpPr>
        <p:spPr>
          <a:xfrm>
            <a:off x="1676400" y="1782396"/>
            <a:ext cx="1925446" cy="1138773"/>
          </a:xfrm>
          <a:prstGeom prst="rect">
            <a:avLst/>
          </a:prstGeom>
          <a:solidFill>
            <a:schemeClr val="accent1">
              <a:lumMod val="60000"/>
              <a:lumOff val="40000"/>
            </a:schemeClr>
          </a:solidFill>
        </p:spPr>
        <p:txBody>
          <a:bodyPr wrap="square" rtlCol="0">
            <a:spAutoFit/>
          </a:bodyPr>
          <a:lstStyle/>
          <a:p>
            <a:pPr algn="ctr"/>
            <a:r>
              <a:rPr lang="en-US" sz="1600" b="1" dirty="0"/>
              <a:t>Owner / Co-owner of a small business </a:t>
            </a:r>
            <a:endParaRPr lang="en-US" sz="1400" dirty="0"/>
          </a:p>
          <a:p>
            <a:pPr marL="171450" indent="-171450">
              <a:buFont typeface="Wingdings" pitchFamily="2" charset="2"/>
              <a:buChar char="§"/>
            </a:pPr>
            <a:endParaRPr lang="en-US" sz="1200" dirty="0"/>
          </a:p>
          <a:p>
            <a:pPr marL="171450" indent="-171450">
              <a:buFont typeface="Wingdings" pitchFamily="2" charset="2"/>
              <a:buChar char="§"/>
            </a:pPr>
            <a:endParaRPr lang="en-US" sz="1200" dirty="0"/>
          </a:p>
          <a:p>
            <a:r>
              <a:rPr lang="en-US" sz="1200" dirty="0"/>
              <a:t> </a:t>
            </a:r>
          </a:p>
        </p:txBody>
      </p:sp>
      <p:sp>
        <p:nvSpPr>
          <p:cNvPr id="13" name="TextBox 12">
            <a:extLst>
              <a:ext uri="{FF2B5EF4-FFF2-40B4-BE49-F238E27FC236}">
                <a16:creationId xmlns:a16="http://schemas.microsoft.com/office/drawing/2014/main" id="{4FDEA7D9-5563-CE05-973D-8C2D3C95DB13}"/>
              </a:ext>
            </a:extLst>
          </p:cNvPr>
          <p:cNvSpPr txBox="1"/>
          <p:nvPr/>
        </p:nvSpPr>
        <p:spPr>
          <a:xfrm>
            <a:off x="3889243" y="1782393"/>
            <a:ext cx="1925446" cy="1138773"/>
          </a:xfrm>
          <a:prstGeom prst="rect">
            <a:avLst/>
          </a:prstGeom>
          <a:solidFill>
            <a:schemeClr val="accent1">
              <a:lumMod val="60000"/>
              <a:lumOff val="40000"/>
            </a:schemeClr>
          </a:solidFill>
        </p:spPr>
        <p:txBody>
          <a:bodyPr wrap="square" rtlCol="0">
            <a:spAutoFit/>
          </a:bodyPr>
          <a:lstStyle/>
          <a:p>
            <a:pPr algn="ctr"/>
            <a:r>
              <a:rPr lang="en-US" sz="1600" b="1" dirty="0"/>
              <a:t>At least 2 Years in business</a:t>
            </a:r>
            <a:endParaRPr lang="en-US" sz="1400" dirty="0"/>
          </a:p>
          <a:p>
            <a:pPr marL="171450" indent="-171450">
              <a:buFont typeface="Wingdings" pitchFamily="2" charset="2"/>
              <a:buChar char="§"/>
            </a:pPr>
            <a:endParaRPr lang="en-US" sz="1200" dirty="0"/>
          </a:p>
          <a:p>
            <a:pPr marL="171450" indent="-171450">
              <a:buFont typeface="Wingdings" pitchFamily="2" charset="2"/>
              <a:buChar char="§"/>
            </a:pPr>
            <a:endParaRPr lang="en-US" sz="1200" dirty="0"/>
          </a:p>
          <a:p>
            <a:r>
              <a:rPr lang="en-US" sz="1200" dirty="0"/>
              <a:t> </a:t>
            </a:r>
          </a:p>
        </p:txBody>
      </p:sp>
      <p:sp>
        <p:nvSpPr>
          <p:cNvPr id="14" name="TextBox 13">
            <a:extLst>
              <a:ext uri="{FF2B5EF4-FFF2-40B4-BE49-F238E27FC236}">
                <a16:creationId xmlns:a16="http://schemas.microsoft.com/office/drawing/2014/main" id="{65B35ABE-015B-D606-79C4-E589AF176E0D}"/>
              </a:ext>
            </a:extLst>
          </p:cNvPr>
          <p:cNvSpPr txBox="1"/>
          <p:nvPr/>
        </p:nvSpPr>
        <p:spPr>
          <a:xfrm>
            <a:off x="6059423" y="1782394"/>
            <a:ext cx="1925445" cy="1384995"/>
          </a:xfrm>
          <a:prstGeom prst="rect">
            <a:avLst/>
          </a:prstGeom>
          <a:solidFill>
            <a:schemeClr val="accent1">
              <a:lumMod val="60000"/>
              <a:lumOff val="40000"/>
            </a:schemeClr>
          </a:solidFill>
        </p:spPr>
        <p:txBody>
          <a:bodyPr wrap="square" rtlCol="0">
            <a:spAutoFit/>
          </a:bodyPr>
          <a:lstStyle/>
          <a:p>
            <a:pPr algn="ctr"/>
            <a:r>
              <a:rPr lang="en-US" sz="1600" b="1" dirty="0"/>
              <a:t>At least 2 FTE employees including self</a:t>
            </a:r>
            <a:endParaRPr lang="en-US" sz="1400" dirty="0"/>
          </a:p>
          <a:p>
            <a:pPr marL="171450" indent="-171450">
              <a:buFont typeface="Wingdings" pitchFamily="2" charset="2"/>
              <a:buChar char="§"/>
            </a:pPr>
            <a:endParaRPr lang="en-US" sz="1200" dirty="0"/>
          </a:p>
          <a:p>
            <a:pPr marL="171450" indent="-171450">
              <a:buFont typeface="Wingdings" pitchFamily="2" charset="2"/>
              <a:buChar char="§"/>
            </a:pPr>
            <a:endParaRPr lang="en-US" sz="1200" dirty="0"/>
          </a:p>
          <a:p>
            <a:r>
              <a:rPr lang="en-US" sz="1200" dirty="0"/>
              <a:t> </a:t>
            </a:r>
          </a:p>
        </p:txBody>
      </p:sp>
      <p:sp>
        <p:nvSpPr>
          <p:cNvPr id="15" name="TextBox 14">
            <a:extLst>
              <a:ext uri="{FF2B5EF4-FFF2-40B4-BE49-F238E27FC236}">
                <a16:creationId xmlns:a16="http://schemas.microsoft.com/office/drawing/2014/main" id="{DB118646-C92C-820C-0F5D-6351599681D0}"/>
              </a:ext>
            </a:extLst>
          </p:cNvPr>
          <p:cNvSpPr txBox="1"/>
          <p:nvPr/>
        </p:nvSpPr>
        <p:spPr>
          <a:xfrm>
            <a:off x="8229601" y="1782392"/>
            <a:ext cx="1925445" cy="1138773"/>
          </a:xfrm>
          <a:prstGeom prst="rect">
            <a:avLst/>
          </a:prstGeom>
          <a:solidFill>
            <a:schemeClr val="accent1">
              <a:lumMod val="60000"/>
              <a:lumOff val="40000"/>
            </a:schemeClr>
          </a:solidFill>
        </p:spPr>
        <p:txBody>
          <a:bodyPr wrap="square" rtlCol="0">
            <a:spAutoFit/>
          </a:bodyPr>
          <a:lstStyle/>
          <a:p>
            <a:pPr algn="ctr"/>
            <a:r>
              <a:rPr lang="en-US" sz="1600" b="1" dirty="0"/>
              <a:t>75k+ in revenue in the last 2 years </a:t>
            </a:r>
            <a:endParaRPr lang="en-US" sz="1400" dirty="0"/>
          </a:p>
          <a:p>
            <a:pPr marL="171450" indent="-171450">
              <a:buFont typeface="Wingdings" pitchFamily="2" charset="2"/>
              <a:buChar char="§"/>
            </a:pPr>
            <a:endParaRPr lang="en-US" sz="1200" dirty="0"/>
          </a:p>
          <a:p>
            <a:pPr marL="171450" indent="-171450">
              <a:buFont typeface="Wingdings" pitchFamily="2" charset="2"/>
              <a:buChar char="§"/>
            </a:pPr>
            <a:endParaRPr lang="en-US" sz="1200" dirty="0"/>
          </a:p>
          <a:p>
            <a:r>
              <a:rPr lang="en-US" sz="1200" dirty="0"/>
              <a:t> </a:t>
            </a:r>
          </a:p>
        </p:txBody>
      </p:sp>
      <p:pic>
        <p:nvPicPr>
          <p:cNvPr id="17" name="Graphic 16" descr="Board Of Directors with solid fill">
            <a:extLst>
              <a:ext uri="{FF2B5EF4-FFF2-40B4-BE49-F238E27FC236}">
                <a16:creationId xmlns:a16="http://schemas.microsoft.com/office/drawing/2014/main" id="{B8D63511-7316-55DD-47E2-FD21E6828D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74726" y="3605561"/>
            <a:ext cx="1554480" cy="1554480"/>
          </a:xfrm>
          <a:prstGeom prst="rect">
            <a:avLst/>
          </a:prstGeom>
        </p:spPr>
      </p:pic>
      <p:pic>
        <p:nvPicPr>
          <p:cNvPr id="19" name="Graphic 18" descr="Man with solid fill">
            <a:extLst>
              <a:ext uri="{FF2B5EF4-FFF2-40B4-BE49-F238E27FC236}">
                <a16:creationId xmlns:a16="http://schemas.microsoft.com/office/drawing/2014/main" id="{C0E9F090-7BAC-9303-7DB5-2A03AAF9B6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61883" y="3690611"/>
            <a:ext cx="1554480" cy="1554480"/>
          </a:xfrm>
          <a:prstGeom prst="rect">
            <a:avLst/>
          </a:prstGeom>
        </p:spPr>
      </p:pic>
      <p:pic>
        <p:nvPicPr>
          <p:cNvPr id="25" name="Graphic 24" descr="Group of men with solid fill">
            <a:extLst>
              <a:ext uri="{FF2B5EF4-FFF2-40B4-BE49-F238E27FC236}">
                <a16:creationId xmlns:a16="http://schemas.microsoft.com/office/drawing/2014/main" id="{48CBD90D-34FC-174E-B39C-707F8B9160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5519" y="3685720"/>
            <a:ext cx="1554480" cy="1554480"/>
          </a:xfrm>
          <a:prstGeom prst="rect">
            <a:avLst/>
          </a:prstGeom>
        </p:spPr>
      </p:pic>
      <p:pic>
        <p:nvPicPr>
          <p:cNvPr id="27" name="Graphic 26" descr="Money with solid fill">
            <a:extLst>
              <a:ext uri="{FF2B5EF4-FFF2-40B4-BE49-F238E27FC236}">
                <a16:creationId xmlns:a16="http://schemas.microsoft.com/office/drawing/2014/main" id="{953FEB50-FFFD-3F4E-1C05-A43FEFAEBF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00565" y="3605561"/>
            <a:ext cx="1554480" cy="1554480"/>
          </a:xfrm>
          <a:prstGeom prst="rect">
            <a:avLst/>
          </a:prstGeom>
        </p:spPr>
      </p:pic>
      <p:sp>
        <p:nvSpPr>
          <p:cNvPr id="28" name="TextBox 27">
            <a:extLst>
              <a:ext uri="{FF2B5EF4-FFF2-40B4-BE49-F238E27FC236}">
                <a16:creationId xmlns:a16="http://schemas.microsoft.com/office/drawing/2014/main" id="{D369EEBD-67AE-168F-FD97-75031A6048F0}"/>
              </a:ext>
            </a:extLst>
          </p:cNvPr>
          <p:cNvSpPr txBox="1"/>
          <p:nvPr/>
        </p:nvSpPr>
        <p:spPr>
          <a:xfrm>
            <a:off x="3230902" y="1044211"/>
            <a:ext cx="5639043" cy="400110"/>
          </a:xfrm>
          <a:prstGeom prst="rect">
            <a:avLst/>
          </a:prstGeom>
          <a:noFill/>
        </p:spPr>
        <p:txBody>
          <a:bodyPr wrap="none" rtlCol="0">
            <a:spAutoFit/>
          </a:bodyPr>
          <a:lstStyle/>
          <a:p>
            <a:pPr algn="ctr"/>
            <a:r>
              <a:rPr lang="en-US" sz="2000" b="1" dirty="0"/>
              <a:t>Small Business Owner in the Greater Houston Area </a:t>
            </a:r>
          </a:p>
        </p:txBody>
      </p:sp>
      <p:sp>
        <p:nvSpPr>
          <p:cNvPr id="3" name="TextBox 2">
            <a:extLst>
              <a:ext uri="{FF2B5EF4-FFF2-40B4-BE49-F238E27FC236}">
                <a16:creationId xmlns:a16="http://schemas.microsoft.com/office/drawing/2014/main" id="{9EAF239E-151E-CAE1-358E-7E5C866F888A}"/>
              </a:ext>
            </a:extLst>
          </p:cNvPr>
          <p:cNvSpPr txBox="1"/>
          <p:nvPr/>
        </p:nvSpPr>
        <p:spPr>
          <a:xfrm>
            <a:off x="6096000" y="6477001"/>
            <a:ext cx="3516732" cy="276999"/>
          </a:xfrm>
          <a:prstGeom prst="rect">
            <a:avLst/>
          </a:prstGeom>
          <a:noFill/>
        </p:spPr>
        <p:txBody>
          <a:bodyPr wrap="none" rtlCol="0">
            <a:spAutoFit/>
          </a:bodyPr>
          <a:lstStyle/>
          <a:p>
            <a:r>
              <a:rPr lang="en-US" sz="1200" dirty="0"/>
              <a:t>Copyright © Goldman Sachs </a:t>
            </a:r>
            <a:r>
              <a:rPr lang="en-US" sz="1200" i="1" dirty="0"/>
              <a:t>10,000 Small Businesses </a:t>
            </a:r>
          </a:p>
        </p:txBody>
      </p:sp>
    </p:spTree>
    <p:extLst>
      <p:ext uri="{BB962C8B-B14F-4D97-AF65-F5344CB8AC3E}">
        <p14:creationId xmlns:p14="http://schemas.microsoft.com/office/powerpoint/2010/main" val="2231950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8F97A-8CBE-4F4A-9947-CE8386556810}"/>
              </a:ext>
            </a:extLst>
          </p:cNvPr>
          <p:cNvSpPr>
            <a:spLocks noGrp="1"/>
          </p:cNvSpPr>
          <p:nvPr>
            <p:ph type="title"/>
          </p:nvPr>
        </p:nvSpPr>
        <p:spPr/>
        <p:txBody>
          <a:bodyPr/>
          <a:lstStyle/>
          <a:p>
            <a:r>
              <a:rPr lang="en-US" dirty="0"/>
              <a:t>Deadline to Do It! </a:t>
            </a:r>
          </a:p>
        </p:txBody>
      </p:sp>
      <p:pic>
        <p:nvPicPr>
          <p:cNvPr id="5" name="Picture 4">
            <a:extLst>
              <a:ext uri="{FF2B5EF4-FFF2-40B4-BE49-F238E27FC236}">
                <a16:creationId xmlns:a16="http://schemas.microsoft.com/office/drawing/2014/main" id="{4197D331-7B69-4F43-8B01-C07D6B3F9C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1" y="6319379"/>
            <a:ext cx="625459" cy="398069"/>
          </a:xfrm>
          <a:prstGeom prst="rect">
            <a:avLst/>
          </a:prstGeom>
        </p:spPr>
      </p:pic>
      <p:sp>
        <p:nvSpPr>
          <p:cNvPr id="4" name="TextBox 3">
            <a:extLst>
              <a:ext uri="{FF2B5EF4-FFF2-40B4-BE49-F238E27FC236}">
                <a16:creationId xmlns:a16="http://schemas.microsoft.com/office/drawing/2014/main" id="{BEC8E16E-EF09-7CE9-5D86-F036D483CC6B}"/>
              </a:ext>
            </a:extLst>
          </p:cNvPr>
          <p:cNvSpPr txBox="1"/>
          <p:nvPr/>
        </p:nvSpPr>
        <p:spPr>
          <a:xfrm>
            <a:off x="1939641" y="1219201"/>
            <a:ext cx="646331" cy="1200329"/>
          </a:xfrm>
          <a:prstGeom prst="rect">
            <a:avLst/>
          </a:prstGeom>
          <a:noFill/>
        </p:spPr>
        <p:txBody>
          <a:bodyPr wrap="none" rtlCol="0">
            <a:spAutoFit/>
          </a:bodyPr>
          <a:lstStyle/>
          <a:p>
            <a:pPr marL="457200" indent="-457200">
              <a:buFont typeface="Wingdings" pitchFamily="2" charset="2"/>
              <a:buChar char="Ø"/>
            </a:pPr>
            <a:endParaRPr lang="en-US" sz="2400" dirty="0"/>
          </a:p>
          <a:p>
            <a:endParaRPr lang="en-US" sz="2400" dirty="0"/>
          </a:p>
          <a:p>
            <a:pPr marL="457200" indent="-457200">
              <a:buFont typeface="Wingdings" pitchFamily="2" charset="2"/>
              <a:buChar char="Ø"/>
            </a:pPr>
            <a:endParaRPr lang="en-US" sz="2400" dirty="0"/>
          </a:p>
        </p:txBody>
      </p:sp>
      <p:sp>
        <p:nvSpPr>
          <p:cNvPr id="3" name="TextBox 2">
            <a:extLst>
              <a:ext uri="{FF2B5EF4-FFF2-40B4-BE49-F238E27FC236}">
                <a16:creationId xmlns:a16="http://schemas.microsoft.com/office/drawing/2014/main" id="{E6E7E618-0346-46F3-2A9D-74ACE0E2FEF9}"/>
              </a:ext>
            </a:extLst>
          </p:cNvPr>
          <p:cNvSpPr txBox="1"/>
          <p:nvPr/>
        </p:nvSpPr>
        <p:spPr>
          <a:xfrm>
            <a:off x="3346625" y="3908393"/>
            <a:ext cx="5498749" cy="2215991"/>
          </a:xfrm>
          <a:prstGeom prst="rect">
            <a:avLst/>
          </a:prstGeom>
          <a:noFill/>
        </p:spPr>
        <p:txBody>
          <a:bodyPr wrap="none" rtlCol="0">
            <a:spAutoFit/>
          </a:bodyPr>
          <a:lstStyle/>
          <a:p>
            <a:pPr algn="ctr"/>
            <a:r>
              <a:rPr lang="en-US" sz="2800" b="1" dirty="0"/>
              <a:t>Houston10ksb.com</a:t>
            </a:r>
          </a:p>
          <a:p>
            <a:pPr algn="ctr"/>
            <a:r>
              <a:rPr lang="en-US" sz="2800" b="1" dirty="0"/>
              <a:t>Application Deadline for Fall Cohort</a:t>
            </a:r>
          </a:p>
          <a:p>
            <a:pPr algn="ctr"/>
            <a:r>
              <a:rPr lang="en-US" sz="2800" b="1" dirty="0"/>
              <a:t>June 4, 2024</a:t>
            </a:r>
          </a:p>
          <a:p>
            <a:pPr algn="ctr"/>
            <a:endParaRPr lang="en-US" b="1" dirty="0"/>
          </a:p>
          <a:p>
            <a:pPr algn="ctr"/>
            <a:r>
              <a:rPr lang="en-US" b="1" dirty="0"/>
              <a:t>Michelle Ngome - Outreach Director </a:t>
            </a:r>
          </a:p>
          <a:p>
            <a:pPr algn="ctr"/>
            <a:r>
              <a:rPr lang="en-US" b="1" dirty="0"/>
              <a:t>Michelle.Ngome@hccs.edu</a:t>
            </a:r>
          </a:p>
        </p:txBody>
      </p:sp>
      <p:sp>
        <p:nvSpPr>
          <p:cNvPr id="8" name="TextBox 7">
            <a:extLst>
              <a:ext uri="{FF2B5EF4-FFF2-40B4-BE49-F238E27FC236}">
                <a16:creationId xmlns:a16="http://schemas.microsoft.com/office/drawing/2014/main" id="{C165ACFA-F078-FFEC-FF99-B808E1E6BEA0}"/>
              </a:ext>
            </a:extLst>
          </p:cNvPr>
          <p:cNvSpPr txBox="1"/>
          <p:nvPr/>
        </p:nvSpPr>
        <p:spPr>
          <a:xfrm>
            <a:off x="6096000" y="6477001"/>
            <a:ext cx="3516732" cy="276999"/>
          </a:xfrm>
          <a:prstGeom prst="rect">
            <a:avLst/>
          </a:prstGeom>
          <a:noFill/>
        </p:spPr>
        <p:txBody>
          <a:bodyPr wrap="none" rtlCol="0">
            <a:spAutoFit/>
          </a:bodyPr>
          <a:lstStyle/>
          <a:p>
            <a:r>
              <a:rPr lang="en-US" sz="1200" dirty="0"/>
              <a:t>Copyright © Goldman Sachs </a:t>
            </a:r>
            <a:r>
              <a:rPr lang="en-US" sz="1200" i="1" dirty="0"/>
              <a:t>10,000 Small Businesses </a:t>
            </a:r>
          </a:p>
        </p:txBody>
      </p:sp>
      <p:pic>
        <p:nvPicPr>
          <p:cNvPr id="9" name="Picture 8">
            <a:extLst>
              <a:ext uri="{FF2B5EF4-FFF2-40B4-BE49-F238E27FC236}">
                <a16:creationId xmlns:a16="http://schemas.microsoft.com/office/drawing/2014/main" id="{6841FC01-CAE5-3CC0-6E0D-A3A104F1C0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0849" y="1044567"/>
            <a:ext cx="2124942" cy="2749925"/>
          </a:xfrm>
          <a:prstGeom prst="rect">
            <a:avLst/>
          </a:prstGeom>
        </p:spPr>
      </p:pic>
    </p:spTree>
    <p:extLst>
      <p:ext uri="{BB962C8B-B14F-4D97-AF65-F5344CB8AC3E}">
        <p14:creationId xmlns:p14="http://schemas.microsoft.com/office/powerpoint/2010/main" val="2626368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lue Map Of United States - United States Country Outline PNG Image |  Transparent PNG Free Download on SeekPNG">
            <a:extLst>
              <a:ext uri="{FF2B5EF4-FFF2-40B4-BE49-F238E27FC236}">
                <a16:creationId xmlns:a16="http://schemas.microsoft.com/office/drawing/2014/main" id="{FCABC233-B9CE-143B-9162-5803EE7D0ADD}"/>
              </a:ext>
            </a:extLst>
          </p:cNvPr>
          <p:cNvPicPr>
            <a:picLocks noChangeAspect="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46667" y="835235"/>
            <a:ext cx="8974666" cy="6022765"/>
          </a:xfrm>
          <a:prstGeom prst="rect">
            <a:avLst/>
          </a:prstGeom>
          <a:noFill/>
        </p:spPr>
      </p:pic>
      <p:pic>
        <p:nvPicPr>
          <p:cNvPr id="12" name="Picture 11" descr="Logo, company name&#10;&#10;Description automatically generated">
            <a:extLst>
              <a:ext uri="{FF2B5EF4-FFF2-40B4-BE49-F238E27FC236}">
                <a16:creationId xmlns:a16="http://schemas.microsoft.com/office/drawing/2014/main" id="{6D15C555-3B34-BBAC-6A12-DB847A5E7553}"/>
              </a:ext>
            </a:extLst>
          </p:cNvPr>
          <p:cNvPicPr>
            <a:picLocks noChangeAspect="1"/>
          </p:cNvPicPr>
          <p:nvPr/>
        </p:nvPicPr>
        <p:blipFill>
          <a:blip r:embed="rId3">
            <a:clrChange>
              <a:clrFrom>
                <a:srgbClr val="FFFFFE"/>
              </a:clrFrom>
              <a:clrTo>
                <a:srgbClr val="FFFFFE">
                  <a:alpha val="0"/>
                </a:srgbClr>
              </a:clrTo>
            </a:clrChange>
          </a:blip>
          <a:stretch>
            <a:fillRect/>
          </a:stretch>
        </p:blipFill>
        <p:spPr>
          <a:xfrm>
            <a:off x="1852844" y="3107238"/>
            <a:ext cx="1848446" cy="1478757"/>
          </a:xfrm>
          <a:prstGeom prst="rect">
            <a:avLst/>
          </a:prstGeom>
        </p:spPr>
      </p:pic>
      <p:sp>
        <p:nvSpPr>
          <p:cNvPr id="13" name="TextBox 12">
            <a:extLst>
              <a:ext uri="{FF2B5EF4-FFF2-40B4-BE49-F238E27FC236}">
                <a16:creationId xmlns:a16="http://schemas.microsoft.com/office/drawing/2014/main" id="{DA6CFCC1-5A86-D0B3-E3D7-5FCE38BD3FB8}"/>
              </a:ext>
            </a:extLst>
          </p:cNvPr>
          <p:cNvSpPr txBox="1"/>
          <p:nvPr/>
        </p:nvSpPr>
        <p:spPr>
          <a:xfrm>
            <a:off x="3569951" y="3284470"/>
            <a:ext cx="5458498" cy="1384995"/>
          </a:xfrm>
          <a:prstGeom prst="rect">
            <a:avLst/>
          </a:prstGeom>
          <a:noFill/>
        </p:spPr>
        <p:txBody>
          <a:bodyPr wrap="square" rtlCol="0">
            <a:spAutoFit/>
          </a:bodyPr>
          <a:lstStyle/>
          <a:p>
            <a:r>
              <a:rPr lang="en-US" sz="2800" b="1" dirty="0">
                <a:solidFill>
                  <a:srgbClr val="002060"/>
                </a:solidFill>
                <a:latin typeface="Avenir Book" panose="02000503020000020003" pitchFamily="2" charset="0"/>
              </a:rPr>
              <a:t>Houston Minority </a:t>
            </a:r>
          </a:p>
          <a:p>
            <a:r>
              <a:rPr lang="en-US" sz="2800" b="1" dirty="0">
                <a:solidFill>
                  <a:srgbClr val="002060"/>
                </a:solidFill>
                <a:latin typeface="Avenir Book" panose="02000503020000020003" pitchFamily="2" charset="0"/>
              </a:rPr>
              <a:t>Business Development </a:t>
            </a:r>
          </a:p>
          <a:p>
            <a:r>
              <a:rPr lang="en-US" sz="2800" b="1" dirty="0">
                <a:solidFill>
                  <a:srgbClr val="002060"/>
                </a:solidFill>
                <a:latin typeface="Avenir Book" panose="02000503020000020003" pitchFamily="2" charset="0"/>
              </a:rPr>
              <a:t>Agency Business Center </a:t>
            </a:r>
          </a:p>
        </p:txBody>
      </p:sp>
      <p:pic>
        <p:nvPicPr>
          <p:cNvPr id="5" name="Picture 4" descr="A yellow bird flying in the sky&#10;&#10;Description automatically generated">
            <a:extLst>
              <a:ext uri="{FF2B5EF4-FFF2-40B4-BE49-F238E27FC236}">
                <a16:creationId xmlns:a16="http://schemas.microsoft.com/office/drawing/2014/main" id="{3CD0BF6F-599E-A22E-1044-D0E5172FC874}"/>
              </a:ext>
            </a:extLst>
          </p:cNvPr>
          <p:cNvPicPr>
            <a:picLocks noChangeAspect="1"/>
          </p:cNvPicPr>
          <p:nvPr/>
        </p:nvPicPr>
        <p:blipFill>
          <a:blip r:embed="rId4"/>
          <a:stretch>
            <a:fillRect/>
          </a:stretch>
        </p:blipFill>
        <p:spPr>
          <a:xfrm>
            <a:off x="9292921" y="170393"/>
            <a:ext cx="2899079" cy="1276746"/>
          </a:xfrm>
          <a:prstGeom prst="rect">
            <a:avLst/>
          </a:prstGeom>
        </p:spPr>
      </p:pic>
    </p:spTree>
    <p:extLst>
      <p:ext uri="{BB962C8B-B14F-4D97-AF65-F5344CB8AC3E}">
        <p14:creationId xmlns:p14="http://schemas.microsoft.com/office/powerpoint/2010/main" val="2254209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6254-FF71-5D47-8298-02B60AF3D29A}"/>
              </a:ext>
            </a:extLst>
          </p:cNvPr>
          <p:cNvSpPr>
            <a:spLocks noGrp="1"/>
          </p:cNvSpPr>
          <p:nvPr>
            <p:ph type="title"/>
          </p:nvPr>
        </p:nvSpPr>
        <p:spPr>
          <a:xfrm>
            <a:off x="1349229" y="1028722"/>
            <a:ext cx="7663543" cy="677511"/>
          </a:xfrm>
        </p:spPr>
        <p:txBody>
          <a:bodyPr>
            <a:normAutofit/>
          </a:bodyPr>
          <a:lstStyle/>
          <a:p>
            <a:pPr algn="ctr"/>
            <a:r>
              <a:rPr lang="en-US" sz="4000" b="1" dirty="0">
                <a:solidFill>
                  <a:srgbClr val="002060"/>
                </a:solidFill>
                <a:latin typeface="Avenir Book" panose="02000503020000020003" pitchFamily="2" charset="0"/>
              </a:rPr>
              <a:t>Our Mission and Vision (Goals)</a:t>
            </a:r>
          </a:p>
        </p:txBody>
      </p:sp>
      <p:sp>
        <p:nvSpPr>
          <p:cNvPr id="5" name="Content Placeholder 2">
            <a:extLst>
              <a:ext uri="{FF2B5EF4-FFF2-40B4-BE49-F238E27FC236}">
                <a16:creationId xmlns:a16="http://schemas.microsoft.com/office/drawing/2014/main" id="{9AC886EF-124C-4439-A4E1-24AED254297E}"/>
              </a:ext>
            </a:extLst>
          </p:cNvPr>
          <p:cNvSpPr>
            <a:spLocks noGrp="1"/>
          </p:cNvSpPr>
          <p:nvPr>
            <p:ph idx="1"/>
          </p:nvPr>
        </p:nvSpPr>
        <p:spPr>
          <a:xfrm>
            <a:off x="655389" y="1828572"/>
            <a:ext cx="4932953" cy="4930533"/>
          </a:xfrm>
        </p:spPr>
        <p:txBody>
          <a:bodyPr lIns="0" tIns="0" rIns="0" bIns="0">
            <a:noAutofit/>
          </a:bodyPr>
          <a:lstStyle/>
          <a:p>
            <a:pPr marL="0" indent="0">
              <a:lnSpc>
                <a:spcPct val="100000"/>
              </a:lnSpc>
              <a:spcBef>
                <a:spcPts val="0"/>
              </a:spcBef>
              <a:spcAft>
                <a:spcPts val="600"/>
              </a:spcAft>
              <a:buNone/>
            </a:pPr>
            <a:r>
              <a:rPr lang="en-US" sz="2800" b="1" dirty="0">
                <a:solidFill>
                  <a:srgbClr val="D62E26"/>
                </a:solidFill>
                <a:latin typeface="Avenir Book" panose="02000503020000020003" pitchFamily="2" charset="0"/>
              </a:rPr>
              <a:t>Our Mission</a:t>
            </a:r>
          </a:p>
          <a:p>
            <a:r>
              <a:rPr lang="en-US" sz="2000" dirty="0">
                <a:solidFill>
                  <a:srgbClr val="211D1E"/>
                </a:solidFill>
                <a:effectLst/>
                <a:latin typeface="Avenir Book" panose="02000503020000020003" pitchFamily="2" charset="0"/>
              </a:rPr>
              <a:t>To foster the growth and global competitiveness of U.S. businesses that are owned and operated by minority, socially or economically disadvantaged individuals. We do this through</a:t>
            </a:r>
            <a:r>
              <a:rPr lang="en-US" sz="2000" dirty="0">
                <a:solidFill>
                  <a:srgbClr val="211D1E"/>
                </a:solidFill>
                <a:latin typeface="Avenir Book" panose="02000503020000020003" pitchFamily="2" charset="0"/>
              </a:rPr>
              <a:t> our</a:t>
            </a:r>
            <a:r>
              <a:rPr lang="en-US" sz="2000" dirty="0">
                <a:solidFill>
                  <a:srgbClr val="211D1E"/>
                </a:solidFill>
                <a:effectLst/>
                <a:latin typeface="Avenir Book" panose="02000503020000020003" pitchFamily="2" charset="0"/>
              </a:rPr>
              <a:t> business consultations, and matching Minority Business Enterprises (MBEs) to contract opportunities and capital resources. We also connect our clients to our Corporate and Community Partners via our referrals. </a:t>
            </a:r>
          </a:p>
        </p:txBody>
      </p:sp>
      <p:sp>
        <p:nvSpPr>
          <p:cNvPr id="6" name="Content Placeholder 2">
            <a:extLst>
              <a:ext uri="{FF2B5EF4-FFF2-40B4-BE49-F238E27FC236}">
                <a16:creationId xmlns:a16="http://schemas.microsoft.com/office/drawing/2014/main" id="{06C66EC0-AC5A-4253-8BD0-40A7DF07D8C6}"/>
              </a:ext>
            </a:extLst>
          </p:cNvPr>
          <p:cNvSpPr txBox="1">
            <a:spLocks/>
          </p:cNvSpPr>
          <p:nvPr/>
        </p:nvSpPr>
        <p:spPr>
          <a:xfrm>
            <a:off x="5866360" y="1924014"/>
            <a:ext cx="3864741" cy="248707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LT Std 35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T Std 35 Light" panose="020B04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T Std 35 Light" panose="020B04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T Std 35 Light" panose="020B04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T Std 35 Light" panose="020B04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b="1" dirty="0">
                <a:solidFill>
                  <a:srgbClr val="D62E26"/>
                </a:solidFill>
                <a:latin typeface="Avenir Book" panose="02000503020000020003" pitchFamily="2" charset="0"/>
              </a:rPr>
              <a:t>Our Vision</a:t>
            </a:r>
          </a:p>
          <a:p>
            <a:pPr marL="0" indent="0">
              <a:lnSpc>
                <a:spcPct val="100000"/>
              </a:lnSpc>
              <a:spcBef>
                <a:spcPts val="0"/>
              </a:spcBef>
              <a:spcAft>
                <a:spcPts val="600"/>
              </a:spcAft>
              <a:buFont typeface="Arial" panose="020B0604020202020204" pitchFamily="34" charset="0"/>
              <a:buNone/>
            </a:pPr>
            <a:r>
              <a:rPr lang="en-US" sz="2000" dirty="0">
                <a:latin typeface="Avenir Book" panose="02000503020000020003" pitchFamily="2" charset="0"/>
              </a:rPr>
              <a:t>Economic prosperity for all American business enterprises.</a:t>
            </a:r>
          </a:p>
          <a:p>
            <a:pPr marL="0" indent="0">
              <a:lnSpc>
                <a:spcPct val="100000"/>
              </a:lnSpc>
              <a:spcBef>
                <a:spcPts val="0"/>
              </a:spcBef>
              <a:spcAft>
                <a:spcPts val="600"/>
              </a:spcAft>
              <a:buFont typeface="Arial" panose="020B0604020202020204" pitchFamily="34" charset="0"/>
              <a:buNone/>
            </a:pPr>
            <a:endParaRPr lang="en-US" sz="1800" dirty="0"/>
          </a:p>
        </p:txBody>
      </p:sp>
      <p:pic>
        <p:nvPicPr>
          <p:cNvPr id="1034" name="Picture 10" descr="Vision &amp; mission - Amadawadi Ghanchi Nidhi Limited">
            <a:extLst>
              <a:ext uri="{FF2B5EF4-FFF2-40B4-BE49-F238E27FC236}">
                <a16:creationId xmlns:a16="http://schemas.microsoft.com/office/drawing/2014/main" id="{28DE5E11-9601-241B-ECAC-71A51C649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699304"/>
            <a:ext cx="2692400" cy="25366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company name&#10;&#10;Description automatically generated">
            <a:extLst>
              <a:ext uri="{FF2B5EF4-FFF2-40B4-BE49-F238E27FC236}">
                <a16:creationId xmlns:a16="http://schemas.microsoft.com/office/drawing/2014/main" id="{02BB511F-D2A7-D7A4-9943-DD106C5A4589}"/>
              </a:ext>
            </a:extLst>
          </p:cNvPr>
          <p:cNvPicPr>
            <a:picLocks noChangeAspect="1"/>
          </p:cNvPicPr>
          <p:nvPr/>
        </p:nvPicPr>
        <p:blipFill>
          <a:blip r:embed="rId3">
            <a:clrChange>
              <a:clrFrom>
                <a:srgbClr val="FFFFFE"/>
              </a:clrFrom>
              <a:clrTo>
                <a:srgbClr val="FFFFFE">
                  <a:alpha val="0"/>
                </a:srgbClr>
              </a:clrTo>
            </a:clrChange>
          </a:blip>
          <a:stretch>
            <a:fillRect/>
          </a:stretch>
        </p:blipFill>
        <p:spPr>
          <a:xfrm>
            <a:off x="9634747" y="4967625"/>
            <a:ext cx="2362969" cy="1890375"/>
          </a:xfrm>
          <a:prstGeom prst="rect">
            <a:avLst/>
          </a:prstGeom>
        </p:spPr>
      </p:pic>
      <p:pic>
        <p:nvPicPr>
          <p:cNvPr id="4" name="Picture 3" descr="A yellow bird flying in the sky&#10;&#10;Description automatically generated">
            <a:extLst>
              <a:ext uri="{FF2B5EF4-FFF2-40B4-BE49-F238E27FC236}">
                <a16:creationId xmlns:a16="http://schemas.microsoft.com/office/drawing/2014/main" id="{61AE45E3-52F3-ED87-B120-925821D26277}"/>
              </a:ext>
            </a:extLst>
          </p:cNvPr>
          <p:cNvPicPr>
            <a:picLocks noChangeAspect="1"/>
          </p:cNvPicPr>
          <p:nvPr/>
        </p:nvPicPr>
        <p:blipFill>
          <a:blip r:embed="rId4"/>
          <a:stretch>
            <a:fillRect/>
          </a:stretch>
        </p:blipFill>
        <p:spPr>
          <a:xfrm>
            <a:off x="9292921" y="170393"/>
            <a:ext cx="2899079" cy="1276746"/>
          </a:xfrm>
          <a:prstGeom prst="rect">
            <a:avLst/>
          </a:prstGeom>
        </p:spPr>
      </p:pic>
    </p:spTree>
    <p:extLst>
      <p:ext uri="{BB962C8B-B14F-4D97-AF65-F5344CB8AC3E}">
        <p14:creationId xmlns:p14="http://schemas.microsoft.com/office/powerpoint/2010/main" val="702492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3"/>
          <p:cNvSpPr txBox="1"/>
          <p:nvPr/>
        </p:nvSpPr>
        <p:spPr>
          <a:xfrm>
            <a:off x="1140031" y="1736064"/>
            <a:ext cx="10865922" cy="1815841"/>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Arial"/>
                <a:ea typeface="Arial"/>
                <a:cs typeface="Arial"/>
                <a:sym typeface="Arial"/>
              </a:rPr>
              <a:t>U.S. has 31.7 million small businesses; </a:t>
            </a:r>
            <a:endParaRPr sz="2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Arial"/>
                <a:ea typeface="Arial"/>
                <a:cs typeface="Arial"/>
                <a:sym typeface="Arial"/>
              </a:rPr>
              <a:t>they are the lifeblood of the U.S. economy.</a:t>
            </a:r>
            <a:endParaRPr sz="2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8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800" b="0" i="0" u="none" strike="noStrike" cap="none" dirty="0">
                <a:solidFill>
                  <a:schemeClr val="dk1"/>
                </a:solidFill>
                <a:latin typeface="Arial"/>
                <a:ea typeface="Arial"/>
                <a:cs typeface="Arial"/>
                <a:sym typeface="Arial"/>
              </a:rPr>
              <a:t>Yet 60-70% fail in first 10 years</a:t>
            </a:r>
            <a:endParaRPr sz="2800" b="1" i="0" u="none" strike="noStrike" cap="none" baseline="-25000" dirty="0">
              <a:solidFill>
                <a:schemeClr val="dk1"/>
              </a:solidFill>
              <a:latin typeface="Arial"/>
              <a:ea typeface="Arial"/>
              <a:cs typeface="Arial"/>
              <a:sym typeface="Arial"/>
            </a:endParaRPr>
          </a:p>
        </p:txBody>
      </p:sp>
      <p:sp>
        <p:nvSpPr>
          <p:cNvPr id="120" name="Google Shape;120;p3"/>
          <p:cNvSpPr/>
          <p:nvPr/>
        </p:nvSpPr>
        <p:spPr>
          <a:xfrm>
            <a:off x="83127" y="92694"/>
            <a:ext cx="12005954" cy="6676241"/>
          </a:xfrm>
          <a:prstGeom prst="rect">
            <a:avLst/>
          </a:prstGeom>
          <a:noFill/>
          <a:ln w="1905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3"/>
          <p:cNvSpPr/>
          <p:nvPr/>
        </p:nvSpPr>
        <p:spPr>
          <a:xfrm>
            <a:off x="166255" y="178130"/>
            <a:ext cx="11839698" cy="6495802"/>
          </a:xfrm>
          <a:prstGeom prst="rect">
            <a:avLst/>
          </a:prstGeom>
          <a:noFill/>
          <a:ln w="19050" cap="flat" cmpd="sng">
            <a:solidFill>
              <a:srgbClr val="FFB8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 name="Google Shape;122;p3"/>
          <p:cNvSpPr/>
          <p:nvPr/>
        </p:nvSpPr>
        <p:spPr>
          <a:xfrm>
            <a:off x="166255" y="178130"/>
            <a:ext cx="11839698" cy="1249413"/>
          </a:xfrm>
          <a:prstGeom prst="rect">
            <a:avLst/>
          </a:prstGeom>
          <a:solidFill>
            <a:srgbClr val="4A0D66"/>
          </a:solidFill>
          <a:ln w="1270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3" name="Google Shape;123;p3" descr="A picture containing text&#10;&#10;Description automatically generated"/>
          <p:cNvPicPr preferRelativeResize="0"/>
          <p:nvPr/>
        </p:nvPicPr>
        <p:blipFill rotWithShape="1">
          <a:blip r:embed="rId3">
            <a:alphaModFix/>
          </a:blip>
          <a:srcRect/>
          <a:stretch/>
        </p:blipFill>
        <p:spPr>
          <a:xfrm>
            <a:off x="3540743" y="193873"/>
            <a:ext cx="5110514" cy="1194045"/>
          </a:xfrm>
          <a:prstGeom prst="rect">
            <a:avLst/>
          </a:prstGeom>
          <a:noFill/>
          <a:ln>
            <a:noFill/>
          </a:ln>
        </p:spPr>
      </p:pic>
      <p:pic>
        <p:nvPicPr>
          <p:cNvPr id="124" name="Google Shape;124;p3" descr="Diagram&#10;&#10;Description automatically generated"/>
          <p:cNvPicPr preferRelativeResize="0"/>
          <p:nvPr/>
        </p:nvPicPr>
        <p:blipFill rotWithShape="1">
          <a:blip r:embed="rId4">
            <a:alphaModFix/>
          </a:blip>
          <a:srcRect/>
          <a:stretch/>
        </p:blipFill>
        <p:spPr>
          <a:xfrm>
            <a:off x="10713443" y="222768"/>
            <a:ext cx="1092200" cy="1397000"/>
          </a:xfrm>
          <a:prstGeom prst="rect">
            <a:avLst/>
          </a:prstGeom>
          <a:noFill/>
          <a:ln>
            <a:noFill/>
          </a:ln>
        </p:spPr>
      </p:pic>
      <p:sp>
        <p:nvSpPr>
          <p:cNvPr id="126" name="Google Shape;126;p3"/>
          <p:cNvSpPr txBox="1"/>
          <p:nvPr/>
        </p:nvSpPr>
        <p:spPr>
          <a:xfrm>
            <a:off x="166255" y="3579939"/>
            <a:ext cx="11839698" cy="2862282"/>
          </a:xfrm>
          <a:prstGeom prst="rect">
            <a:avLst/>
          </a:prstGeom>
          <a:noFill/>
          <a:ln>
            <a:noFill/>
          </a:ln>
        </p:spPr>
        <p:txBody>
          <a:bodyPr spcFirstLastPara="1" wrap="square" lIns="91425" tIns="45700" rIns="91425" bIns="45700" anchor="ctr" anchorCtr="0">
            <a:spAutoFit/>
          </a:bodyPr>
          <a:lstStyle/>
          <a:p>
            <a:pPr marL="457200" marR="0" lvl="1"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Arial"/>
                <a:ea typeface="Arial"/>
                <a:cs typeface="Arial"/>
                <a:sym typeface="Arial"/>
              </a:rPr>
              <a:t>SBA identifies the following reasons why businesses fail:</a:t>
            </a:r>
            <a:endParaRPr sz="1400" b="0" i="0" u="none" strike="noStrike" cap="none" dirty="0">
              <a:solidFill>
                <a:srgbClr val="000000"/>
              </a:solidFill>
              <a:latin typeface="Arial"/>
              <a:ea typeface="Arial"/>
              <a:cs typeface="Arial"/>
              <a:sym typeface="Arial"/>
            </a:endParaRPr>
          </a:p>
          <a:p>
            <a:pPr marL="1257300" marR="0" lvl="2" indent="-342900" algn="l" rtl="0">
              <a:lnSpc>
                <a:spcPct val="100000"/>
              </a:lnSpc>
              <a:spcBef>
                <a:spcPts val="0"/>
              </a:spcBef>
              <a:spcAft>
                <a:spcPts val="0"/>
              </a:spcAft>
              <a:buClr>
                <a:schemeClr val="dk1"/>
              </a:buClr>
              <a:buSzPts val="1800"/>
              <a:buFont typeface="Arial"/>
              <a:buChar char="•"/>
            </a:pPr>
            <a:r>
              <a:rPr lang="en-US" b="0" i="0" u="none" strike="noStrike" cap="none" dirty="0">
                <a:latin typeface="Arial"/>
                <a:ea typeface="Arial"/>
                <a:cs typeface="Arial"/>
                <a:sym typeface="Arial"/>
              </a:rPr>
              <a:t>Financial management</a:t>
            </a:r>
            <a:endParaRPr b="0" i="0" u="none" strike="noStrike" cap="none" dirty="0">
              <a:latin typeface="Arial"/>
              <a:ea typeface="Arial"/>
              <a:cs typeface="Arial"/>
              <a:sym typeface="Arial"/>
            </a:endParaRPr>
          </a:p>
          <a:p>
            <a:pPr marL="1257300" marR="0" lvl="2" indent="-342900" algn="l" rtl="0">
              <a:lnSpc>
                <a:spcPct val="100000"/>
              </a:lnSpc>
              <a:spcBef>
                <a:spcPts val="0"/>
              </a:spcBef>
              <a:spcAft>
                <a:spcPts val="0"/>
              </a:spcAft>
              <a:buClr>
                <a:schemeClr val="dk1"/>
              </a:buClr>
              <a:buSzPts val="1800"/>
              <a:buFont typeface="Arial"/>
              <a:buChar char="•"/>
            </a:pPr>
            <a:r>
              <a:rPr lang="en-US" b="0" i="0" u="none" strike="noStrike" cap="none" dirty="0">
                <a:latin typeface="Arial"/>
                <a:ea typeface="Arial"/>
                <a:cs typeface="Arial"/>
                <a:sym typeface="Arial"/>
              </a:rPr>
              <a:t>Marketing, sales and customer service</a:t>
            </a:r>
            <a:endParaRPr b="0" i="0" u="none" strike="noStrike" cap="none" dirty="0">
              <a:latin typeface="Arial"/>
              <a:ea typeface="Arial"/>
              <a:cs typeface="Arial"/>
              <a:sym typeface="Arial"/>
            </a:endParaRPr>
          </a:p>
          <a:p>
            <a:pPr marL="1257300" marR="0" lvl="2" indent="-342900" algn="l" rtl="0">
              <a:lnSpc>
                <a:spcPct val="100000"/>
              </a:lnSpc>
              <a:spcBef>
                <a:spcPts val="0"/>
              </a:spcBef>
              <a:spcAft>
                <a:spcPts val="0"/>
              </a:spcAft>
              <a:buClr>
                <a:schemeClr val="dk1"/>
              </a:buClr>
              <a:buSzPts val="1800"/>
              <a:buFont typeface="Arial"/>
              <a:buChar char="•"/>
            </a:pPr>
            <a:r>
              <a:rPr lang="en-US" b="0" i="0" u="none" strike="noStrike" cap="none" dirty="0">
                <a:latin typeface="Arial"/>
                <a:ea typeface="Arial"/>
                <a:cs typeface="Arial"/>
                <a:sym typeface="Arial"/>
              </a:rPr>
              <a:t>Communication and negotiation</a:t>
            </a:r>
            <a:endParaRPr b="0" i="0" u="none" strike="noStrike" cap="none" dirty="0">
              <a:latin typeface="Arial"/>
              <a:ea typeface="Arial"/>
              <a:cs typeface="Arial"/>
              <a:sym typeface="Arial"/>
            </a:endParaRPr>
          </a:p>
          <a:p>
            <a:pPr marL="1257300" marR="0" lvl="2" indent="-342900" algn="l" rtl="0">
              <a:lnSpc>
                <a:spcPct val="100000"/>
              </a:lnSpc>
              <a:spcBef>
                <a:spcPts val="0"/>
              </a:spcBef>
              <a:spcAft>
                <a:spcPts val="0"/>
              </a:spcAft>
              <a:buClr>
                <a:schemeClr val="dk1"/>
              </a:buClr>
              <a:buSzPts val="1800"/>
              <a:buFont typeface="Arial"/>
              <a:buChar char="•"/>
            </a:pPr>
            <a:r>
              <a:rPr lang="en-US" b="0" i="0" u="none" strike="noStrike" cap="none" dirty="0">
                <a:latin typeface="Arial"/>
                <a:ea typeface="Arial"/>
                <a:cs typeface="Arial"/>
                <a:sym typeface="Arial"/>
              </a:rPr>
              <a:t>Leadership</a:t>
            </a:r>
            <a:endParaRPr b="0" i="0" u="none" strike="noStrike" cap="none" dirty="0">
              <a:latin typeface="Arial"/>
              <a:ea typeface="Arial"/>
              <a:cs typeface="Arial"/>
              <a:sym typeface="Arial"/>
            </a:endParaRPr>
          </a:p>
          <a:p>
            <a:pPr marL="1257300" marR="0" lvl="2" indent="-342900" algn="l" rtl="0">
              <a:lnSpc>
                <a:spcPct val="100000"/>
              </a:lnSpc>
              <a:spcBef>
                <a:spcPts val="0"/>
              </a:spcBef>
              <a:spcAft>
                <a:spcPts val="0"/>
              </a:spcAft>
              <a:buClr>
                <a:schemeClr val="dk1"/>
              </a:buClr>
              <a:buSzPts val="1800"/>
              <a:buFont typeface="Arial"/>
              <a:buChar char="•"/>
            </a:pPr>
            <a:r>
              <a:rPr lang="en-US" b="0" i="0" u="none" strike="noStrike" cap="none" dirty="0">
                <a:latin typeface="Arial"/>
                <a:ea typeface="Arial"/>
                <a:cs typeface="Arial"/>
                <a:sym typeface="Arial"/>
              </a:rPr>
              <a:t>Project management and planning</a:t>
            </a:r>
            <a:endParaRPr b="0" i="0" u="none" strike="noStrike" cap="none" dirty="0">
              <a:latin typeface="Arial"/>
              <a:ea typeface="Arial"/>
              <a:cs typeface="Arial"/>
              <a:sym typeface="Arial"/>
            </a:endParaRPr>
          </a:p>
          <a:p>
            <a:pPr marL="1257300" marR="0" lvl="2" indent="-342900" algn="l" rtl="0">
              <a:lnSpc>
                <a:spcPct val="100000"/>
              </a:lnSpc>
              <a:spcBef>
                <a:spcPts val="0"/>
              </a:spcBef>
              <a:spcAft>
                <a:spcPts val="0"/>
              </a:spcAft>
              <a:buClr>
                <a:schemeClr val="dk1"/>
              </a:buClr>
              <a:buSzPts val="1800"/>
              <a:buFont typeface="Arial"/>
              <a:buChar char="•"/>
            </a:pPr>
            <a:r>
              <a:rPr lang="en-US" b="0" i="0" u="none" strike="noStrike" cap="none" dirty="0">
                <a:latin typeface="Arial"/>
                <a:ea typeface="Arial"/>
                <a:cs typeface="Arial"/>
                <a:sym typeface="Arial"/>
              </a:rPr>
              <a:t>Delegation and time management</a:t>
            </a:r>
            <a:endParaRPr b="0" i="0" u="none" strike="noStrike" cap="none" dirty="0">
              <a:latin typeface="Arial"/>
              <a:ea typeface="Arial"/>
              <a:cs typeface="Arial"/>
              <a:sym typeface="Arial"/>
            </a:endParaRPr>
          </a:p>
          <a:p>
            <a:pPr marL="1257300" marR="0" lvl="2" indent="-342900" algn="l" rtl="0">
              <a:lnSpc>
                <a:spcPct val="100000"/>
              </a:lnSpc>
              <a:spcBef>
                <a:spcPts val="0"/>
              </a:spcBef>
              <a:spcAft>
                <a:spcPts val="0"/>
              </a:spcAft>
              <a:buClr>
                <a:schemeClr val="dk1"/>
              </a:buClr>
              <a:buSzPts val="1800"/>
              <a:buFont typeface="Arial"/>
              <a:buChar char="•"/>
            </a:pPr>
            <a:r>
              <a:rPr lang="en-US" b="0" i="0" u="none" strike="noStrike" cap="none" dirty="0">
                <a:latin typeface="Arial"/>
                <a:ea typeface="Arial"/>
                <a:cs typeface="Arial"/>
                <a:sym typeface="Arial"/>
              </a:rPr>
              <a:t>Problem Solving</a:t>
            </a:r>
            <a:endParaRPr b="0" i="0" u="none" strike="noStrike" cap="none" dirty="0">
              <a:latin typeface="Arial"/>
              <a:ea typeface="Arial"/>
              <a:cs typeface="Arial"/>
              <a:sym typeface="Arial"/>
            </a:endParaRPr>
          </a:p>
          <a:p>
            <a:pPr marL="1257300" marR="0" lvl="2" indent="-342900" algn="l" rtl="0">
              <a:lnSpc>
                <a:spcPct val="100000"/>
              </a:lnSpc>
              <a:spcBef>
                <a:spcPts val="0"/>
              </a:spcBef>
              <a:spcAft>
                <a:spcPts val="0"/>
              </a:spcAft>
              <a:buClr>
                <a:schemeClr val="dk1"/>
              </a:buClr>
              <a:buSzPts val="1800"/>
              <a:buFont typeface="Arial"/>
              <a:buChar char="•"/>
            </a:pPr>
            <a:r>
              <a:rPr lang="en-US" b="0" i="0" u="none" strike="noStrike" cap="none" dirty="0">
                <a:latin typeface="Arial"/>
                <a:ea typeface="Arial"/>
                <a:cs typeface="Arial"/>
                <a:sym typeface="Arial"/>
              </a:rPr>
              <a:t>Networking</a:t>
            </a:r>
            <a:endParaRPr b="0" i="0" u="none" strike="noStrike" cap="none" dirty="0">
              <a:latin typeface="Arial"/>
              <a:ea typeface="Arial"/>
              <a:cs typeface="Arial"/>
              <a:sym typeface="Arial"/>
            </a:endParaRPr>
          </a:p>
          <a:p>
            <a:pPr marL="1257300" marR="0" lvl="2" indent="-342900" algn="l" rtl="0">
              <a:lnSpc>
                <a:spcPct val="100000"/>
              </a:lnSpc>
              <a:spcBef>
                <a:spcPts val="0"/>
              </a:spcBef>
              <a:spcAft>
                <a:spcPts val="0"/>
              </a:spcAft>
              <a:buClr>
                <a:schemeClr val="dk1"/>
              </a:buClr>
              <a:buSzPts val="1800"/>
              <a:buFont typeface="Arial"/>
              <a:buChar char="•"/>
            </a:pPr>
            <a:r>
              <a:rPr lang="en-US" b="0" i="0" u="none" strike="noStrike" cap="none" dirty="0">
                <a:latin typeface="Arial"/>
                <a:ea typeface="Arial"/>
                <a:cs typeface="Arial"/>
                <a:sym typeface="Arial"/>
              </a:rPr>
              <a:t>No or insufficient market for product or service</a:t>
            </a:r>
            <a:endParaRPr b="0" i="0" u="none" strike="noStrike" cap="none" dirty="0">
              <a:latin typeface="Arial"/>
              <a:ea typeface="Arial"/>
              <a:cs typeface="Arial"/>
              <a:sym typeface="Arial"/>
            </a:endParaRPr>
          </a:p>
        </p:txBody>
      </p:sp>
      <p:pic>
        <p:nvPicPr>
          <p:cNvPr id="127" name="Google Shape;127;p3" descr="Logo&#10;&#10;Description automatically generated"/>
          <p:cNvPicPr preferRelativeResize="0"/>
          <p:nvPr/>
        </p:nvPicPr>
        <p:blipFill rotWithShape="1">
          <a:blip r:embed="rId5">
            <a:alphaModFix/>
          </a:blip>
          <a:srcRect/>
          <a:stretch/>
        </p:blipFill>
        <p:spPr>
          <a:xfrm>
            <a:off x="386357" y="1207839"/>
            <a:ext cx="2452414" cy="823858"/>
          </a:xfrm>
          <a:prstGeom prst="rect">
            <a:avLst/>
          </a:prstGeom>
          <a:noFill/>
          <a:ln>
            <a:noFill/>
          </a:ln>
        </p:spPr>
      </p:pic>
      <p:sp>
        <p:nvSpPr>
          <p:cNvPr id="128" name="Google Shape;12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5A26E0C-9526-F692-15AE-43056841E672}"/>
              </a:ext>
            </a:extLst>
          </p:cNvPr>
          <p:cNvSpPr txBox="1">
            <a:spLocks/>
          </p:cNvSpPr>
          <p:nvPr/>
        </p:nvSpPr>
        <p:spPr>
          <a:xfrm>
            <a:off x="124770" y="305314"/>
            <a:ext cx="10646837" cy="1228595"/>
          </a:xfrm>
          <a:prstGeom prst="rect">
            <a:avLst/>
          </a:prstGeom>
        </p:spPr>
        <p:txBody>
          <a:bodyPr vert="horz" lIns="0" tIns="0" rIns="0" bIns="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sp>
        <p:nvSpPr>
          <p:cNvPr id="29" name="Title 1">
            <a:extLst>
              <a:ext uri="{FF2B5EF4-FFF2-40B4-BE49-F238E27FC236}">
                <a16:creationId xmlns:a16="http://schemas.microsoft.com/office/drawing/2014/main" id="{E2E2C945-57D9-065C-F32F-DDAA7683CD19}"/>
              </a:ext>
            </a:extLst>
          </p:cNvPr>
          <p:cNvSpPr>
            <a:spLocks noGrp="1"/>
          </p:cNvSpPr>
          <p:nvPr>
            <p:ph type="title"/>
          </p:nvPr>
        </p:nvSpPr>
        <p:spPr>
          <a:xfrm>
            <a:off x="325962" y="460356"/>
            <a:ext cx="10646837" cy="1228595"/>
          </a:xfrm>
        </p:spPr>
        <p:txBody>
          <a:bodyPr lIns="0" tIns="0" rIns="0" bIns="0">
            <a:noAutofit/>
          </a:bodyPr>
          <a:lstStyle/>
          <a:p>
            <a:r>
              <a:rPr lang="en-US" sz="4000" b="1" dirty="0">
                <a:solidFill>
                  <a:srgbClr val="002060"/>
                </a:solidFill>
                <a:latin typeface="Avenir Book" panose="02000503020000020003" pitchFamily="2" charset="0"/>
              </a:rPr>
              <a:t>Service we provide (Our Impact) </a:t>
            </a:r>
          </a:p>
        </p:txBody>
      </p:sp>
      <p:pic>
        <p:nvPicPr>
          <p:cNvPr id="2050" name="Picture 2" descr="7,975,129 Money Images, Stock Photos &amp; Vectors | Shutterstock">
            <a:extLst>
              <a:ext uri="{FF2B5EF4-FFF2-40B4-BE49-F238E27FC236}">
                <a16:creationId xmlns:a16="http://schemas.microsoft.com/office/drawing/2014/main" id="{387AFD73-DECF-E79D-5760-EA624922C3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462"/>
          <a:stretch/>
        </p:blipFill>
        <p:spPr bwMode="auto">
          <a:xfrm>
            <a:off x="659394" y="1259398"/>
            <a:ext cx="2038892" cy="1555241"/>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2D50AED7-FD94-BCC5-9CD4-98C28D636AA6}"/>
              </a:ext>
            </a:extLst>
          </p:cNvPr>
          <p:cNvSpPr txBox="1"/>
          <p:nvPr/>
        </p:nvSpPr>
        <p:spPr>
          <a:xfrm>
            <a:off x="659394" y="2814639"/>
            <a:ext cx="1998081" cy="646331"/>
          </a:xfrm>
          <a:prstGeom prst="rect">
            <a:avLst/>
          </a:prstGeom>
          <a:noFill/>
        </p:spPr>
        <p:txBody>
          <a:bodyPr wrap="square" rtlCol="0">
            <a:spAutoFit/>
          </a:bodyPr>
          <a:lstStyle/>
          <a:p>
            <a:r>
              <a:rPr lang="en-US" b="1" dirty="0">
                <a:latin typeface="Avenir Book" panose="02000503020000020003" pitchFamily="2" charset="0"/>
              </a:rPr>
              <a:t>Access to Capital </a:t>
            </a:r>
          </a:p>
          <a:p>
            <a:endParaRPr lang="en-US" dirty="0"/>
          </a:p>
        </p:txBody>
      </p:sp>
      <p:pic>
        <p:nvPicPr>
          <p:cNvPr id="2052" name="Picture 4" descr="Shaking hands | NZ Maths">
            <a:extLst>
              <a:ext uri="{FF2B5EF4-FFF2-40B4-BE49-F238E27FC236}">
                <a16:creationId xmlns:a16="http://schemas.microsoft.com/office/drawing/2014/main" id="{380D9F04-A673-A9CD-60A9-F04E73D2B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6504" y="1652336"/>
            <a:ext cx="2375482" cy="109123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01644EC0-7C05-8A59-2BD7-0449FF78DE7B}"/>
              </a:ext>
            </a:extLst>
          </p:cNvPr>
          <p:cNvSpPr txBox="1"/>
          <p:nvPr/>
        </p:nvSpPr>
        <p:spPr>
          <a:xfrm>
            <a:off x="3673660" y="2814639"/>
            <a:ext cx="2375482" cy="646331"/>
          </a:xfrm>
          <a:prstGeom prst="rect">
            <a:avLst/>
          </a:prstGeom>
          <a:noFill/>
        </p:spPr>
        <p:txBody>
          <a:bodyPr wrap="square" rtlCol="0">
            <a:spAutoFit/>
          </a:bodyPr>
          <a:lstStyle/>
          <a:p>
            <a:r>
              <a:rPr lang="en-US" b="1" dirty="0">
                <a:latin typeface="Avenir Book" panose="02000503020000020003" pitchFamily="2" charset="0"/>
              </a:rPr>
              <a:t>Access to Contracts  </a:t>
            </a:r>
          </a:p>
          <a:p>
            <a:endParaRPr lang="en-US" dirty="0"/>
          </a:p>
        </p:txBody>
      </p:sp>
      <p:pic>
        <p:nvPicPr>
          <p:cNvPr id="2054" name="Picture 6" descr="Homepage | World Obesity Federation">
            <a:extLst>
              <a:ext uri="{FF2B5EF4-FFF2-40B4-BE49-F238E27FC236}">
                <a16:creationId xmlns:a16="http://schemas.microsoft.com/office/drawing/2014/main" id="{7F3089A3-07FE-091F-93A3-51F70E285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934" y="1259398"/>
            <a:ext cx="1603644" cy="160364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FC459FF6-6ED5-5D8E-82E8-8FEB07BCEE12}"/>
              </a:ext>
            </a:extLst>
          </p:cNvPr>
          <p:cNvSpPr txBox="1"/>
          <p:nvPr/>
        </p:nvSpPr>
        <p:spPr>
          <a:xfrm>
            <a:off x="7065327" y="2845177"/>
            <a:ext cx="2375482" cy="646331"/>
          </a:xfrm>
          <a:prstGeom prst="rect">
            <a:avLst/>
          </a:prstGeom>
          <a:noFill/>
        </p:spPr>
        <p:txBody>
          <a:bodyPr wrap="square" rtlCol="0">
            <a:spAutoFit/>
          </a:bodyPr>
          <a:lstStyle/>
          <a:p>
            <a:r>
              <a:rPr lang="en-US" b="1" dirty="0">
                <a:latin typeface="Avenir Book" panose="02000503020000020003" pitchFamily="2" charset="0"/>
              </a:rPr>
              <a:t>Access to Markets  </a:t>
            </a:r>
          </a:p>
          <a:p>
            <a:endParaRPr lang="en-US" dirty="0"/>
          </a:p>
        </p:txBody>
      </p:sp>
      <p:pic>
        <p:nvPicPr>
          <p:cNvPr id="2056" name="Picture 8" descr="41,200+ Business Coach Stock Photos, Pictures &amp; Royalty-Free Images -  iStock | Business coach icon, Woman business coach, Business coach logo">
            <a:extLst>
              <a:ext uri="{FF2B5EF4-FFF2-40B4-BE49-F238E27FC236}">
                <a16:creationId xmlns:a16="http://schemas.microsoft.com/office/drawing/2014/main" id="{B65649CD-F0EE-65CB-F11A-E290419122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42" t="7153" r="18745" b="18318"/>
          <a:stretch/>
        </p:blipFill>
        <p:spPr bwMode="auto">
          <a:xfrm>
            <a:off x="580812" y="3940327"/>
            <a:ext cx="1998081" cy="1868439"/>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0E7B55C0-2120-8246-40F9-8F8EE020CC49}"/>
              </a:ext>
            </a:extLst>
          </p:cNvPr>
          <p:cNvSpPr txBox="1"/>
          <p:nvPr/>
        </p:nvSpPr>
        <p:spPr>
          <a:xfrm>
            <a:off x="341496" y="5712346"/>
            <a:ext cx="2633876" cy="923330"/>
          </a:xfrm>
          <a:prstGeom prst="rect">
            <a:avLst/>
          </a:prstGeom>
          <a:noFill/>
        </p:spPr>
        <p:txBody>
          <a:bodyPr wrap="square" rtlCol="0">
            <a:spAutoFit/>
          </a:bodyPr>
          <a:lstStyle/>
          <a:p>
            <a:pPr algn="ctr"/>
            <a:r>
              <a:rPr lang="en-US" b="1" dirty="0">
                <a:latin typeface="Avenir Book" panose="02000503020000020003" pitchFamily="2" charset="0"/>
              </a:rPr>
              <a:t>One-on-one</a:t>
            </a:r>
          </a:p>
          <a:p>
            <a:pPr algn="ctr"/>
            <a:r>
              <a:rPr lang="en-US" b="1" dirty="0">
                <a:latin typeface="Avenir Book" panose="02000503020000020003" pitchFamily="2" charset="0"/>
              </a:rPr>
              <a:t>Business Consultations    </a:t>
            </a:r>
          </a:p>
          <a:p>
            <a:endParaRPr lang="en-US" dirty="0"/>
          </a:p>
        </p:txBody>
      </p:sp>
      <p:pic>
        <p:nvPicPr>
          <p:cNvPr id="2058" name="Picture 10" descr="Strategic Services | Integral">
            <a:extLst>
              <a:ext uri="{FF2B5EF4-FFF2-40B4-BE49-F238E27FC236}">
                <a16:creationId xmlns:a16="http://schemas.microsoft.com/office/drawing/2014/main" id="{4744F2B9-C0B1-78F1-81EE-317D14AA3A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0593" y="3940327"/>
            <a:ext cx="2027304" cy="1903413"/>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0AA8BE41-DAEC-6693-F337-38D1B88CF1A2}"/>
              </a:ext>
            </a:extLst>
          </p:cNvPr>
          <p:cNvSpPr txBox="1"/>
          <p:nvPr/>
        </p:nvSpPr>
        <p:spPr>
          <a:xfrm>
            <a:off x="2761138" y="5894685"/>
            <a:ext cx="3986213" cy="923330"/>
          </a:xfrm>
          <a:prstGeom prst="rect">
            <a:avLst/>
          </a:prstGeom>
          <a:noFill/>
        </p:spPr>
        <p:txBody>
          <a:bodyPr wrap="square" rtlCol="0">
            <a:spAutoFit/>
          </a:bodyPr>
          <a:lstStyle/>
          <a:p>
            <a:pPr algn="ctr"/>
            <a:r>
              <a:rPr lang="en-US" b="1" dirty="0">
                <a:latin typeface="Avenir Book" panose="02000503020000020003" pitchFamily="2" charset="0"/>
              </a:rPr>
              <a:t>Strategic Services </a:t>
            </a:r>
          </a:p>
          <a:p>
            <a:pPr algn="ctr"/>
            <a:r>
              <a:rPr lang="en-US" b="1" dirty="0">
                <a:latin typeface="Avenir Book" panose="02000503020000020003" pitchFamily="2" charset="0"/>
              </a:rPr>
              <a:t>(facilitation to certifications, </a:t>
            </a:r>
          </a:p>
          <a:p>
            <a:pPr algn="ctr"/>
            <a:r>
              <a:rPr lang="en-US" b="1" dirty="0">
                <a:latin typeface="Avenir Book" panose="02000503020000020003" pitchFamily="2" charset="0"/>
              </a:rPr>
              <a:t>marketing strategy) </a:t>
            </a:r>
          </a:p>
        </p:txBody>
      </p:sp>
      <p:pic>
        <p:nvPicPr>
          <p:cNvPr id="2064" name="Picture 16" descr="Conference &amp; Events Management Software | StarRez">
            <a:extLst>
              <a:ext uri="{FF2B5EF4-FFF2-40B4-BE49-F238E27FC236}">
                <a16:creationId xmlns:a16="http://schemas.microsoft.com/office/drawing/2014/main" id="{E6C24616-D2D6-07CC-9C32-EBB8A56EA3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0500" y="3998739"/>
            <a:ext cx="2375483" cy="1741994"/>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F74E35E5-61E0-8A23-D0C4-D72DC45DE15A}"/>
              </a:ext>
            </a:extLst>
          </p:cNvPr>
          <p:cNvSpPr txBox="1"/>
          <p:nvPr/>
        </p:nvSpPr>
        <p:spPr>
          <a:xfrm>
            <a:off x="7065327" y="5768055"/>
            <a:ext cx="2375482" cy="1200329"/>
          </a:xfrm>
          <a:prstGeom prst="rect">
            <a:avLst/>
          </a:prstGeom>
          <a:noFill/>
        </p:spPr>
        <p:txBody>
          <a:bodyPr wrap="square" rtlCol="0">
            <a:spAutoFit/>
          </a:bodyPr>
          <a:lstStyle/>
          <a:p>
            <a:pPr algn="ctr"/>
            <a:r>
              <a:rPr lang="en-US" b="1" dirty="0">
                <a:latin typeface="Avenir Book" panose="02000503020000020003" pitchFamily="2" charset="0"/>
              </a:rPr>
              <a:t>Invitations to webinars, events and workshops   </a:t>
            </a:r>
          </a:p>
          <a:p>
            <a:endParaRPr lang="en-US" dirty="0"/>
          </a:p>
        </p:txBody>
      </p:sp>
      <p:pic>
        <p:nvPicPr>
          <p:cNvPr id="2" name="Picture 1" descr="A yellow bird flying in the sky&#10;&#10;Description automatically generated">
            <a:extLst>
              <a:ext uri="{FF2B5EF4-FFF2-40B4-BE49-F238E27FC236}">
                <a16:creationId xmlns:a16="http://schemas.microsoft.com/office/drawing/2014/main" id="{3D6C40F4-8B09-3C24-604D-4151C2333532}"/>
              </a:ext>
            </a:extLst>
          </p:cNvPr>
          <p:cNvPicPr>
            <a:picLocks noChangeAspect="1"/>
          </p:cNvPicPr>
          <p:nvPr/>
        </p:nvPicPr>
        <p:blipFill>
          <a:blip r:embed="rId8"/>
          <a:stretch>
            <a:fillRect/>
          </a:stretch>
        </p:blipFill>
        <p:spPr>
          <a:xfrm>
            <a:off x="9292921" y="170393"/>
            <a:ext cx="2899079" cy="1276746"/>
          </a:xfrm>
          <a:prstGeom prst="rect">
            <a:avLst/>
          </a:prstGeom>
        </p:spPr>
      </p:pic>
      <p:pic>
        <p:nvPicPr>
          <p:cNvPr id="3" name="Picture 2" descr="Logo, company name&#10;&#10;Description automatically generated">
            <a:extLst>
              <a:ext uri="{FF2B5EF4-FFF2-40B4-BE49-F238E27FC236}">
                <a16:creationId xmlns:a16="http://schemas.microsoft.com/office/drawing/2014/main" id="{948B4E7E-9317-284E-64D1-1DE5177D4E4C}"/>
              </a:ext>
            </a:extLst>
          </p:cNvPr>
          <p:cNvPicPr>
            <a:picLocks noChangeAspect="1"/>
          </p:cNvPicPr>
          <p:nvPr/>
        </p:nvPicPr>
        <p:blipFill>
          <a:blip r:embed="rId9">
            <a:clrChange>
              <a:clrFrom>
                <a:srgbClr val="FFFFFE"/>
              </a:clrFrom>
              <a:clrTo>
                <a:srgbClr val="FFFFFE">
                  <a:alpha val="0"/>
                </a:srgbClr>
              </a:clrTo>
            </a:clrChange>
          </a:blip>
          <a:stretch>
            <a:fillRect/>
          </a:stretch>
        </p:blipFill>
        <p:spPr>
          <a:xfrm>
            <a:off x="9634747" y="4967625"/>
            <a:ext cx="2362969" cy="1890375"/>
          </a:xfrm>
          <a:prstGeom prst="rect">
            <a:avLst/>
          </a:prstGeom>
        </p:spPr>
      </p:pic>
    </p:spTree>
    <p:extLst>
      <p:ext uri="{BB962C8B-B14F-4D97-AF65-F5344CB8AC3E}">
        <p14:creationId xmlns:p14="http://schemas.microsoft.com/office/powerpoint/2010/main" val="2616744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B2172-2F42-0E47-A9F3-9494ECCE245A}"/>
              </a:ext>
            </a:extLst>
          </p:cNvPr>
          <p:cNvSpPr>
            <a:spLocks noGrp="1"/>
          </p:cNvSpPr>
          <p:nvPr>
            <p:ph type="title"/>
          </p:nvPr>
        </p:nvSpPr>
        <p:spPr>
          <a:xfrm>
            <a:off x="427223" y="441076"/>
            <a:ext cx="10631414" cy="759152"/>
          </a:xfrm>
        </p:spPr>
        <p:txBody>
          <a:bodyPr lIns="0" tIns="0" rIns="0" bIns="0">
            <a:noAutofit/>
          </a:bodyPr>
          <a:lstStyle/>
          <a:p>
            <a:r>
              <a:rPr lang="en-US" b="1" dirty="0">
                <a:solidFill>
                  <a:srgbClr val="002060"/>
                </a:solidFill>
                <a:latin typeface="Avenir Book" panose="02000503020000020003" pitchFamily="2" charset="0"/>
              </a:rPr>
              <a:t>Houston MBDA Performance: Our Impact </a:t>
            </a:r>
          </a:p>
        </p:txBody>
      </p:sp>
      <p:sp>
        <p:nvSpPr>
          <p:cNvPr id="3" name="Content Placeholder 2">
            <a:extLst>
              <a:ext uri="{FF2B5EF4-FFF2-40B4-BE49-F238E27FC236}">
                <a16:creationId xmlns:a16="http://schemas.microsoft.com/office/drawing/2014/main" id="{DEAEB1F7-48E9-C842-9F8F-F62C49C3A975}"/>
              </a:ext>
            </a:extLst>
          </p:cNvPr>
          <p:cNvSpPr>
            <a:spLocks noGrp="1"/>
          </p:cNvSpPr>
          <p:nvPr>
            <p:ph idx="1"/>
          </p:nvPr>
        </p:nvSpPr>
        <p:spPr>
          <a:xfrm>
            <a:off x="2485956" y="1835245"/>
            <a:ext cx="7084312" cy="1000307"/>
          </a:xfrm>
        </p:spPr>
        <p:txBody>
          <a:bodyPr lIns="228600" tIns="0" rIns="228600" bIns="0">
            <a:noAutofit/>
          </a:bodyPr>
          <a:lstStyle/>
          <a:p>
            <a:pPr marL="0" indent="0">
              <a:lnSpc>
                <a:spcPct val="100000"/>
              </a:lnSpc>
              <a:spcBef>
                <a:spcPts val="1200"/>
              </a:spcBef>
              <a:buNone/>
            </a:pPr>
            <a:r>
              <a:rPr lang="en-US" sz="2500" dirty="0">
                <a:latin typeface="Avenir Book" panose="02000503020000020003" pitchFamily="2" charset="0"/>
              </a:rPr>
              <a:t>Our center has facilitated more than </a:t>
            </a:r>
            <a:r>
              <a:rPr lang="en-US" sz="2500" b="1" dirty="0">
                <a:solidFill>
                  <a:srgbClr val="D62E26"/>
                </a:solidFill>
                <a:latin typeface="Avenir Book" panose="02000503020000020003" pitchFamily="2" charset="0"/>
              </a:rPr>
              <a:t>$915 </a:t>
            </a:r>
            <a:r>
              <a:rPr lang="en-US" sz="2500" dirty="0">
                <a:latin typeface="Avenir Book" panose="02000503020000020003" pitchFamily="2" charset="0"/>
              </a:rPr>
              <a:t>million in financing transactions.</a:t>
            </a:r>
          </a:p>
        </p:txBody>
      </p:sp>
      <p:sp>
        <p:nvSpPr>
          <p:cNvPr id="9" name="Content Placeholder 2">
            <a:extLst>
              <a:ext uri="{FF2B5EF4-FFF2-40B4-BE49-F238E27FC236}">
                <a16:creationId xmlns:a16="http://schemas.microsoft.com/office/drawing/2014/main" id="{941BF933-D2C6-8C44-9321-B094FD8B474C}"/>
              </a:ext>
            </a:extLst>
          </p:cNvPr>
          <p:cNvSpPr txBox="1">
            <a:spLocks/>
          </p:cNvSpPr>
          <p:nvPr/>
        </p:nvSpPr>
        <p:spPr>
          <a:xfrm>
            <a:off x="2485956" y="3644623"/>
            <a:ext cx="7216613" cy="1083059"/>
          </a:xfrm>
          <a:prstGeom prst="rect">
            <a:avLst/>
          </a:prstGeom>
        </p:spPr>
        <p:txBody>
          <a:bodyPr vert="horz" lIns="228600" tIns="0" rIns="2286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LT Std 35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T Std 35 Light" panose="020B04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T Std 35 Light" panose="020B04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T Std 35 Light" panose="020B04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T Std 35 Light" panose="020B04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sz="2500" dirty="0">
                <a:latin typeface="Avenir Book" panose="02000503020000020003" pitchFamily="2" charset="0"/>
              </a:rPr>
              <a:t>We have assisted minority-owned businesses secure more than </a:t>
            </a:r>
            <a:r>
              <a:rPr lang="en-US" sz="2500" b="1" dirty="0">
                <a:solidFill>
                  <a:srgbClr val="D62E26"/>
                </a:solidFill>
                <a:latin typeface="Avenir Book" panose="02000503020000020003" pitchFamily="2" charset="0"/>
              </a:rPr>
              <a:t>$660 </a:t>
            </a:r>
            <a:r>
              <a:rPr lang="en-US" sz="2500" dirty="0">
                <a:latin typeface="Avenir Book" panose="02000503020000020003" pitchFamily="2" charset="0"/>
              </a:rPr>
              <a:t>million in contracts.</a:t>
            </a:r>
          </a:p>
        </p:txBody>
      </p:sp>
      <p:sp>
        <p:nvSpPr>
          <p:cNvPr id="10" name="Content Placeholder 2">
            <a:extLst>
              <a:ext uri="{FF2B5EF4-FFF2-40B4-BE49-F238E27FC236}">
                <a16:creationId xmlns:a16="http://schemas.microsoft.com/office/drawing/2014/main" id="{F2A72591-7E44-6B4A-840B-C15DDCE4674E}"/>
              </a:ext>
            </a:extLst>
          </p:cNvPr>
          <p:cNvSpPr txBox="1">
            <a:spLocks/>
          </p:cNvSpPr>
          <p:nvPr/>
        </p:nvSpPr>
        <p:spPr>
          <a:xfrm>
            <a:off x="2354618" y="5560647"/>
            <a:ext cx="7668940" cy="1754152"/>
          </a:xfrm>
          <a:prstGeom prst="rect">
            <a:avLst/>
          </a:prstGeom>
        </p:spPr>
        <p:txBody>
          <a:bodyPr vert="horz" lIns="228600" tIns="0" rIns="2286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LT Std 35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T Std 35 Light" panose="020B04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T Std 35 Light" panose="020B04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T Std 35 Light" panose="020B04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T Std 35 Light" panose="020B04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sz="2500" spc="-30" dirty="0"/>
              <a:t>The Houston MBDA has advised </a:t>
            </a:r>
            <a:r>
              <a:rPr lang="en-US" sz="2500" b="1" spc="-30" dirty="0">
                <a:solidFill>
                  <a:srgbClr val="D62E26"/>
                </a:solidFill>
              </a:rPr>
              <a:t>687</a:t>
            </a:r>
            <a:r>
              <a:rPr lang="en-US" sz="2500" spc="-30" dirty="0"/>
              <a:t> minority-owned businesses to help create more than </a:t>
            </a:r>
            <a:r>
              <a:rPr lang="en-US" sz="2500" b="1" spc="-30" dirty="0">
                <a:solidFill>
                  <a:srgbClr val="D62E26"/>
                </a:solidFill>
              </a:rPr>
              <a:t>3,756 </a:t>
            </a:r>
            <a:r>
              <a:rPr lang="en-US" sz="2500" spc="-30" dirty="0"/>
              <a:t>jobs.</a:t>
            </a:r>
          </a:p>
        </p:txBody>
      </p:sp>
      <p:sp>
        <p:nvSpPr>
          <p:cNvPr id="11" name="Content Placeholder 2">
            <a:extLst>
              <a:ext uri="{FF2B5EF4-FFF2-40B4-BE49-F238E27FC236}">
                <a16:creationId xmlns:a16="http://schemas.microsoft.com/office/drawing/2014/main" id="{3D5E6CEF-B0FB-C843-864B-8BDC98ABFDB4}"/>
              </a:ext>
            </a:extLst>
          </p:cNvPr>
          <p:cNvSpPr txBox="1">
            <a:spLocks/>
          </p:cNvSpPr>
          <p:nvPr/>
        </p:nvSpPr>
        <p:spPr>
          <a:xfrm>
            <a:off x="2694937" y="1324362"/>
            <a:ext cx="4817512" cy="578114"/>
          </a:xfrm>
          <a:prstGeom prst="rect">
            <a:avLst/>
          </a:prstGeom>
        </p:spPr>
        <p:txBody>
          <a:bodyPr vert="horz" lIns="0" tIns="0" rIns="2286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LT Std 35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T Std 35 Light" panose="020B04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T Std 35 Light" panose="020B04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T Std 35 Light" panose="020B04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T Std 35 Light" panose="020B04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 typeface="Arial" panose="020B0604020202020204" pitchFamily="34" charset="0"/>
              <a:buNone/>
            </a:pPr>
            <a:r>
              <a:rPr lang="en-US" b="1" dirty="0">
                <a:solidFill>
                  <a:srgbClr val="D62E26"/>
                </a:solidFill>
                <a:latin typeface="Avenir LT Std 65 Medium" panose="020B0503020203020204" pitchFamily="34" charset="0"/>
              </a:rPr>
              <a:t>Access to Capital</a:t>
            </a:r>
          </a:p>
        </p:txBody>
      </p:sp>
      <p:sp>
        <p:nvSpPr>
          <p:cNvPr id="12" name="Content Placeholder 2">
            <a:extLst>
              <a:ext uri="{FF2B5EF4-FFF2-40B4-BE49-F238E27FC236}">
                <a16:creationId xmlns:a16="http://schemas.microsoft.com/office/drawing/2014/main" id="{DCE3B39A-65A9-7E4C-9B48-5CD64E8FD530}"/>
              </a:ext>
            </a:extLst>
          </p:cNvPr>
          <p:cNvSpPr txBox="1">
            <a:spLocks/>
          </p:cNvSpPr>
          <p:nvPr/>
        </p:nvSpPr>
        <p:spPr>
          <a:xfrm>
            <a:off x="2694937" y="3111543"/>
            <a:ext cx="3627119" cy="745864"/>
          </a:xfrm>
          <a:prstGeom prst="rect">
            <a:avLst/>
          </a:prstGeom>
        </p:spPr>
        <p:txBody>
          <a:bodyPr vert="horz" lIns="0" tIns="0" rIns="2286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LT Std 35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T Std 35 Light" panose="020B04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T Std 35 Light" panose="020B04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T Std 35 Light" panose="020B04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T Std 35 Light" panose="020B04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 typeface="Arial" panose="020B0604020202020204" pitchFamily="34" charset="0"/>
              <a:buNone/>
            </a:pPr>
            <a:r>
              <a:rPr lang="en-US" b="1" dirty="0">
                <a:solidFill>
                  <a:srgbClr val="D62E26"/>
                </a:solidFill>
                <a:latin typeface="Avenir LT Std 65 Medium" panose="020B0503020203020204" pitchFamily="34" charset="0"/>
              </a:rPr>
              <a:t>Access to Contracts</a:t>
            </a:r>
          </a:p>
        </p:txBody>
      </p:sp>
      <p:sp>
        <p:nvSpPr>
          <p:cNvPr id="13" name="Content Placeholder 2">
            <a:extLst>
              <a:ext uri="{FF2B5EF4-FFF2-40B4-BE49-F238E27FC236}">
                <a16:creationId xmlns:a16="http://schemas.microsoft.com/office/drawing/2014/main" id="{92B43554-3E05-264A-AB1C-DEFF7DBD94EF}"/>
              </a:ext>
            </a:extLst>
          </p:cNvPr>
          <p:cNvSpPr txBox="1">
            <a:spLocks/>
          </p:cNvSpPr>
          <p:nvPr/>
        </p:nvSpPr>
        <p:spPr>
          <a:xfrm>
            <a:off x="2597886" y="5059816"/>
            <a:ext cx="7023662" cy="745864"/>
          </a:xfrm>
          <a:prstGeom prst="rect">
            <a:avLst/>
          </a:prstGeom>
        </p:spPr>
        <p:txBody>
          <a:bodyPr vert="horz" lIns="0" tIns="0" rIns="2286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LT Std 35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LT Std 35 Light" panose="020B04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LT Std 35 Light" panose="020B04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T Std 35 Light" panose="020B04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LT Std 35 Light" panose="020B04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 typeface="Arial" panose="020B0604020202020204" pitchFamily="34" charset="0"/>
              <a:buNone/>
            </a:pPr>
            <a:r>
              <a:rPr lang="en-US" b="1" dirty="0">
                <a:solidFill>
                  <a:srgbClr val="D62E26"/>
                </a:solidFill>
                <a:latin typeface="Avenir LT Std 65 Medium" panose="020B0503020203020204" pitchFamily="34" charset="0"/>
              </a:rPr>
              <a:t>Clients Served &amp; Job Creation</a:t>
            </a:r>
          </a:p>
        </p:txBody>
      </p:sp>
      <p:pic>
        <p:nvPicPr>
          <p:cNvPr id="6" name="Picture 5" descr="A red and white logo with a pencil and papers&#10;&#10;Description automatically generated">
            <a:extLst>
              <a:ext uri="{FF2B5EF4-FFF2-40B4-BE49-F238E27FC236}">
                <a16:creationId xmlns:a16="http://schemas.microsoft.com/office/drawing/2014/main" id="{9B7F6E6C-455D-FF57-360B-CFBB9D9B2735}"/>
              </a:ext>
            </a:extLst>
          </p:cNvPr>
          <p:cNvPicPr>
            <a:picLocks noChangeAspect="1"/>
          </p:cNvPicPr>
          <p:nvPr/>
        </p:nvPicPr>
        <p:blipFill>
          <a:blip r:embed="rId3"/>
          <a:stretch>
            <a:fillRect/>
          </a:stretch>
        </p:blipFill>
        <p:spPr>
          <a:xfrm>
            <a:off x="637118" y="1432323"/>
            <a:ext cx="1704301" cy="5124888"/>
          </a:xfrm>
          <a:prstGeom prst="rect">
            <a:avLst/>
          </a:prstGeom>
        </p:spPr>
      </p:pic>
      <p:pic>
        <p:nvPicPr>
          <p:cNvPr id="4" name="Picture 3" descr="A yellow bird flying in the sky&#10;&#10;Description automatically generated">
            <a:extLst>
              <a:ext uri="{FF2B5EF4-FFF2-40B4-BE49-F238E27FC236}">
                <a16:creationId xmlns:a16="http://schemas.microsoft.com/office/drawing/2014/main" id="{49D9E96E-F8B4-2D3D-64BC-C12228914EEA}"/>
              </a:ext>
            </a:extLst>
          </p:cNvPr>
          <p:cNvPicPr>
            <a:picLocks noChangeAspect="1"/>
          </p:cNvPicPr>
          <p:nvPr/>
        </p:nvPicPr>
        <p:blipFill>
          <a:blip r:embed="rId4"/>
          <a:stretch>
            <a:fillRect/>
          </a:stretch>
        </p:blipFill>
        <p:spPr>
          <a:xfrm>
            <a:off x="9292921" y="170393"/>
            <a:ext cx="2899079" cy="1276746"/>
          </a:xfrm>
          <a:prstGeom prst="rect">
            <a:avLst/>
          </a:prstGeom>
        </p:spPr>
      </p:pic>
      <p:pic>
        <p:nvPicPr>
          <p:cNvPr id="5" name="Picture 4" descr="Logo, company name&#10;&#10;Description automatically generated">
            <a:extLst>
              <a:ext uri="{FF2B5EF4-FFF2-40B4-BE49-F238E27FC236}">
                <a16:creationId xmlns:a16="http://schemas.microsoft.com/office/drawing/2014/main" id="{F97BCED5-CAA3-F507-40C9-0D176D70EC83}"/>
              </a:ext>
            </a:extLst>
          </p:cNvPr>
          <p:cNvPicPr>
            <a:picLocks noChangeAspect="1"/>
          </p:cNvPicPr>
          <p:nvPr/>
        </p:nvPicPr>
        <p:blipFill>
          <a:blip r:embed="rId5">
            <a:clrChange>
              <a:clrFrom>
                <a:srgbClr val="FFFFFE"/>
              </a:clrFrom>
              <a:clrTo>
                <a:srgbClr val="FFFFFE">
                  <a:alpha val="0"/>
                </a:srgbClr>
              </a:clrTo>
            </a:clrChange>
          </a:blip>
          <a:stretch>
            <a:fillRect/>
          </a:stretch>
        </p:blipFill>
        <p:spPr>
          <a:xfrm>
            <a:off x="9634747" y="4967625"/>
            <a:ext cx="2362969" cy="1890375"/>
          </a:xfrm>
          <a:prstGeom prst="rect">
            <a:avLst/>
          </a:prstGeom>
        </p:spPr>
      </p:pic>
    </p:spTree>
    <p:extLst>
      <p:ext uri="{BB962C8B-B14F-4D97-AF65-F5344CB8AC3E}">
        <p14:creationId xmlns:p14="http://schemas.microsoft.com/office/powerpoint/2010/main" val="267280912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5682-2153-D749-BBDB-95EE8D1F21AB}"/>
              </a:ext>
            </a:extLst>
          </p:cNvPr>
          <p:cNvSpPr>
            <a:spLocks noGrp="1"/>
          </p:cNvSpPr>
          <p:nvPr>
            <p:ph type="title"/>
          </p:nvPr>
        </p:nvSpPr>
        <p:spPr>
          <a:xfrm>
            <a:off x="1410208" y="370616"/>
            <a:ext cx="8596668" cy="876300"/>
          </a:xfrm>
        </p:spPr>
        <p:txBody>
          <a:bodyPr>
            <a:normAutofit/>
          </a:bodyPr>
          <a:lstStyle/>
          <a:p>
            <a:r>
              <a:rPr lang="en-US" sz="4000" b="1" dirty="0">
                <a:solidFill>
                  <a:srgbClr val="002060"/>
                </a:solidFill>
                <a:latin typeface="Avenir Book" panose="02000503020000020003" pitchFamily="2" charset="0"/>
              </a:rPr>
              <a:t>Signature Programs/Activities  </a:t>
            </a:r>
          </a:p>
        </p:txBody>
      </p:sp>
      <p:pic>
        <p:nvPicPr>
          <p:cNvPr id="8" name="Picture 7" descr="Logo, company name&#10;&#10;Description automatically generated">
            <a:extLst>
              <a:ext uri="{FF2B5EF4-FFF2-40B4-BE49-F238E27FC236}">
                <a16:creationId xmlns:a16="http://schemas.microsoft.com/office/drawing/2014/main" id="{AE88FEE0-6819-C140-0D5A-E18360E2B884}"/>
              </a:ext>
            </a:extLst>
          </p:cNvPr>
          <p:cNvPicPr>
            <a:picLocks noChangeAspect="1"/>
          </p:cNvPicPr>
          <p:nvPr/>
        </p:nvPicPr>
        <p:blipFill>
          <a:blip r:embed="rId2">
            <a:clrChange>
              <a:clrFrom>
                <a:srgbClr val="FFFFFE"/>
              </a:clrFrom>
              <a:clrTo>
                <a:srgbClr val="FFFFFE">
                  <a:alpha val="0"/>
                </a:srgbClr>
              </a:clrTo>
            </a:clrChange>
          </a:blip>
          <a:stretch>
            <a:fillRect/>
          </a:stretch>
        </p:blipFill>
        <p:spPr>
          <a:xfrm>
            <a:off x="9634747" y="4967625"/>
            <a:ext cx="2362969" cy="1890375"/>
          </a:xfrm>
          <a:prstGeom prst="rect">
            <a:avLst/>
          </a:prstGeom>
        </p:spPr>
      </p:pic>
      <p:pic>
        <p:nvPicPr>
          <p:cNvPr id="5" name="Picture 4">
            <a:extLst>
              <a:ext uri="{FF2B5EF4-FFF2-40B4-BE49-F238E27FC236}">
                <a16:creationId xmlns:a16="http://schemas.microsoft.com/office/drawing/2014/main" id="{1FEAC464-83F4-7627-4FE8-97F59F568F97}"/>
              </a:ext>
            </a:extLst>
          </p:cNvPr>
          <p:cNvPicPr>
            <a:picLocks noChangeAspect="1"/>
          </p:cNvPicPr>
          <p:nvPr/>
        </p:nvPicPr>
        <p:blipFill>
          <a:blip r:embed="rId3"/>
          <a:stretch>
            <a:fillRect/>
          </a:stretch>
        </p:blipFill>
        <p:spPr>
          <a:xfrm>
            <a:off x="854680" y="1224366"/>
            <a:ext cx="4228600" cy="5472306"/>
          </a:xfrm>
          <a:prstGeom prst="rect">
            <a:avLst/>
          </a:prstGeom>
        </p:spPr>
      </p:pic>
      <p:pic>
        <p:nvPicPr>
          <p:cNvPr id="4" name="Picture 3" descr="A yellow bird flying in the sky&#10;&#10;Description automatically generated">
            <a:extLst>
              <a:ext uri="{FF2B5EF4-FFF2-40B4-BE49-F238E27FC236}">
                <a16:creationId xmlns:a16="http://schemas.microsoft.com/office/drawing/2014/main" id="{A8B09E59-FCCE-38FF-DB8C-81256F09A783}"/>
              </a:ext>
            </a:extLst>
          </p:cNvPr>
          <p:cNvPicPr>
            <a:picLocks noChangeAspect="1"/>
          </p:cNvPicPr>
          <p:nvPr/>
        </p:nvPicPr>
        <p:blipFill>
          <a:blip r:embed="rId6"/>
          <a:stretch>
            <a:fillRect/>
          </a:stretch>
        </p:blipFill>
        <p:spPr>
          <a:xfrm>
            <a:off x="9292921" y="170393"/>
            <a:ext cx="2899079" cy="1276746"/>
          </a:xfrm>
          <a:prstGeom prst="rect">
            <a:avLst/>
          </a:prstGeom>
        </p:spPr>
      </p:pic>
    </p:spTree>
    <p:extLst>
      <p:ext uri="{BB962C8B-B14F-4D97-AF65-F5344CB8AC3E}">
        <p14:creationId xmlns:p14="http://schemas.microsoft.com/office/powerpoint/2010/main" val="3424835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83127" y="92694"/>
            <a:ext cx="12005954" cy="6676241"/>
          </a:xfrm>
          <a:prstGeom prst="rect">
            <a:avLst/>
          </a:prstGeom>
          <a:noFill/>
          <a:ln w="1905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66255" y="178130"/>
            <a:ext cx="11839698" cy="6495802"/>
          </a:xfrm>
          <a:prstGeom prst="rect">
            <a:avLst/>
          </a:prstGeom>
          <a:noFill/>
          <a:ln w="19050" cap="flat" cmpd="sng">
            <a:solidFill>
              <a:srgbClr val="FFB8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146463" y="166188"/>
            <a:ext cx="11839698" cy="1249413"/>
          </a:xfrm>
          <a:prstGeom prst="rect">
            <a:avLst/>
          </a:prstGeom>
          <a:solidFill>
            <a:srgbClr val="4A0D66"/>
          </a:solidFill>
          <a:ln w="1270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2" name="Google Shape;92;p1" descr="A picture containing text&#10;&#10;Description automatically generated"/>
          <p:cNvPicPr preferRelativeResize="0"/>
          <p:nvPr/>
        </p:nvPicPr>
        <p:blipFill rotWithShape="1">
          <a:blip r:embed="rId3">
            <a:alphaModFix/>
          </a:blip>
          <a:srcRect/>
          <a:stretch/>
        </p:blipFill>
        <p:spPr>
          <a:xfrm>
            <a:off x="3540743" y="193873"/>
            <a:ext cx="5110514" cy="1194045"/>
          </a:xfrm>
          <a:prstGeom prst="rect">
            <a:avLst/>
          </a:prstGeom>
          <a:noFill/>
          <a:ln>
            <a:noFill/>
          </a:ln>
        </p:spPr>
      </p:pic>
      <p:pic>
        <p:nvPicPr>
          <p:cNvPr id="94" name="Google Shape;94;p1" descr="Diagram&#10;&#10;Description automatically generated"/>
          <p:cNvPicPr preferRelativeResize="0"/>
          <p:nvPr/>
        </p:nvPicPr>
        <p:blipFill rotWithShape="1">
          <a:blip r:embed="rId4">
            <a:alphaModFix/>
          </a:blip>
          <a:srcRect/>
          <a:stretch/>
        </p:blipFill>
        <p:spPr>
          <a:xfrm>
            <a:off x="10713443" y="222768"/>
            <a:ext cx="1092200" cy="1397000"/>
          </a:xfrm>
          <a:prstGeom prst="rect">
            <a:avLst/>
          </a:prstGeom>
          <a:noFill/>
          <a:ln>
            <a:noFill/>
          </a:ln>
        </p:spPr>
      </p:pic>
      <p:pic>
        <p:nvPicPr>
          <p:cNvPr id="2" name="Google Shape;96;p1" descr="Logo&#10;&#10;Description automatically generated">
            <a:extLst>
              <a:ext uri="{FF2B5EF4-FFF2-40B4-BE49-F238E27FC236}">
                <a16:creationId xmlns:a16="http://schemas.microsoft.com/office/drawing/2014/main" id="{A6C8BE05-1C79-27D9-EB59-7753F8580191}"/>
              </a:ext>
            </a:extLst>
          </p:cNvPr>
          <p:cNvPicPr preferRelativeResize="0"/>
          <p:nvPr/>
        </p:nvPicPr>
        <p:blipFill rotWithShape="1">
          <a:blip r:embed="rId5">
            <a:alphaModFix/>
          </a:blip>
          <a:srcRect/>
          <a:stretch/>
        </p:blipFill>
        <p:spPr>
          <a:xfrm>
            <a:off x="386357" y="1160666"/>
            <a:ext cx="2733258" cy="918204"/>
          </a:xfrm>
          <a:prstGeom prst="rect">
            <a:avLst/>
          </a:prstGeom>
          <a:noFill/>
          <a:ln>
            <a:noFill/>
          </a:ln>
        </p:spPr>
      </p:pic>
      <p:pic>
        <p:nvPicPr>
          <p:cNvPr id="5" name="Picture 4" descr="A qr code with a white background&#10;&#10;Description automatically generated">
            <a:extLst>
              <a:ext uri="{FF2B5EF4-FFF2-40B4-BE49-F238E27FC236}">
                <a16:creationId xmlns:a16="http://schemas.microsoft.com/office/drawing/2014/main" id="{A19A8DB3-0C8D-B90C-26E9-8C2392F2555D}"/>
              </a:ext>
            </a:extLst>
          </p:cNvPr>
          <p:cNvPicPr>
            <a:picLocks noChangeAspect="1"/>
          </p:cNvPicPr>
          <p:nvPr/>
        </p:nvPicPr>
        <p:blipFill>
          <a:blip r:embed="rId6"/>
          <a:stretch>
            <a:fillRect/>
          </a:stretch>
        </p:blipFill>
        <p:spPr>
          <a:xfrm>
            <a:off x="636954" y="2164306"/>
            <a:ext cx="4165600" cy="4165600"/>
          </a:xfrm>
          <a:prstGeom prst="rect">
            <a:avLst/>
          </a:prstGeom>
        </p:spPr>
      </p:pic>
      <p:sp>
        <p:nvSpPr>
          <p:cNvPr id="7" name="TextBox 6">
            <a:extLst>
              <a:ext uri="{FF2B5EF4-FFF2-40B4-BE49-F238E27FC236}">
                <a16:creationId xmlns:a16="http://schemas.microsoft.com/office/drawing/2014/main" id="{B4341589-B7DE-728F-6620-75CA5E62CF7A}"/>
              </a:ext>
            </a:extLst>
          </p:cNvPr>
          <p:cNvSpPr txBox="1"/>
          <p:nvPr/>
        </p:nvSpPr>
        <p:spPr>
          <a:xfrm rot="10800000" flipV="1">
            <a:off x="4885682" y="685005"/>
            <a:ext cx="6669364" cy="5016758"/>
          </a:xfrm>
          <a:prstGeom prst="rect">
            <a:avLst/>
          </a:prstGeom>
          <a:noFill/>
        </p:spPr>
        <p:txBody>
          <a:bodyPr wrap="square">
            <a:spAutoFit/>
          </a:bodyPr>
          <a:lstStyle/>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Sign up for Entrepreneurial Initiatives Newsletters!</a:t>
            </a: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r>
              <a:rPr lang="en-US" sz="2800" b="1" dirty="0">
                <a:solidFill>
                  <a:srgbClr val="7030A0"/>
                </a:solidFill>
                <a:latin typeface="Arial"/>
                <a:cs typeface="Arial"/>
                <a:sym typeface="Arial"/>
              </a:rPr>
              <a:t> </a:t>
            </a:r>
            <a:r>
              <a:rPr lang="en-US" sz="3200" b="1" u="sng" dirty="0">
                <a:solidFill>
                  <a:srgbClr val="7030A0"/>
                </a:solidFill>
                <a:hlinkClick r:id="rId7">
                  <a:extLst>
                    <a:ext uri="{A12FA001-AC4F-418D-AE19-62706E023703}">
                      <ahyp:hlinkClr xmlns:ahyp="http://schemas.microsoft.com/office/drawing/2018/hyperlinkcolor" val="tx"/>
                    </a:ext>
                  </a:extLst>
                </a:hlinkClick>
              </a:rPr>
              <a:t>https://www.hccs.edu/smallbusiness</a:t>
            </a:r>
            <a:r>
              <a:rPr lang="en-US" sz="3200" b="1" u="sng" dirty="0">
                <a:solidFill>
                  <a:srgbClr val="7030A0"/>
                </a:solidFill>
              </a:rPr>
              <a:t>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03488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83127" y="92694"/>
            <a:ext cx="12005954" cy="6676241"/>
          </a:xfrm>
          <a:prstGeom prst="rect">
            <a:avLst/>
          </a:prstGeom>
          <a:noFill/>
          <a:ln w="1905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66255" y="178130"/>
            <a:ext cx="11839698" cy="6495802"/>
          </a:xfrm>
          <a:prstGeom prst="rect">
            <a:avLst/>
          </a:prstGeom>
          <a:noFill/>
          <a:ln w="19050" cap="flat" cmpd="sng">
            <a:solidFill>
              <a:srgbClr val="FFB8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146463" y="166188"/>
            <a:ext cx="11839698" cy="1249413"/>
          </a:xfrm>
          <a:prstGeom prst="rect">
            <a:avLst/>
          </a:prstGeom>
          <a:solidFill>
            <a:srgbClr val="4A0D66"/>
          </a:solidFill>
          <a:ln w="1270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2" name="Google Shape;92;p1" descr="A picture containing text&#10;&#10;Description automatically generated"/>
          <p:cNvPicPr preferRelativeResize="0"/>
          <p:nvPr/>
        </p:nvPicPr>
        <p:blipFill rotWithShape="1">
          <a:blip r:embed="rId3">
            <a:alphaModFix/>
          </a:blip>
          <a:srcRect/>
          <a:stretch/>
        </p:blipFill>
        <p:spPr>
          <a:xfrm>
            <a:off x="3540743" y="193873"/>
            <a:ext cx="5110514" cy="1194045"/>
          </a:xfrm>
          <a:prstGeom prst="rect">
            <a:avLst/>
          </a:prstGeom>
          <a:noFill/>
          <a:ln>
            <a:noFill/>
          </a:ln>
        </p:spPr>
      </p:pic>
      <p:pic>
        <p:nvPicPr>
          <p:cNvPr id="94" name="Google Shape;94;p1" descr="Diagram&#10;&#10;Description automatically generated"/>
          <p:cNvPicPr preferRelativeResize="0"/>
          <p:nvPr/>
        </p:nvPicPr>
        <p:blipFill rotWithShape="1">
          <a:blip r:embed="rId4">
            <a:alphaModFix/>
          </a:blip>
          <a:srcRect/>
          <a:stretch/>
        </p:blipFill>
        <p:spPr>
          <a:xfrm>
            <a:off x="10713443" y="222768"/>
            <a:ext cx="1092200" cy="1397000"/>
          </a:xfrm>
          <a:prstGeom prst="rect">
            <a:avLst/>
          </a:prstGeom>
          <a:noFill/>
          <a:ln>
            <a:noFill/>
          </a:ln>
        </p:spPr>
      </p:pic>
      <p:sp>
        <p:nvSpPr>
          <p:cNvPr id="5" name="TextBox 4">
            <a:extLst>
              <a:ext uri="{FF2B5EF4-FFF2-40B4-BE49-F238E27FC236}">
                <a16:creationId xmlns:a16="http://schemas.microsoft.com/office/drawing/2014/main" id="{7D346D4C-5116-9B03-1DED-8B64F9D36904}"/>
              </a:ext>
            </a:extLst>
          </p:cNvPr>
          <p:cNvSpPr txBox="1"/>
          <p:nvPr/>
        </p:nvSpPr>
        <p:spPr>
          <a:xfrm>
            <a:off x="938151" y="2370454"/>
            <a:ext cx="10346705" cy="3787062"/>
          </a:xfrm>
          <a:prstGeom prst="rect">
            <a:avLst/>
          </a:prstGeom>
          <a:noFill/>
        </p:spPr>
        <p:txBody>
          <a:bodyPr wrap="square">
            <a:spAutoFit/>
          </a:bodyPr>
          <a:lstStyle/>
          <a:p>
            <a:pPr marL="0" marR="0" lvl="0" indent="0" algn="l" rtl="0">
              <a:spcBef>
                <a:spcPts val="0"/>
              </a:spcBef>
              <a:spcAft>
                <a:spcPts val="0"/>
              </a:spcAft>
              <a:buClr>
                <a:srgbClr val="000000"/>
              </a:buClr>
              <a:buSzPts val="2000"/>
              <a:buFont typeface="Arial"/>
              <a:buNone/>
            </a:pPr>
            <a:r>
              <a:rPr lang="en-US" b="1" i="0" u="none" strike="noStrike" cap="none" dirty="0">
                <a:solidFill>
                  <a:schemeClr val="dk1"/>
                </a:solidFill>
                <a:latin typeface="Arial"/>
                <a:ea typeface="Arial"/>
                <a:cs typeface="Arial"/>
                <a:sym typeface="Arial"/>
              </a:rPr>
              <a:t>HCC’s entrepreneurial mission </a:t>
            </a:r>
            <a:r>
              <a:rPr lang="en-US" b="0" i="0" u="none" strike="noStrike" cap="none" dirty="0">
                <a:solidFill>
                  <a:schemeClr val="dk1"/>
                </a:solidFill>
                <a:latin typeface="Arial"/>
                <a:ea typeface="Arial"/>
                <a:cs typeface="Arial"/>
                <a:sym typeface="Arial"/>
              </a:rPr>
              <a:t>is to help entrepreneurs start and grow their businesses and to bolster the local economy, create jobs, and build Houston’s ecosystem by starting and growing small businesses, including minority, micro, Veteran, LGBT, senior, and women-owned businesses.</a:t>
            </a:r>
          </a:p>
          <a:p>
            <a:pPr marL="0" marR="0" lvl="0" indent="0" algn="l" rtl="0">
              <a:spcBef>
                <a:spcPts val="0"/>
              </a:spcBef>
              <a:spcAft>
                <a:spcPts val="0"/>
              </a:spcAft>
              <a:buClr>
                <a:srgbClr val="000000"/>
              </a:buClr>
              <a:buSzPts val="2000"/>
              <a:buFont typeface="Arial"/>
              <a:buNone/>
            </a:pPr>
            <a:endParaRPr lang="en-US" sz="1800" b="0" i="0" u="none" strike="noStrike" cap="none" dirty="0">
              <a:solidFill>
                <a:schemeClr val="dk1"/>
              </a:solidFill>
              <a:latin typeface="Arial"/>
              <a:ea typeface="Arial"/>
              <a:cs typeface="Arial"/>
              <a:sym typeface="Arial"/>
            </a:endParaRPr>
          </a:p>
          <a:p>
            <a:pPr marR="0" lvl="0" algn="l" rtl="0">
              <a:lnSpc>
                <a:spcPct val="150000"/>
              </a:lnSpc>
              <a:spcBef>
                <a:spcPts val="0"/>
              </a:spcBef>
              <a:spcAft>
                <a:spcPts val="0"/>
              </a:spcAft>
              <a:buClr>
                <a:srgbClr val="000000"/>
              </a:buClr>
              <a:buSzPts val="2000"/>
            </a:pPr>
            <a:r>
              <a:rPr lang="en-US" sz="1600" b="1" dirty="0">
                <a:solidFill>
                  <a:schemeClr val="dk1"/>
                </a:solidFill>
                <a:latin typeface="Arial"/>
                <a:cs typeface="Arial"/>
                <a:sym typeface="Arial"/>
              </a:rPr>
              <a:t>Three Centers for Entrepreneurship</a:t>
            </a:r>
            <a:r>
              <a:rPr lang="en-US" sz="1600" dirty="0">
                <a:solidFill>
                  <a:schemeClr val="dk1"/>
                </a:solidFill>
                <a:latin typeface="Arial"/>
                <a:cs typeface="Arial"/>
                <a:sym typeface="Arial"/>
              </a:rPr>
              <a:t>: Northwest, Southwest and Southeast Colleges</a:t>
            </a:r>
          </a:p>
          <a:p>
            <a:pPr marR="0" lvl="0" algn="l" rtl="0">
              <a:lnSpc>
                <a:spcPct val="150000"/>
              </a:lnSpc>
              <a:spcBef>
                <a:spcPts val="0"/>
              </a:spcBef>
              <a:spcAft>
                <a:spcPts val="0"/>
              </a:spcAft>
              <a:buClr>
                <a:srgbClr val="000000"/>
              </a:buClr>
              <a:buSzPts val="2000"/>
            </a:pPr>
            <a:r>
              <a:rPr lang="en-US" sz="1600" b="1" dirty="0">
                <a:solidFill>
                  <a:schemeClr val="dk1"/>
                </a:solidFill>
                <a:latin typeface="Arial"/>
                <a:cs typeface="Arial"/>
                <a:sym typeface="Arial"/>
              </a:rPr>
              <a:t>Three Grant Programs:</a:t>
            </a:r>
          </a:p>
          <a:p>
            <a:pPr marR="0" lvl="0" algn="l" rtl="0">
              <a:lnSpc>
                <a:spcPct val="150000"/>
              </a:lnSpc>
              <a:spcBef>
                <a:spcPts val="0"/>
              </a:spcBef>
              <a:spcAft>
                <a:spcPts val="0"/>
              </a:spcAft>
              <a:buClr>
                <a:srgbClr val="000000"/>
              </a:buClr>
              <a:buSzPts val="2000"/>
            </a:pPr>
            <a:r>
              <a:rPr lang="en-US" sz="1600" b="1" dirty="0">
                <a:solidFill>
                  <a:schemeClr val="dk1"/>
                </a:solidFill>
                <a:latin typeface="Arial"/>
                <a:cs typeface="Arial"/>
                <a:sym typeface="Arial"/>
              </a:rPr>
              <a:t>	Goldman Sachs 10,000 Small Businesses Program</a:t>
            </a:r>
          </a:p>
          <a:p>
            <a:pPr marR="0" lvl="0" algn="l" rtl="0">
              <a:lnSpc>
                <a:spcPct val="150000"/>
              </a:lnSpc>
              <a:spcBef>
                <a:spcPts val="0"/>
              </a:spcBef>
              <a:spcAft>
                <a:spcPts val="0"/>
              </a:spcAft>
              <a:buClr>
                <a:srgbClr val="000000"/>
              </a:buClr>
              <a:buSzPts val="2000"/>
            </a:pPr>
            <a:r>
              <a:rPr lang="en-US" sz="1600" b="1" dirty="0">
                <a:solidFill>
                  <a:schemeClr val="dk1"/>
                </a:solidFill>
                <a:latin typeface="Arial"/>
                <a:cs typeface="Arial"/>
                <a:sym typeface="Arial"/>
              </a:rPr>
              <a:t>	Minority Business Development Agency (MBDA)</a:t>
            </a:r>
          </a:p>
          <a:p>
            <a:pPr marR="0" lvl="0" algn="l" rtl="0">
              <a:lnSpc>
                <a:spcPct val="150000"/>
              </a:lnSpc>
              <a:spcBef>
                <a:spcPts val="0"/>
              </a:spcBef>
              <a:spcAft>
                <a:spcPts val="0"/>
              </a:spcAft>
              <a:buClr>
                <a:srgbClr val="000000"/>
              </a:buClr>
              <a:buSzPts val="2000"/>
            </a:pPr>
            <a:r>
              <a:rPr lang="en-US" sz="1600" b="1" dirty="0">
                <a:solidFill>
                  <a:schemeClr val="dk1"/>
                </a:solidFill>
                <a:latin typeface="Arial"/>
                <a:cs typeface="Arial"/>
                <a:sym typeface="Arial"/>
              </a:rPr>
              <a:t>	Verizon Innovative Learning Initiative (for middle school students)</a:t>
            </a:r>
          </a:p>
          <a:p>
            <a:pPr marR="0" lvl="0" algn="l" rtl="0">
              <a:lnSpc>
                <a:spcPct val="150000"/>
              </a:lnSpc>
              <a:spcBef>
                <a:spcPts val="0"/>
              </a:spcBef>
              <a:spcAft>
                <a:spcPts val="0"/>
              </a:spcAft>
              <a:buClr>
                <a:srgbClr val="000000"/>
              </a:buClr>
              <a:buSzPts val="2000"/>
            </a:pPr>
            <a:endParaRPr lang="en-US" sz="1600" b="1" dirty="0">
              <a:solidFill>
                <a:schemeClr val="dk1"/>
              </a:solidFill>
              <a:latin typeface="Arial"/>
              <a:cs typeface="Arial"/>
              <a:sym typeface="Arial"/>
            </a:endParaRPr>
          </a:p>
          <a:p>
            <a:pPr marR="0" lvl="0" algn="l" rtl="0">
              <a:lnSpc>
                <a:spcPct val="150000"/>
              </a:lnSpc>
              <a:spcBef>
                <a:spcPts val="0"/>
              </a:spcBef>
              <a:spcAft>
                <a:spcPts val="0"/>
              </a:spcAft>
              <a:buClr>
                <a:srgbClr val="000000"/>
              </a:buClr>
              <a:buSzPts val="2000"/>
            </a:pPr>
            <a:r>
              <a:rPr lang="en-US" sz="1600" dirty="0">
                <a:solidFill>
                  <a:schemeClr val="dk1"/>
                </a:solidFill>
                <a:latin typeface="Arial"/>
                <a:cs typeface="Arial"/>
                <a:sym typeface="Arial"/>
              </a:rPr>
              <a:t>			</a:t>
            </a:r>
            <a:r>
              <a:rPr lang="en-US" sz="1600" b="1" dirty="0">
                <a:solidFill>
                  <a:srgbClr val="7030A0"/>
                </a:solidFill>
                <a:latin typeface="Arial"/>
                <a:cs typeface="Arial"/>
                <a:sym typeface="Arial"/>
              </a:rPr>
              <a:t>   </a:t>
            </a:r>
            <a:r>
              <a:rPr lang="en-US" b="1" u="sng" dirty="0">
                <a:solidFill>
                  <a:srgbClr val="7030A0"/>
                </a:solidFill>
                <a:hlinkClick r:id="rId5">
                  <a:extLst>
                    <a:ext uri="{A12FA001-AC4F-418D-AE19-62706E023703}">
                      <ahyp:hlinkClr xmlns:ahyp="http://schemas.microsoft.com/office/drawing/2018/hyperlinkcolor" val="tx"/>
                    </a:ext>
                  </a:extLst>
                </a:hlinkClick>
              </a:rPr>
              <a:t>https://www.hccs.edu/smallbusiness</a:t>
            </a:r>
            <a:r>
              <a:rPr lang="en-US" b="1" u="sng" dirty="0">
                <a:solidFill>
                  <a:srgbClr val="7030A0"/>
                </a:solidFill>
              </a:rPr>
              <a:t> </a:t>
            </a:r>
            <a:endParaRPr lang="en-US" sz="1600" b="1" dirty="0">
              <a:solidFill>
                <a:srgbClr val="7030A0"/>
              </a:solidFill>
              <a:latin typeface="Arial"/>
              <a:cs typeface="Arial"/>
              <a:sym typeface="Arial"/>
            </a:endParaRPr>
          </a:p>
        </p:txBody>
      </p:sp>
      <p:pic>
        <p:nvPicPr>
          <p:cNvPr id="2" name="Google Shape;96;p1" descr="Logo&#10;&#10;Description automatically generated">
            <a:extLst>
              <a:ext uri="{FF2B5EF4-FFF2-40B4-BE49-F238E27FC236}">
                <a16:creationId xmlns:a16="http://schemas.microsoft.com/office/drawing/2014/main" id="{A6C8BE05-1C79-27D9-EB59-7753F8580191}"/>
              </a:ext>
            </a:extLst>
          </p:cNvPr>
          <p:cNvPicPr preferRelativeResize="0"/>
          <p:nvPr/>
        </p:nvPicPr>
        <p:blipFill rotWithShape="1">
          <a:blip r:embed="rId6">
            <a:alphaModFix/>
          </a:blip>
          <a:srcRect/>
          <a:stretch/>
        </p:blipFill>
        <p:spPr>
          <a:xfrm>
            <a:off x="386357" y="1160666"/>
            <a:ext cx="2733258" cy="9182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300">
        <p14:pa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5" name="TextBox 4">
            <a:extLst>
              <a:ext uri="{FF2B5EF4-FFF2-40B4-BE49-F238E27FC236}">
                <a16:creationId xmlns:a16="http://schemas.microsoft.com/office/drawing/2014/main" id="{7D346D4C-5116-9B03-1DED-8B64F9D36904}"/>
              </a:ext>
            </a:extLst>
          </p:cNvPr>
          <p:cNvSpPr txBox="1"/>
          <p:nvPr/>
        </p:nvSpPr>
        <p:spPr>
          <a:xfrm>
            <a:off x="757633" y="2078871"/>
            <a:ext cx="11468422" cy="5032660"/>
          </a:xfrm>
          <a:prstGeom prst="rect">
            <a:avLst/>
          </a:prstGeom>
          <a:noFill/>
        </p:spPr>
        <p:txBody>
          <a:bodyPr wrap="square">
            <a:spAutoFit/>
          </a:bodyPr>
          <a:lstStyle/>
          <a:p>
            <a:pPr marL="0" marR="0" lvl="0" indent="0" algn="l" rtl="0">
              <a:spcBef>
                <a:spcPts val="0"/>
              </a:spcBef>
              <a:spcAft>
                <a:spcPts val="0"/>
              </a:spcAft>
              <a:buClr>
                <a:srgbClr val="000000"/>
              </a:buClr>
              <a:buSzPts val="2000"/>
              <a:buFont typeface="Arial"/>
              <a:buNone/>
            </a:pPr>
            <a:r>
              <a:rPr lang="en-US" sz="2400" b="1" i="0" u="none" strike="noStrike" cap="none" dirty="0">
                <a:solidFill>
                  <a:schemeClr val="dk1"/>
                </a:solidFill>
                <a:latin typeface="Arial"/>
                <a:ea typeface="Arial"/>
                <a:cs typeface="Arial"/>
                <a:sym typeface="Arial"/>
              </a:rPr>
              <a:t>PROGRAMS					</a:t>
            </a:r>
            <a:r>
              <a:rPr lang="en-US" sz="2400" b="1" i="0" u="none" strike="noStrike" cap="none">
                <a:solidFill>
                  <a:schemeClr val="dk1"/>
                </a:solidFill>
                <a:latin typeface="Arial"/>
                <a:ea typeface="Arial"/>
                <a:cs typeface="Arial"/>
                <a:sym typeface="Arial"/>
              </a:rPr>
              <a:t>	FUNDING-$22m</a:t>
            </a:r>
            <a:endParaRPr lang="en-US" sz="2400" b="1"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rgbClr val="000000"/>
              </a:buClr>
              <a:buSzPts val="2000"/>
              <a:buFont typeface="Arial"/>
              <a:buNone/>
            </a:pPr>
            <a:r>
              <a:rPr lang="en-US" sz="2400" b="1" i="0" u="none" strike="noStrike" cap="none" dirty="0">
                <a:solidFill>
                  <a:schemeClr val="dk1"/>
                </a:solidFill>
                <a:latin typeface="Arial"/>
                <a:ea typeface="Arial"/>
                <a:cs typeface="Arial"/>
                <a:sym typeface="Arial"/>
              </a:rPr>
              <a:t>									</a:t>
            </a:r>
            <a:r>
              <a:rPr lang="en-US" sz="2000" b="1" i="0" u="none" strike="noStrike" cap="none" dirty="0">
                <a:solidFill>
                  <a:schemeClr val="dk1"/>
                </a:solidFill>
                <a:latin typeface="Arial"/>
                <a:ea typeface="Arial"/>
                <a:cs typeface="Arial"/>
                <a:sym typeface="Arial"/>
              </a:rPr>
              <a:t> </a:t>
            </a:r>
          </a:p>
          <a:p>
            <a:pPr marL="0" marR="0" lvl="0" indent="0" algn="l" rtl="0">
              <a:spcBef>
                <a:spcPts val="0"/>
              </a:spcBef>
              <a:spcAft>
                <a:spcPts val="0"/>
              </a:spcAft>
              <a:buClr>
                <a:srgbClr val="000000"/>
              </a:buClr>
              <a:buSzPts val="2000"/>
              <a:buFont typeface="Arial"/>
              <a:buNone/>
            </a:pPr>
            <a:r>
              <a:rPr lang="en-US" sz="2000" b="1" i="0" u="none" strike="noStrike" cap="none" dirty="0">
                <a:solidFill>
                  <a:schemeClr val="dk1"/>
                </a:solidFill>
                <a:latin typeface="Arial"/>
                <a:ea typeface="Arial"/>
                <a:cs typeface="Arial"/>
                <a:sym typeface="Arial"/>
              </a:rPr>
              <a:t>Small Business Success Series ©			Goldman Sachs Foundation	</a:t>
            </a:r>
            <a:endParaRPr lang="en-US" sz="2000" b="1" dirty="0">
              <a:solidFill>
                <a:schemeClr val="dk1"/>
              </a:solidFill>
              <a:latin typeface="Arial"/>
              <a:ea typeface="Arial"/>
              <a:cs typeface="Arial"/>
              <a:sym typeface="Arial"/>
            </a:endParaRPr>
          </a:p>
          <a:p>
            <a:pPr marL="0" marR="0" lvl="0" indent="0" algn="l" rtl="0">
              <a:spcBef>
                <a:spcPts val="0"/>
              </a:spcBef>
              <a:spcAft>
                <a:spcPts val="0"/>
              </a:spcAft>
              <a:buClr>
                <a:srgbClr val="000000"/>
              </a:buClr>
              <a:buSzPts val="2000"/>
              <a:buFont typeface="Arial"/>
              <a:buNone/>
            </a:pPr>
            <a:r>
              <a:rPr lang="en-US" b="1" dirty="0">
                <a:solidFill>
                  <a:schemeClr val="dk1"/>
                </a:solidFill>
                <a:latin typeface="Arial"/>
                <a:cs typeface="Arial"/>
                <a:sym typeface="Arial"/>
              </a:rPr>
              <a:t>HCC Business Plan Competition				Wells Fargo Foundation			</a:t>
            </a:r>
          </a:p>
          <a:p>
            <a:pPr marL="0" marR="0" lvl="0" indent="0" algn="l" rtl="0">
              <a:spcBef>
                <a:spcPts val="0"/>
              </a:spcBef>
              <a:spcAft>
                <a:spcPts val="0"/>
              </a:spcAft>
              <a:buClr>
                <a:srgbClr val="000000"/>
              </a:buClr>
              <a:buSzPts val="2000"/>
              <a:buFont typeface="Arial"/>
              <a:buNone/>
            </a:pPr>
            <a:r>
              <a:rPr lang="en-US" b="1" dirty="0">
                <a:solidFill>
                  <a:schemeClr val="dk1"/>
                </a:solidFill>
                <a:latin typeface="Arial"/>
                <a:cs typeface="Arial"/>
                <a:sym typeface="Arial"/>
              </a:rPr>
              <a:t>Mattress Mack School of Selling ©			Department of Commerce-MBDA</a:t>
            </a:r>
          </a:p>
          <a:p>
            <a:pPr marL="0" marR="0" lvl="0" indent="0" algn="l" rtl="0">
              <a:spcBef>
                <a:spcPts val="0"/>
              </a:spcBef>
              <a:spcAft>
                <a:spcPts val="0"/>
              </a:spcAft>
              <a:buClr>
                <a:srgbClr val="000000"/>
              </a:buClr>
              <a:buSzPts val="2000"/>
              <a:buFont typeface="Arial"/>
              <a:buNone/>
            </a:pPr>
            <a:r>
              <a:rPr lang="en-US" b="1" dirty="0">
                <a:solidFill>
                  <a:schemeClr val="dk1"/>
                </a:solidFill>
                <a:latin typeface="Arial"/>
                <a:cs typeface="Arial"/>
                <a:sym typeface="Arial"/>
              </a:rPr>
              <a:t>Patent Academy						</a:t>
            </a:r>
            <a:r>
              <a:rPr lang="en-US" b="1" dirty="0" err="1">
                <a:solidFill>
                  <a:schemeClr val="dk1"/>
                </a:solidFill>
                <a:latin typeface="Arial"/>
                <a:cs typeface="Arial"/>
                <a:sym typeface="Arial"/>
              </a:rPr>
              <a:t>Truist</a:t>
            </a:r>
            <a:r>
              <a:rPr lang="en-US" b="1" dirty="0">
                <a:solidFill>
                  <a:schemeClr val="dk1"/>
                </a:solidFill>
                <a:latin typeface="Arial"/>
                <a:cs typeface="Arial"/>
                <a:sym typeface="Arial"/>
              </a:rPr>
              <a:t> Foundation</a:t>
            </a:r>
          </a:p>
          <a:p>
            <a:pPr marL="0" marR="0" lvl="0" indent="0" algn="l" rtl="0">
              <a:spcBef>
                <a:spcPts val="0"/>
              </a:spcBef>
              <a:spcAft>
                <a:spcPts val="0"/>
              </a:spcAft>
              <a:buClr>
                <a:srgbClr val="000000"/>
              </a:buClr>
              <a:buSzPts val="2000"/>
              <a:buFont typeface="Arial"/>
              <a:buNone/>
            </a:pPr>
            <a:r>
              <a:rPr lang="en-US" b="1" dirty="0">
                <a:solidFill>
                  <a:schemeClr val="dk1"/>
                </a:solidFill>
                <a:latin typeface="Arial"/>
                <a:cs typeface="Arial"/>
                <a:sym typeface="Arial"/>
              </a:rPr>
              <a:t>Export Academy						AARP</a:t>
            </a:r>
          </a:p>
          <a:p>
            <a:pPr marL="0" marR="0" lvl="0" indent="0" algn="l" rtl="0">
              <a:spcBef>
                <a:spcPts val="0"/>
              </a:spcBef>
              <a:spcAft>
                <a:spcPts val="0"/>
              </a:spcAft>
              <a:buClr>
                <a:srgbClr val="000000"/>
              </a:buClr>
              <a:buSzPts val="2000"/>
              <a:buFont typeface="Arial"/>
              <a:buNone/>
            </a:pPr>
            <a:r>
              <a:rPr lang="en-US" b="1" dirty="0">
                <a:solidFill>
                  <a:schemeClr val="dk1"/>
                </a:solidFill>
                <a:latin typeface="Arial"/>
                <a:cs typeface="Arial"/>
                <a:sym typeface="Arial"/>
              </a:rPr>
              <a:t>Financial Academy					</a:t>
            </a:r>
            <a:r>
              <a:rPr lang="en-US" b="1" dirty="0" err="1">
                <a:solidFill>
                  <a:schemeClr val="dk1"/>
                </a:solidFill>
                <a:latin typeface="Arial"/>
                <a:cs typeface="Arial"/>
                <a:sym typeface="Arial"/>
              </a:rPr>
              <a:t>QualCOmm</a:t>
            </a:r>
            <a:endParaRPr lang="en-US" b="1" dirty="0">
              <a:solidFill>
                <a:schemeClr val="dk1"/>
              </a:solidFill>
              <a:latin typeface="Arial"/>
              <a:cs typeface="Arial"/>
              <a:sym typeface="Arial"/>
            </a:endParaRPr>
          </a:p>
          <a:p>
            <a:pPr marL="0" marR="0" lvl="0" indent="0" algn="l" rtl="0">
              <a:spcBef>
                <a:spcPts val="0"/>
              </a:spcBef>
              <a:spcAft>
                <a:spcPts val="0"/>
              </a:spcAft>
              <a:buClr>
                <a:srgbClr val="000000"/>
              </a:buClr>
              <a:buSzPts val="2000"/>
              <a:buFont typeface="Arial"/>
              <a:buNone/>
            </a:pPr>
            <a:r>
              <a:rPr lang="en-US" b="1" dirty="0">
                <a:solidFill>
                  <a:schemeClr val="dk1"/>
                </a:solidFill>
                <a:latin typeface="Arial"/>
                <a:cs typeface="Arial"/>
                <a:sym typeface="Arial"/>
              </a:rPr>
              <a:t>Business Match Making with SBA			NACCE</a:t>
            </a:r>
          </a:p>
          <a:p>
            <a:pPr marL="0" marR="0" lvl="0" indent="0" algn="l" rtl="0">
              <a:spcBef>
                <a:spcPts val="0"/>
              </a:spcBef>
              <a:spcAft>
                <a:spcPts val="0"/>
              </a:spcAft>
              <a:buClr>
                <a:srgbClr val="000000"/>
              </a:buClr>
              <a:buSzPts val="2000"/>
              <a:buFont typeface="Arial"/>
              <a:buNone/>
            </a:pPr>
            <a:r>
              <a:rPr lang="en-US" b="1" dirty="0">
                <a:solidFill>
                  <a:schemeClr val="dk1"/>
                </a:solidFill>
                <a:latin typeface="Arial"/>
                <a:cs typeface="Arial"/>
                <a:sym typeface="Arial"/>
              </a:rPr>
              <a:t>Marketing Workshops					Verizon</a:t>
            </a:r>
          </a:p>
          <a:p>
            <a:pPr marL="0" marR="0" lvl="0" indent="0" algn="l" rtl="0">
              <a:spcBef>
                <a:spcPts val="0"/>
              </a:spcBef>
              <a:spcAft>
                <a:spcPts val="0"/>
              </a:spcAft>
              <a:buClr>
                <a:srgbClr val="000000"/>
              </a:buClr>
              <a:buSzPts val="2000"/>
              <a:buFont typeface="Arial"/>
              <a:buNone/>
            </a:pPr>
            <a:r>
              <a:rPr lang="en-US" b="1" dirty="0">
                <a:solidFill>
                  <a:schemeClr val="dk1"/>
                </a:solidFill>
                <a:latin typeface="Arial"/>
                <a:cs typeface="Arial"/>
                <a:sym typeface="Arial"/>
              </a:rPr>
              <a:t>Negotiation Skills					Wallis Bank	</a:t>
            </a:r>
          </a:p>
          <a:p>
            <a:pPr marL="0" marR="0" lvl="0" indent="0" algn="l" rtl="0">
              <a:spcBef>
                <a:spcPts val="0"/>
              </a:spcBef>
              <a:spcAft>
                <a:spcPts val="0"/>
              </a:spcAft>
              <a:buClr>
                <a:srgbClr val="000000"/>
              </a:buClr>
              <a:buSzPts val="2000"/>
              <a:buFont typeface="Arial"/>
              <a:buNone/>
            </a:pPr>
            <a:r>
              <a:rPr lang="en-US" b="1" dirty="0">
                <a:solidFill>
                  <a:schemeClr val="dk1"/>
                </a:solidFill>
                <a:latin typeface="Arial"/>
                <a:cs typeface="Arial"/>
                <a:sym typeface="Arial"/>
              </a:rPr>
              <a:t>Digital Skills/Canva					Allegiance Bank	</a:t>
            </a:r>
          </a:p>
          <a:p>
            <a:pPr marL="0" marR="0" lvl="0" indent="0" algn="l" rtl="0">
              <a:spcBef>
                <a:spcPts val="0"/>
              </a:spcBef>
              <a:spcAft>
                <a:spcPts val="0"/>
              </a:spcAft>
              <a:buClr>
                <a:srgbClr val="000000"/>
              </a:buClr>
              <a:buSzPts val="2000"/>
              <a:buFont typeface="Arial"/>
              <a:buNone/>
            </a:pPr>
            <a:r>
              <a:rPr lang="en-US" b="1" dirty="0">
                <a:solidFill>
                  <a:schemeClr val="dk1"/>
                </a:solidFill>
                <a:latin typeface="Arial"/>
                <a:cs typeface="Arial"/>
                <a:sym typeface="Arial"/>
              </a:rPr>
              <a:t>Leadership for Women					Capital One Bank</a:t>
            </a:r>
          </a:p>
          <a:p>
            <a:pPr marL="0" marR="0" lvl="0" indent="0" algn="l" rtl="0">
              <a:spcBef>
                <a:spcPts val="0"/>
              </a:spcBef>
              <a:spcAft>
                <a:spcPts val="0"/>
              </a:spcAft>
              <a:buClr>
                <a:srgbClr val="000000"/>
              </a:buClr>
              <a:buSzPts val="2000"/>
              <a:buFont typeface="Arial"/>
              <a:buNone/>
            </a:pPr>
            <a:r>
              <a:rPr lang="en-US" b="1" dirty="0">
                <a:solidFill>
                  <a:schemeClr val="dk1"/>
                </a:solidFill>
                <a:latin typeface="Arial"/>
                <a:cs typeface="Arial"/>
                <a:sym typeface="Arial"/>
              </a:rPr>
              <a:t>Programs in Spanish					</a:t>
            </a:r>
            <a:r>
              <a:rPr lang="en-US" b="1" dirty="0" err="1">
                <a:solidFill>
                  <a:schemeClr val="dk1"/>
                </a:solidFill>
                <a:latin typeface="Arial"/>
                <a:cs typeface="Arial"/>
                <a:sym typeface="Arial"/>
              </a:rPr>
              <a:t>LiftFund</a:t>
            </a:r>
            <a:endParaRPr lang="en-US" b="1" dirty="0">
              <a:solidFill>
                <a:schemeClr val="dk1"/>
              </a:solidFill>
              <a:latin typeface="Arial"/>
              <a:cs typeface="Arial"/>
              <a:sym typeface="Arial"/>
            </a:endParaRPr>
          </a:p>
          <a:p>
            <a:pPr marL="0" marR="0" lvl="0" indent="0" algn="l" rtl="0">
              <a:spcBef>
                <a:spcPts val="0"/>
              </a:spcBef>
              <a:spcAft>
                <a:spcPts val="0"/>
              </a:spcAft>
              <a:buClr>
                <a:srgbClr val="000000"/>
              </a:buClr>
              <a:buSzPts val="2000"/>
              <a:buFont typeface="Arial"/>
              <a:buNone/>
            </a:pPr>
            <a:r>
              <a:rPr lang="en-US" b="1" dirty="0">
                <a:solidFill>
                  <a:schemeClr val="dk1"/>
                </a:solidFill>
                <a:latin typeface="Arial"/>
                <a:cs typeface="Arial"/>
                <a:sym typeface="Arial"/>
              </a:rPr>
              <a:t>Programs for STUDENTS					Amegy Bank</a:t>
            </a:r>
            <a:r>
              <a:rPr lang="en-US" sz="1600" b="1" dirty="0">
                <a:solidFill>
                  <a:schemeClr val="dk1"/>
                </a:solidFill>
                <a:latin typeface="Arial"/>
                <a:cs typeface="Arial"/>
                <a:sym typeface="Arial"/>
              </a:rPr>
              <a:t>			</a:t>
            </a:r>
          </a:p>
          <a:p>
            <a:pPr marL="0" marR="0" lvl="0" indent="0" algn="l" rtl="0">
              <a:spcBef>
                <a:spcPts val="0"/>
              </a:spcBef>
              <a:spcAft>
                <a:spcPts val="0"/>
              </a:spcAft>
              <a:buClr>
                <a:srgbClr val="000000"/>
              </a:buClr>
              <a:buSzPts val="2000"/>
              <a:buFont typeface="Arial"/>
              <a:buNone/>
            </a:pPr>
            <a:endParaRPr lang="en-US" sz="1600" b="1" dirty="0">
              <a:solidFill>
                <a:schemeClr val="dk1"/>
              </a:solidFill>
              <a:latin typeface="Arial"/>
              <a:cs typeface="Arial"/>
              <a:sym typeface="Arial"/>
            </a:endParaRPr>
          </a:p>
          <a:p>
            <a:pPr marR="0" lvl="0" algn="l" rtl="0">
              <a:lnSpc>
                <a:spcPct val="150000"/>
              </a:lnSpc>
              <a:spcBef>
                <a:spcPts val="0"/>
              </a:spcBef>
              <a:spcAft>
                <a:spcPts val="0"/>
              </a:spcAft>
              <a:buClr>
                <a:srgbClr val="000000"/>
              </a:buClr>
              <a:buSzPts val="2000"/>
            </a:pPr>
            <a:r>
              <a:rPr lang="en-US" sz="1600" dirty="0">
                <a:solidFill>
                  <a:schemeClr val="dk1"/>
                </a:solidFill>
                <a:latin typeface="Arial"/>
                <a:cs typeface="Arial"/>
                <a:sym typeface="Arial"/>
              </a:rPr>
              <a:t>			</a:t>
            </a:r>
            <a:r>
              <a:rPr lang="en-US" sz="1600" b="1" dirty="0">
                <a:solidFill>
                  <a:srgbClr val="7030A0"/>
                </a:solidFill>
                <a:latin typeface="Arial"/>
                <a:cs typeface="Arial"/>
                <a:sym typeface="Arial"/>
              </a:rPr>
              <a:t>   </a:t>
            </a:r>
          </a:p>
        </p:txBody>
      </p:sp>
      <p:sp>
        <p:nvSpPr>
          <p:cNvPr id="89" name="Google Shape;89;p1"/>
          <p:cNvSpPr/>
          <p:nvPr/>
        </p:nvSpPr>
        <p:spPr>
          <a:xfrm>
            <a:off x="83127" y="92694"/>
            <a:ext cx="12005954" cy="6676241"/>
          </a:xfrm>
          <a:prstGeom prst="rect">
            <a:avLst/>
          </a:prstGeom>
          <a:noFill/>
          <a:ln w="1905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66255" y="178130"/>
            <a:ext cx="11839698" cy="6495802"/>
          </a:xfrm>
          <a:prstGeom prst="rect">
            <a:avLst/>
          </a:prstGeom>
          <a:noFill/>
          <a:ln w="19050" cap="flat" cmpd="sng">
            <a:solidFill>
              <a:srgbClr val="FFB8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146463" y="166188"/>
            <a:ext cx="11839698" cy="1249413"/>
          </a:xfrm>
          <a:prstGeom prst="rect">
            <a:avLst/>
          </a:prstGeom>
          <a:solidFill>
            <a:srgbClr val="4A0D66"/>
          </a:solidFill>
          <a:ln w="1270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2" name="Google Shape;92;p1" descr="A picture containing text&#10;&#10;Description automatically generated"/>
          <p:cNvPicPr preferRelativeResize="0"/>
          <p:nvPr/>
        </p:nvPicPr>
        <p:blipFill rotWithShape="1">
          <a:blip r:embed="rId3">
            <a:alphaModFix/>
          </a:blip>
          <a:srcRect/>
          <a:stretch/>
        </p:blipFill>
        <p:spPr>
          <a:xfrm>
            <a:off x="3540743" y="193873"/>
            <a:ext cx="5110514" cy="1194045"/>
          </a:xfrm>
          <a:prstGeom prst="rect">
            <a:avLst/>
          </a:prstGeom>
          <a:noFill/>
          <a:ln>
            <a:noFill/>
          </a:ln>
        </p:spPr>
      </p:pic>
      <p:pic>
        <p:nvPicPr>
          <p:cNvPr id="94" name="Google Shape;94;p1" descr="Diagram&#10;&#10;Description automatically generated"/>
          <p:cNvPicPr preferRelativeResize="0"/>
          <p:nvPr/>
        </p:nvPicPr>
        <p:blipFill rotWithShape="1">
          <a:blip r:embed="rId4">
            <a:alphaModFix/>
          </a:blip>
          <a:srcRect/>
          <a:stretch/>
        </p:blipFill>
        <p:spPr>
          <a:xfrm>
            <a:off x="10713443" y="222768"/>
            <a:ext cx="1092200" cy="1397000"/>
          </a:xfrm>
          <a:prstGeom prst="rect">
            <a:avLst/>
          </a:prstGeom>
          <a:noFill/>
          <a:ln>
            <a:noFill/>
          </a:ln>
        </p:spPr>
      </p:pic>
      <p:pic>
        <p:nvPicPr>
          <p:cNvPr id="2" name="Google Shape;96;p1" descr="Logo&#10;&#10;Description automatically generated">
            <a:extLst>
              <a:ext uri="{FF2B5EF4-FFF2-40B4-BE49-F238E27FC236}">
                <a16:creationId xmlns:a16="http://schemas.microsoft.com/office/drawing/2014/main" id="{A6C8BE05-1C79-27D9-EB59-7753F8580191}"/>
              </a:ext>
            </a:extLst>
          </p:cNvPr>
          <p:cNvPicPr preferRelativeResize="0"/>
          <p:nvPr/>
        </p:nvPicPr>
        <p:blipFill rotWithShape="1">
          <a:blip r:embed="rId5">
            <a:alphaModFix/>
          </a:blip>
          <a:srcRect/>
          <a:stretch/>
        </p:blipFill>
        <p:spPr>
          <a:xfrm>
            <a:off x="386357" y="1160666"/>
            <a:ext cx="2733258" cy="918204"/>
          </a:xfrm>
          <a:prstGeom prst="rect">
            <a:avLst/>
          </a:prstGeom>
          <a:noFill/>
          <a:ln>
            <a:noFill/>
          </a:ln>
        </p:spPr>
      </p:pic>
    </p:spTree>
    <p:extLst>
      <p:ext uri="{BB962C8B-B14F-4D97-AF65-F5344CB8AC3E}">
        <p14:creationId xmlns:p14="http://schemas.microsoft.com/office/powerpoint/2010/main" val="357392315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4" name="TextBox 3">
            <a:extLst>
              <a:ext uri="{FF2B5EF4-FFF2-40B4-BE49-F238E27FC236}">
                <a16:creationId xmlns:a16="http://schemas.microsoft.com/office/drawing/2014/main" id="{93759DEC-2ADF-0FAE-FAD2-F5072E6A5E23}"/>
              </a:ext>
            </a:extLst>
          </p:cNvPr>
          <p:cNvSpPr txBox="1"/>
          <p:nvPr/>
        </p:nvSpPr>
        <p:spPr>
          <a:xfrm>
            <a:off x="251301" y="2494476"/>
            <a:ext cx="6181544" cy="3785652"/>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For Proposed, Startup and Existing Entrepreneurs.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Free training &amp; advising to refine and polish </a:t>
            </a:r>
          </a:p>
          <a:p>
            <a:r>
              <a:rPr lang="en-US" sz="2000" dirty="0">
                <a:latin typeface="Arial" panose="020B0604020202020204" pitchFamily="34" charset="0"/>
                <a:cs typeface="Arial" panose="020B0604020202020204" pitchFamily="34" charset="0"/>
              </a:rPr>
              <a:t>     business plans.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Top five teams win prize money!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All teams win in-kind prizes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All graduating teams are winners as they all </a:t>
            </a:r>
          </a:p>
          <a:p>
            <a:r>
              <a:rPr lang="en-US" sz="2000" dirty="0">
                <a:latin typeface="Arial" panose="020B0604020202020204" pitchFamily="34" charset="0"/>
                <a:cs typeface="Arial" panose="020B0604020202020204" pitchFamily="34" charset="0"/>
              </a:rPr>
              <a:t>       develop value: </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 stronger written plan </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slide deck </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Video</a:t>
            </a:r>
          </a:p>
          <a:p>
            <a:r>
              <a:rPr lang="en-US" sz="2000" dirty="0">
                <a:latin typeface="Arial" panose="020B0604020202020204" pitchFamily="34" charset="0"/>
                <a:cs typeface="Arial" panose="020B0604020202020204" pitchFamily="34" charset="0"/>
              </a:rPr>
              <a:t>…to pursue their business goals and seek funding. </a:t>
            </a:r>
          </a:p>
        </p:txBody>
      </p:sp>
      <p:sp>
        <p:nvSpPr>
          <p:cNvPr id="89" name="Google Shape;89;p1"/>
          <p:cNvSpPr/>
          <p:nvPr/>
        </p:nvSpPr>
        <p:spPr>
          <a:xfrm>
            <a:off x="83127" y="92694"/>
            <a:ext cx="12005954" cy="6676241"/>
          </a:xfrm>
          <a:prstGeom prst="rect">
            <a:avLst/>
          </a:prstGeom>
          <a:noFill/>
          <a:ln w="1905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66255" y="178130"/>
            <a:ext cx="11839698" cy="6495802"/>
          </a:xfrm>
          <a:prstGeom prst="rect">
            <a:avLst/>
          </a:prstGeom>
          <a:noFill/>
          <a:ln w="19050" cap="flat" cmpd="sng">
            <a:solidFill>
              <a:srgbClr val="FFB8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146463" y="166188"/>
            <a:ext cx="11839698" cy="1249413"/>
          </a:xfrm>
          <a:prstGeom prst="rect">
            <a:avLst/>
          </a:prstGeom>
          <a:solidFill>
            <a:srgbClr val="4A0D66"/>
          </a:solidFill>
          <a:ln w="1270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2" name="Google Shape;92;p1" descr="A picture containing text&#10;&#10;Description automatically generated"/>
          <p:cNvPicPr preferRelativeResize="0"/>
          <p:nvPr/>
        </p:nvPicPr>
        <p:blipFill rotWithShape="1">
          <a:blip r:embed="rId3">
            <a:alphaModFix/>
          </a:blip>
          <a:srcRect/>
          <a:stretch/>
        </p:blipFill>
        <p:spPr>
          <a:xfrm>
            <a:off x="3540743" y="193873"/>
            <a:ext cx="5110514" cy="1194045"/>
          </a:xfrm>
          <a:prstGeom prst="rect">
            <a:avLst/>
          </a:prstGeom>
          <a:noFill/>
          <a:ln>
            <a:noFill/>
          </a:ln>
        </p:spPr>
      </p:pic>
      <p:pic>
        <p:nvPicPr>
          <p:cNvPr id="94" name="Google Shape;94;p1" descr="Diagram&#10;&#10;Description automatically generated"/>
          <p:cNvPicPr preferRelativeResize="0"/>
          <p:nvPr/>
        </p:nvPicPr>
        <p:blipFill rotWithShape="1">
          <a:blip r:embed="rId4">
            <a:alphaModFix/>
          </a:blip>
          <a:srcRect/>
          <a:stretch/>
        </p:blipFill>
        <p:spPr>
          <a:xfrm>
            <a:off x="10713443" y="222768"/>
            <a:ext cx="1092200" cy="1397000"/>
          </a:xfrm>
          <a:prstGeom prst="rect">
            <a:avLst/>
          </a:prstGeom>
          <a:noFill/>
          <a:ln>
            <a:noFill/>
          </a:ln>
        </p:spPr>
      </p:pic>
      <p:pic>
        <p:nvPicPr>
          <p:cNvPr id="2" name="Google Shape;96;p1" descr="Logo&#10;&#10;Description automatically generated">
            <a:extLst>
              <a:ext uri="{FF2B5EF4-FFF2-40B4-BE49-F238E27FC236}">
                <a16:creationId xmlns:a16="http://schemas.microsoft.com/office/drawing/2014/main" id="{A6C8BE05-1C79-27D9-EB59-7753F8580191}"/>
              </a:ext>
            </a:extLst>
          </p:cNvPr>
          <p:cNvPicPr preferRelativeResize="0"/>
          <p:nvPr/>
        </p:nvPicPr>
        <p:blipFill rotWithShape="1">
          <a:blip r:embed="rId5">
            <a:alphaModFix/>
          </a:blip>
          <a:srcRect/>
          <a:stretch/>
        </p:blipFill>
        <p:spPr>
          <a:xfrm>
            <a:off x="386357" y="1160666"/>
            <a:ext cx="2733258" cy="918204"/>
          </a:xfrm>
          <a:prstGeom prst="rect">
            <a:avLst/>
          </a:prstGeom>
          <a:noFill/>
          <a:ln>
            <a:noFill/>
          </a:ln>
        </p:spPr>
      </p:pic>
      <p:pic>
        <p:nvPicPr>
          <p:cNvPr id="3" name="Picture 2">
            <a:extLst>
              <a:ext uri="{FF2B5EF4-FFF2-40B4-BE49-F238E27FC236}">
                <a16:creationId xmlns:a16="http://schemas.microsoft.com/office/drawing/2014/main" id="{F7DC98C7-729D-64C4-2882-FC5E1CF4574B}"/>
              </a:ext>
            </a:extLst>
          </p:cNvPr>
          <p:cNvPicPr>
            <a:picLocks noChangeAspect="1"/>
          </p:cNvPicPr>
          <p:nvPr/>
        </p:nvPicPr>
        <p:blipFill rotWithShape="1">
          <a:blip r:embed="rId6">
            <a:extLst>
              <a:ext uri="{28A0092B-C50C-407E-A947-70E740481C1C}">
                <a14:useLocalDpi xmlns:a14="http://schemas.microsoft.com/office/drawing/2010/main" val="0"/>
              </a:ext>
            </a:extLst>
          </a:blip>
          <a:srcRect t="3936" b="2268"/>
          <a:stretch/>
        </p:blipFill>
        <p:spPr>
          <a:xfrm>
            <a:off x="5961185" y="3170197"/>
            <a:ext cx="6048560" cy="2790988"/>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41C962C0-BB17-8634-10A2-572ECC9FD7DC}"/>
              </a:ext>
            </a:extLst>
          </p:cNvPr>
          <p:cNvSpPr txBox="1"/>
          <p:nvPr/>
        </p:nvSpPr>
        <p:spPr>
          <a:xfrm>
            <a:off x="2722855" y="1724016"/>
            <a:ext cx="6746289" cy="584775"/>
          </a:xfrm>
          <a:prstGeom prst="rect">
            <a:avLst/>
          </a:prstGeom>
          <a:noFill/>
        </p:spPr>
        <p:txBody>
          <a:bodyPr wrap="square">
            <a:spAutoFit/>
          </a:bodyPr>
          <a:lstStyle/>
          <a:p>
            <a:pPr algn="ctr"/>
            <a:r>
              <a:rPr lang="en-US" sz="3200" b="1" dirty="0">
                <a:latin typeface="Arial" panose="020B0604020202020204" pitchFamily="34" charset="0"/>
                <a:cs typeface="Arial" panose="020B0604020202020204" pitchFamily="34" charset="0"/>
              </a:rPr>
              <a:t>HCC Business Plan Competition</a:t>
            </a:r>
          </a:p>
        </p:txBody>
      </p:sp>
    </p:spTree>
    <p:extLst>
      <p:ext uri="{BB962C8B-B14F-4D97-AF65-F5344CB8AC3E}">
        <p14:creationId xmlns:p14="http://schemas.microsoft.com/office/powerpoint/2010/main" val="75720632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4" name="TextBox 3">
            <a:extLst>
              <a:ext uri="{FF2B5EF4-FFF2-40B4-BE49-F238E27FC236}">
                <a16:creationId xmlns:a16="http://schemas.microsoft.com/office/drawing/2014/main" id="{93759DEC-2ADF-0FAE-FAD2-F5072E6A5E23}"/>
              </a:ext>
            </a:extLst>
          </p:cNvPr>
          <p:cNvSpPr txBox="1"/>
          <p:nvPr/>
        </p:nvSpPr>
        <p:spPr>
          <a:xfrm>
            <a:off x="1558471" y="1907244"/>
            <a:ext cx="9701072" cy="2308324"/>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Small Business Success Series © by HCC</a:t>
            </a:r>
          </a:p>
          <a:p>
            <a:endParaRPr lang="en-US"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Mod 1 - Vet the Venture- Are My Ideas Lucrative?                    </a:t>
            </a:r>
          </a:p>
          <a:p>
            <a:r>
              <a:rPr lang="en-US" sz="1800" dirty="0">
                <a:latin typeface="Arial" panose="020B0604020202020204" pitchFamily="34" charset="0"/>
                <a:cs typeface="Arial" panose="020B0604020202020204" pitchFamily="34" charset="0"/>
              </a:rPr>
              <a:t>Mod 2 – Ignite The Entrepreneur in You</a:t>
            </a:r>
          </a:p>
          <a:p>
            <a:r>
              <a:rPr lang="en-US" sz="1800" dirty="0">
                <a:latin typeface="Arial" panose="020B0604020202020204" pitchFamily="34" charset="0"/>
                <a:cs typeface="Arial" panose="020B0604020202020204" pitchFamily="34" charset="0"/>
              </a:rPr>
              <a:t>Mod 3 - Sales &amp; Marketing Powered Up </a:t>
            </a:r>
          </a:p>
          <a:p>
            <a:r>
              <a:rPr lang="en-US" sz="1800" dirty="0">
                <a:latin typeface="Arial" panose="020B0604020202020204" pitchFamily="34" charset="0"/>
                <a:cs typeface="Arial" panose="020B0604020202020204" pitchFamily="34" charset="0"/>
              </a:rPr>
              <a:t>Mod 4 - Financials for Small Business Launch and Growth </a:t>
            </a:r>
          </a:p>
          <a:p>
            <a:r>
              <a:rPr lang="en-US" sz="1800" dirty="0">
                <a:latin typeface="Arial" panose="020B0604020202020204" pitchFamily="34" charset="0"/>
                <a:cs typeface="Arial" panose="020B0604020202020204" pitchFamily="34" charset="0"/>
              </a:rPr>
              <a:t>Mod 5 - Managing Risk – Protect Your Business, Your Assets &amp; Your Future </a:t>
            </a:r>
          </a:p>
        </p:txBody>
      </p:sp>
      <p:sp>
        <p:nvSpPr>
          <p:cNvPr id="89" name="Google Shape;89;p1"/>
          <p:cNvSpPr/>
          <p:nvPr/>
        </p:nvSpPr>
        <p:spPr>
          <a:xfrm>
            <a:off x="83127" y="92694"/>
            <a:ext cx="12005954" cy="6676241"/>
          </a:xfrm>
          <a:prstGeom prst="rect">
            <a:avLst/>
          </a:prstGeom>
          <a:noFill/>
          <a:ln w="1905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66255" y="178130"/>
            <a:ext cx="11839698" cy="6495802"/>
          </a:xfrm>
          <a:prstGeom prst="rect">
            <a:avLst/>
          </a:prstGeom>
          <a:noFill/>
          <a:ln w="19050" cap="flat" cmpd="sng">
            <a:solidFill>
              <a:srgbClr val="FFB8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146463" y="166188"/>
            <a:ext cx="11839698" cy="1249413"/>
          </a:xfrm>
          <a:prstGeom prst="rect">
            <a:avLst/>
          </a:prstGeom>
          <a:solidFill>
            <a:srgbClr val="4A0D66"/>
          </a:solidFill>
          <a:ln w="1270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2" name="Google Shape;92;p1" descr="A picture containing text&#10;&#10;Description automatically generated"/>
          <p:cNvPicPr preferRelativeResize="0"/>
          <p:nvPr/>
        </p:nvPicPr>
        <p:blipFill rotWithShape="1">
          <a:blip r:embed="rId3">
            <a:alphaModFix/>
          </a:blip>
          <a:srcRect/>
          <a:stretch/>
        </p:blipFill>
        <p:spPr>
          <a:xfrm>
            <a:off x="3540743" y="193873"/>
            <a:ext cx="5110514" cy="1194045"/>
          </a:xfrm>
          <a:prstGeom prst="rect">
            <a:avLst/>
          </a:prstGeom>
          <a:noFill/>
          <a:ln>
            <a:noFill/>
          </a:ln>
        </p:spPr>
      </p:pic>
      <p:pic>
        <p:nvPicPr>
          <p:cNvPr id="94" name="Google Shape;94;p1" descr="Diagram&#10;&#10;Description automatically generated"/>
          <p:cNvPicPr preferRelativeResize="0"/>
          <p:nvPr/>
        </p:nvPicPr>
        <p:blipFill rotWithShape="1">
          <a:blip r:embed="rId4">
            <a:alphaModFix/>
          </a:blip>
          <a:srcRect/>
          <a:stretch/>
        </p:blipFill>
        <p:spPr>
          <a:xfrm>
            <a:off x="10713443" y="222768"/>
            <a:ext cx="1092200" cy="1397000"/>
          </a:xfrm>
          <a:prstGeom prst="rect">
            <a:avLst/>
          </a:prstGeom>
          <a:noFill/>
          <a:ln>
            <a:noFill/>
          </a:ln>
        </p:spPr>
      </p:pic>
      <p:pic>
        <p:nvPicPr>
          <p:cNvPr id="2" name="Google Shape;96;p1" descr="Logo&#10;&#10;Description automatically generated">
            <a:extLst>
              <a:ext uri="{FF2B5EF4-FFF2-40B4-BE49-F238E27FC236}">
                <a16:creationId xmlns:a16="http://schemas.microsoft.com/office/drawing/2014/main" id="{A6C8BE05-1C79-27D9-EB59-7753F8580191}"/>
              </a:ext>
            </a:extLst>
          </p:cNvPr>
          <p:cNvPicPr preferRelativeResize="0"/>
          <p:nvPr/>
        </p:nvPicPr>
        <p:blipFill rotWithShape="1">
          <a:blip r:embed="rId5">
            <a:alphaModFix/>
          </a:blip>
          <a:srcRect/>
          <a:stretch/>
        </p:blipFill>
        <p:spPr>
          <a:xfrm>
            <a:off x="386357" y="1160666"/>
            <a:ext cx="2733258" cy="918204"/>
          </a:xfrm>
          <a:prstGeom prst="rect">
            <a:avLst/>
          </a:prstGeom>
          <a:noFill/>
          <a:ln>
            <a:noFill/>
          </a:ln>
        </p:spPr>
      </p:pic>
      <p:pic>
        <p:nvPicPr>
          <p:cNvPr id="6" name="Picture 5">
            <a:extLst>
              <a:ext uri="{FF2B5EF4-FFF2-40B4-BE49-F238E27FC236}">
                <a16:creationId xmlns:a16="http://schemas.microsoft.com/office/drawing/2014/main" id="{1CF88C08-57BE-32C0-A85C-1E7B8548DE7C}"/>
              </a:ext>
            </a:extLst>
          </p:cNvPr>
          <p:cNvPicPr>
            <a:picLocks noChangeAspect="1"/>
          </p:cNvPicPr>
          <p:nvPr/>
        </p:nvPicPr>
        <p:blipFill>
          <a:blip r:embed="rId6"/>
          <a:stretch>
            <a:fillRect/>
          </a:stretch>
        </p:blipFill>
        <p:spPr>
          <a:xfrm>
            <a:off x="3341077" y="4244298"/>
            <a:ext cx="4991376" cy="2365133"/>
          </a:xfrm>
          <a:prstGeom prst="rect">
            <a:avLst/>
          </a:prstGeom>
        </p:spPr>
      </p:pic>
      <p:sp>
        <p:nvSpPr>
          <p:cNvPr id="8" name="TextBox 7">
            <a:extLst>
              <a:ext uri="{FF2B5EF4-FFF2-40B4-BE49-F238E27FC236}">
                <a16:creationId xmlns:a16="http://schemas.microsoft.com/office/drawing/2014/main" id="{5C2B7C8E-4085-549A-6121-77F03066FE3C}"/>
              </a:ext>
            </a:extLst>
          </p:cNvPr>
          <p:cNvSpPr txBox="1"/>
          <p:nvPr/>
        </p:nvSpPr>
        <p:spPr>
          <a:xfrm>
            <a:off x="8712744" y="4643348"/>
            <a:ext cx="2912917" cy="1938992"/>
          </a:xfrm>
          <a:prstGeom prst="rect">
            <a:avLst/>
          </a:prstGeom>
          <a:noFill/>
        </p:spPr>
        <p:txBody>
          <a:bodyPr wrap="square">
            <a:spAutoFit/>
          </a:bodyPr>
          <a:lstStyle/>
          <a:p>
            <a:pPr algn="ctr">
              <a:lnSpc>
                <a:spcPct val="100000"/>
              </a:lnSpc>
            </a:pPr>
            <a:r>
              <a:rPr lang="en-US" sz="1800" b="1" dirty="0">
                <a:latin typeface="Avenir Black" panose="02000503020000020003" pitchFamily="2" charset="0"/>
              </a:rPr>
              <a:t> </a:t>
            </a:r>
            <a:r>
              <a:rPr lang="en-US" sz="2000" b="1" dirty="0">
                <a:latin typeface="Arial" panose="020B0604020202020204" pitchFamily="34" charset="0"/>
                <a:cs typeface="Arial" panose="020B0604020202020204" pitchFamily="34" charset="0"/>
              </a:rPr>
              <a:t>23 Cohorts </a:t>
            </a:r>
          </a:p>
          <a:p>
            <a:pPr algn="ctr">
              <a:lnSpc>
                <a:spcPct val="100000"/>
              </a:lnSpc>
            </a:pPr>
            <a:endParaRPr lang="en-US" sz="2000" b="1" dirty="0">
              <a:latin typeface="Arial" panose="020B0604020202020204" pitchFamily="34" charset="0"/>
              <a:cs typeface="Arial" panose="020B0604020202020204" pitchFamily="34" charset="0"/>
            </a:endParaRPr>
          </a:p>
          <a:p>
            <a:pPr algn="ctr">
              <a:lnSpc>
                <a:spcPct val="100000"/>
              </a:lnSpc>
            </a:pPr>
            <a:r>
              <a:rPr lang="en-US" sz="2000" b="1" dirty="0">
                <a:latin typeface="Arial" panose="020B0604020202020204" pitchFamily="34" charset="0"/>
                <a:cs typeface="Arial" panose="020B0604020202020204" pitchFamily="34" charset="0"/>
              </a:rPr>
              <a:t>13 Onsite </a:t>
            </a:r>
          </a:p>
          <a:p>
            <a:pPr algn="ctr">
              <a:lnSpc>
                <a:spcPct val="100000"/>
              </a:lnSpc>
            </a:pPr>
            <a:r>
              <a:rPr lang="en-US" sz="2000" b="1" dirty="0">
                <a:latin typeface="Arial" panose="020B0604020202020204" pitchFamily="34" charset="0"/>
                <a:cs typeface="Arial" panose="020B0604020202020204" pitchFamily="34" charset="0"/>
              </a:rPr>
              <a:t>10 Virtual </a:t>
            </a:r>
          </a:p>
          <a:p>
            <a:pPr algn="ctr">
              <a:lnSpc>
                <a:spcPct val="100000"/>
              </a:lnSpc>
            </a:pPr>
            <a:endParaRPr lang="en-US" sz="2000" b="1" dirty="0">
              <a:latin typeface="Arial" panose="020B0604020202020204" pitchFamily="34" charset="0"/>
              <a:cs typeface="Arial" panose="020B0604020202020204" pitchFamily="34" charset="0"/>
            </a:endParaRPr>
          </a:p>
          <a:p>
            <a:pPr algn="ctr">
              <a:lnSpc>
                <a:spcPct val="100000"/>
              </a:lnSpc>
            </a:pPr>
            <a:r>
              <a:rPr lang="en-US" sz="2000" b="1" dirty="0">
                <a:latin typeface="Arial" panose="020B0604020202020204" pitchFamily="34" charset="0"/>
                <a:cs typeface="Arial" panose="020B0604020202020204" pitchFamily="34" charset="0"/>
              </a:rPr>
              <a:t>587 Graduates</a:t>
            </a:r>
          </a:p>
        </p:txBody>
      </p:sp>
    </p:spTree>
    <p:extLst>
      <p:ext uri="{BB962C8B-B14F-4D97-AF65-F5344CB8AC3E}">
        <p14:creationId xmlns:p14="http://schemas.microsoft.com/office/powerpoint/2010/main" val="420077366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3A524F-4BF8-DD7B-73A3-463B2ABDC967}"/>
              </a:ext>
            </a:extLst>
          </p:cNvPr>
          <p:cNvSpPr txBox="1"/>
          <p:nvPr/>
        </p:nvSpPr>
        <p:spPr>
          <a:xfrm>
            <a:off x="5421386" y="263997"/>
            <a:ext cx="6457426" cy="954107"/>
          </a:xfrm>
          <a:prstGeom prst="rect">
            <a:avLst/>
          </a:prstGeom>
          <a:noFill/>
        </p:spPr>
        <p:txBody>
          <a:bodyPr wrap="square">
            <a:spAutoFit/>
          </a:bodyPr>
          <a:lstStyle/>
          <a:p>
            <a:pPr algn="ctr"/>
            <a:r>
              <a:rPr lang="en-US" sz="2800" b="1" i="0" dirty="0">
                <a:effectLst/>
                <a:latin typeface="+mj-lt"/>
              </a:rPr>
              <a:t>HCC Mattress Mack School of Selling</a:t>
            </a:r>
            <a:r>
              <a:rPr lang="en-US" sz="2800" b="1" i="0" baseline="30000" dirty="0">
                <a:effectLst/>
                <a:latin typeface="+mj-lt"/>
              </a:rPr>
              <a:t>©</a:t>
            </a:r>
            <a:endParaRPr lang="en-US" sz="2800" b="1" dirty="0">
              <a:latin typeface="+mj-lt"/>
            </a:endParaRPr>
          </a:p>
        </p:txBody>
      </p:sp>
      <p:pic>
        <p:nvPicPr>
          <p:cNvPr id="8" name="Picture 7" descr="Logo">
            <a:extLst>
              <a:ext uri="{FF2B5EF4-FFF2-40B4-BE49-F238E27FC236}">
                <a16:creationId xmlns:a16="http://schemas.microsoft.com/office/drawing/2014/main" id="{2646A387-4D82-90D0-DD11-AF55771AAF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6081"/>
            <a:ext cx="2779634" cy="8941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73" y="1130949"/>
            <a:ext cx="6224598" cy="3327944"/>
          </a:xfrm>
          <a:prstGeom prst="rect">
            <a:avLst/>
          </a:prstGeom>
        </p:spPr>
      </p:pic>
      <p:sp>
        <p:nvSpPr>
          <p:cNvPr id="2" name="TextBox 1"/>
          <p:cNvSpPr txBox="1"/>
          <p:nvPr/>
        </p:nvSpPr>
        <p:spPr>
          <a:xfrm>
            <a:off x="7197634" y="1354868"/>
            <a:ext cx="4872446" cy="2893100"/>
          </a:xfrm>
          <a:prstGeom prst="rect">
            <a:avLst/>
          </a:prstGeom>
          <a:noFill/>
        </p:spPr>
        <p:txBody>
          <a:bodyPr wrap="square" rtlCol="0">
            <a:spAutoFit/>
          </a:bodyPr>
          <a:lstStyle/>
          <a:p>
            <a:pPr marL="571500" indent="-571500" defTabSz="228600">
              <a:buFont typeface="+mj-lt"/>
              <a:buAutoNum type="arabicPeriod"/>
            </a:pPr>
            <a:r>
              <a:rPr lang="en-US" sz="2600" dirty="0">
                <a:latin typeface="Avenir Medium"/>
                <a:cs typeface="Avenir Heavy" panose="020B0703020203020204"/>
              </a:rPr>
              <a:t>The Art of Listening</a:t>
            </a:r>
          </a:p>
          <a:p>
            <a:pPr marL="571500" indent="-571500" defTabSz="228600">
              <a:buFont typeface="+mj-lt"/>
              <a:buAutoNum type="arabicPeriod"/>
            </a:pPr>
            <a:r>
              <a:rPr lang="en-US" sz="2600" dirty="0">
                <a:latin typeface="Avenir Medium"/>
                <a:cs typeface="Avenir Heavy" panose="020B0703020203020204"/>
              </a:rPr>
              <a:t>Persistence </a:t>
            </a:r>
          </a:p>
          <a:p>
            <a:pPr marL="571500" indent="-571500" defTabSz="228600">
              <a:buFont typeface="+mj-lt"/>
              <a:buAutoNum type="arabicPeriod"/>
            </a:pPr>
            <a:r>
              <a:rPr lang="en-US" sz="2600" dirty="0">
                <a:latin typeface="Avenir Medium"/>
                <a:cs typeface="Avenir Heavy" panose="020B0703020203020204"/>
              </a:rPr>
              <a:t>The Ability to say NO</a:t>
            </a:r>
          </a:p>
          <a:p>
            <a:pPr marL="571500" indent="-571500" defTabSz="228600">
              <a:buFont typeface="+mj-lt"/>
              <a:buAutoNum type="arabicPeriod"/>
            </a:pPr>
            <a:r>
              <a:rPr lang="en-US" sz="2600" dirty="0">
                <a:latin typeface="Avenir Medium"/>
                <a:cs typeface="Avenir Heavy" panose="020B0703020203020204"/>
              </a:rPr>
              <a:t>Caring Customer Service</a:t>
            </a:r>
          </a:p>
          <a:p>
            <a:pPr marL="571500" indent="-571500" defTabSz="228600">
              <a:buFont typeface="+mj-lt"/>
              <a:buAutoNum type="arabicPeriod"/>
            </a:pPr>
            <a:r>
              <a:rPr lang="en-US" sz="2600" dirty="0">
                <a:latin typeface="Avenir Medium"/>
                <a:cs typeface="Avenir Heavy" panose="020B0703020203020204"/>
              </a:rPr>
              <a:t>Building a Book of Business</a:t>
            </a:r>
          </a:p>
          <a:p>
            <a:pPr marL="571500" indent="-571500" defTabSz="228600">
              <a:buFont typeface="+mj-lt"/>
              <a:buAutoNum type="arabicPeriod"/>
            </a:pPr>
            <a:r>
              <a:rPr lang="en-US" sz="2600" dirty="0">
                <a:latin typeface="Avenir Medium"/>
                <a:cs typeface="Avenir Heavy" panose="020B0703020203020204"/>
              </a:rPr>
              <a:t>What You Learn After You Know It All</a:t>
            </a:r>
          </a:p>
        </p:txBody>
      </p:sp>
      <p:sp>
        <p:nvSpPr>
          <p:cNvPr id="3" name="TextBox 2"/>
          <p:cNvSpPr txBox="1"/>
          <p:nvPr/>
        </p:nvSpPr>
        <p:spPr>
          <a:xfrm>
            <a:off x="9399278" y="4628319"/>
            <a:ext cx="2479534" cy="2174954"/>
          </a:xfrm>
          <a:prstGeom prst="rect">
            <a:avLst/>
          </a:prstGeom>
          <a:noFill/>
        </p:spPr>
        <p:txBody>
          <a:bodyPr wrap="square" rtlCol="0">
            <a:spAutoFit/>
          </a:bodyPr>
          <a:lstStyle/>
          <a:p>
            <a:pPr marL="12700" algn="ctr">
              <a:lnSpc>
                <a:spcPct val="100000"/>
              </a:lnSpc>
              <a:spcBef>
                <a:spcPts val="100"/>
              </a:spcBef>
            </a:pPr>
            <a:r>
              <a:rPr lang="en-US" b="1" dirty="0">
                <a:latin typeface="Avenir Medium" panose="02000503020000020003"/>
                <a:cs typeface="Avenir Heavy" panose="020B0703020203020204" pitchFamily="34" charset="-78"/>
              </a:rPr>
              <a:t>Onsite Cohorts</a:t>
            </a:r>
          </a:p>
          <a:p>
            <a:pPr marL="12700" algn="ctr">
              <a:lnSpc>
                <a:spcPct val="100000"/>
              </a:lnSpc>
              <a:spcBef>
                <a:spcPts val="100"/>
              </a:spcBef>
            </a:pPr>
            <a:r>
              <a:rPr lang="en-US" b="1" dirty="0">
                <a:latin typeface="Avenir Medium" panose="02000503020000020003"/>
                <a:cs typeface="Avenir Heavy" panose="020B0703020203020204" pitchFamily="34" charset="-78"/>
              </a:rPr>
              <a:t>and Virtual Cohorts </a:t>
            </a:r>
          </a:p>
          <a:p>
            <a:pPr marL="12700" algn="ctr">
              <a:lnSpc>
                <a:spcPct val="100000"/>
              </a:lnSpc>
              <a:spcBef>
                <a:spcPts val="100"/>
              </a:spcBef>
            </a:pPr>
            <a:endParaRPr lang="en-US" sz="1600" dirty="0">
              <a:latin typeface="Avenir Medium" panose="02000503020000020003"/>
              <a:cs typeface="Arial" panose="020B0604020202020204" pitchFamily="34" charset="0"/>
            </a:endParaRPr>
          </a:p>
          <a:p>
            <a:pPr marL="12700" algn="ctr">
              <a:lnSpc>
                <a:spcPct val="100000"/>
              </a:lnSpc>
              <a:spcBef>
                <a:spcPts val="100"/>
              </a:spcBef>
            </a:pPr>
            <a:r>
              <a:rPr lang="en-US" sz="2000" dirty="0">
                <a:latin typeface="Avenir Medium" panose="02000503020000020003"/>
                <a:cs typeface="Arial" panose="020B0604020202020204" pitchFamily="34" charset="0"/>
              </a:rPr>
              <a:t>7 Cohorts Graduated</a:t>
            </a:r>
          </a:p>
          <a:p>
            <a:pPr marL="12700" algn="ctr">
              <a:lnSpc>
                <a:spcPct val="100000"/>
              </a:lnSpc>
              <a:spcBef>
                <a:spcPts val="100"/>
              </a:spcBef>
            </a:pPr>
            <a:r>
              <a:rPr lang="en-US" sz="2000" dirty="0">
                <a:latin typeface="Avenir Medium" panose="02000503020000020003"/>
                <a:cs typeface="Arial" panose="020B0604020202020204" pitchFamily="34" charset="0"/>
              </a:rPr>
              <a:t> 283 Alumni Graduates</a:t>
            </a:r>
          </a:p>
        </p:txBody>
      </p:sp>
      <p:pic>
        <p:nvPicPr>
          <p:cNvPr id="9" name="Picture 8" descr="Image preview">
            <a:extLst>
              <a:ext uri="{FF2B5EF4-FFF2-40B4-BE49-F238E27FC236}">
                <a16:creationId xmlns:a16="http://schemas.microsoft.com/office/drawing/2014/main" id="{89A99F8D-9F92-130F-B2DF-9C99D348DA0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77073" y="190373"/>
            <a:ext cx="4369777" cy="8941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3.googleusercontent.com/pw/AP1GczPh5SdAFnxzWEVn-497uAMJDaA_Sk2yqslxbaJ0zI7NrppOrkSTO2PCIUGzWyKpv2RhrvtxSLW4-b1_PlUY8HDUWmCvN8Uhe_YHDHPT9syJvdJsCae1ZuzbDLUH4LbdE4Zwvh7uTJWnXbOaQqOu2FNK-A=w1560-h365-s-no-gm?authuser=0">
            <a:extLst>
              <a:ext uri="{FF2B5EF4-FFF2-40B4-BE49-F238E27FC236}">
                <a16:creationId xmlns:a16="http://schemas.microsoft.com/office/drawing/2014/main" id="{8B280E4D-A5F5-4372-ACD4-E3B75BE8D1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42" y="4648966"/>
            <a:ext cx="9215017" cy="2156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64289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8" name="Google Shape;9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800" b="1" dirty="0">
                <a:solidFill>
                  <a:schemeClr val="tx1"/>
                </a:solidFill>
                <a:latin typeface="Arial" panose="020B0604020202020204" pitchFamily="34" charset="0"/>
                <a:cs typeface="Arial" panose="020B0604020202020204" pitchFamily="34" charset="0"/>
              </a:rPr>
              <a:t>Starting May 15, 2024</a:t>
            </a:r>
            <a:endParaRPr sz="1800" b="1" dirty="0">
              <a:solidFill>
                <a:schemeClr val="tx1"/>
              </a:solidFill>
              <a:latin typeface="Arial" panose="020B0604020202020204" pitchFamily="34" charset="0"/>
              <a:cs typeface="Arial" panose="020B0604020202020204" pitchFamily="34" charset="0"/>
            </a:endParaRPr>
          </a:p>
        </p:txBody>
      </p:sp>
      <p:sp>
        <p:nvSpPr>
          <p:cNvPr id="90" name="Google Shape;90;p1"/>
          <p:cNvSpPr/>
          <p:nvPr/>
        </p:nvSpPr>
        <p:spPr>
          <a:xfrm>
            <a:off x="83127" y="92694"/>
            <a:ext cx="12005954" cy="6676241"/>
          </a:xfrm>
          <a:prstGeom prst="rect">
            <a:avLst/>
          </a:prstGeom>
          <a:noFill/>
          <a:ln w="1905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166255" y="178130"/>
            <a:ext cx="11839698" cy="6495802"/>
          </a:xfrm>
          <a:prstGeom prst="rect">
            <a:avLst/>
          </a:prstGeom>
          <a:noFill/>
          <a:ln w="19050" cap="flat" cmpd="sng">
            <a:solidFill>
              <a:srgbClr val="FFB8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
          <p:cNvSpPr/>
          <p:nvPr/>
        </p:nvSpPr>
        <p:spPr>
          <a:xfrm>
            <a:off x="166255" y="178130"/>
            <a:ext cx="11839698" cy="1249413"/>
          </a:xfrm>
          <a:prstGeom prst="rect">
            <a:avLst/>
          </a:prstGeom>
          <a:solidFill>
            <a:srgbClr val="4A0D66"/>
          </a:solidFill>
          <a:ln w="1270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3" name="Google Shape;93;p1" descr="A picture containing text&#10;&#10;Description automatically generated"/>
          <p:cNvPicPr preferRelativeResize="0"/>
          <p:nvPr/>
        </p:nvPicPr>
        <p:blipFill rotWithShape="1">
          <a:blip r:embed="rId3">
            <a:alphaModFix/>
          </a:blip>
          <a:srcRect/>
          <a:stretch/>
        </p:blipFill>
        <p:spPr>
          <a:xfrm>
            <a:off x="3540743" y="193873"/>
            <a:ext cx="5110514" cy="1194045"/>
          </a:xfrm>
          <a:prstGeom prst="rect">
            <a:avLst/>
          </a:prstGeom>
          <a:noFill/>
          <a:ln>
            <a:noFill/>
          </a:ln>
        </p:spPr>
      </p:pic>
      <p:sp>
        <p:nvSpPr>
          <p:cNvPr id="94" name="Google Shape;94;p1"/>
          <p:cNvSpPr txBox="1"/>
          <p:nvPr/>
        </p:nvSpPr>
        <p:spPr>
          <a:xfrm>
            <a:off x="166255" y="2738261"/>
            <a:ext cx="11819906" cy="64629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Arial"/>
                <a:ea typeface="Arial"/>
                <a:cs typeface="Arial"/>
                <a:sym typeface="Arial"/>
              </a:rPr>
              <a:t>Business Leadership for Women Entrepreneurs </a:t>
            </a:r>
            <a:endParaRPr sz="3600" b="1" i="0" u="none" strike="noStrike" cap="none" baseline="-25000" dirty="0">
              <a:solidFill>
                <a:schemeClr val="dk1"/>
              </a:solidFill>
              <a:latin typeface="Arial"/>
              <a:ea typeface="Arial"/>
              <a:cs typeface="Arial"/>
              <a:sym typeface="Arial"/>
            </a:endParaRPr>
          </a:p>
        </p:txBody>
      </p:sp>
      <p:pic>
        <p:nvPicPr>
          <p:cNvPr id="95" name="Google Shape;95;p1" descr="Diagram&#10;&#10;Description automatically generated"/>
          <p:cNvPicPr preferRelativeResize="0"/>
          <p:nvPr/>
        </p:nvPicPr>
        <p:blipFill rotWithShape="1">
          <a:blip r:embed="rId4">
            <a:alphaModFix/>
          </a:blip>
          <a:srcRect/>
          <a:stretch/>
        </p:blipFill>
        <p:spPr>
          <a:xfrm>
            <a:off x="10713443" y="222768"/>
            <a:ext cx="1092200" cy="1397000"/>
          </a:xfrm>
          <a:prstGeom prst="rect">
            <a:avLst/>
          </a:prstGeom>
          <a:noFill/>
          <a:ln>
            <a:noFill/>
          </a:ln>
        </p:spPr>
      </p:pic>
      <p:sp>
        <p:nvSpPr>
          <p:cNvPr id="96" name="Google Shape;96;p1"/>
          <p:cNvSpPr txBox="1"/>
          <p:nvPr/>
        </p:nvSpPr>
        <p:spPr>
          <a:xfrm>
            <a:off x="805041" y="3541127"/>
            <a:ext cx="10454502" cy="2308284"/>
          </a:xfrm>
          <a:prstGeom prst="rect">
            <a:avLst/>
          </a:prstGeom>
          <a:no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Clr>
                <a:srgbClr val="000000"/>
              </a:buClr>
              <a:buSzPts val="2400"/>
              <a:buFont typeface="Arial"/>
              <a:buNone/>
            </a:pPr>
            <a:r>
              <a:rPr lang="en-US" sz="2400" b="1" i="1" u="none" strike="noStrike" cap="none" dirty="0">
                <a:solidFill>
                  <a:schemeClr val="dk1"/>
                </a:solidFill>
                <a:latin typeface="Arial"/>
                <a:ea typeface="Arial"/>
                <a:cs typeface="Arial"/>
                <a:sym typeface="Arial"/>
              </a:rPr>
              <a:t>* Leadership Mindset</a:t>
            </a:r>
          </a:p>
          <a:p>
            <a:pPr marL="0" marR="0" lvl="0" indent="0" algn="l" rtl="0">
              <a:lnSpc>
                <a:spcPct val="150000"/>
              </a:lnSpc>
              <a:spcBef>
                <a:spcPts val="0"/>
              </a:spcBef>
              <a:spcAft>
                <a:spcPts val="0"/>
              </a:spcAft>
              <a:buClr>
                <a:srgbClr val="000000"/>
              </a:buClr>
              <a:buSzPts val="2400"/>
              <a:buFont typeface="Arial"/>
              <a:buNone/>
            </a:pPr>
            <a:r>
              <a:rPr lang="en-US" sz="2400" b="1" i="1" u="none" strike="noStrike" cap="none" dirty="0">
                <a:solidFill>
                  <a:schemeClr val="dk1"/>
                </a:solidFill>
                <a:latin typeface="Arial"/>
                <a:ea typeface="Arial"/>
                <a:cs typeface="Arial"/>
                <a:sym typeface="Arial"/>
              </a:rPr>
              <a:t>* Roles of a </a:t>
            </a:r>
            <a:r>
              <a:rPr lang="en-US" sz="2400" b="1" i="1" dirty="0">
                <a:solidFill>
                  <a:schemeClr val="dk1"/>
                </a:solidFill>
                <a:latin typeface="Arial"/>
                <a:ea typeface="Arial"/>
                <a:cs typeface="Arial"/>
                <a:sym typeface="Arial"/>
              </a:rPr>
              <a:t>Leader</a:t>
            </a:r>
          </a:p>
          <a:p>
            <a:pPr marL="0" marR="0" lvl="0" indent="0" algn="l" rtl="0">
              <a:lnSpc>
                <a:spcPct val="150000"/>
              </a:lnSpc>
              <a:spcBef>
                <a:spcPts val="0"/>
              </a:spcBef>
              <a:spcAft>
                <a:spcPts val="0"/>
              </a:spcAft>
              <a:buClr>
                <a:srgbClr val="000000"/>
              </a:buClr>
              <a:buSzPts val="2400"/>
              <a:buFont typeface="Arial"/>
              <a:buNone/>
            </a:pPr>
            <a:r>
              <a:rPr lang="en-US" sz="2400" b="1" i="1" u="none" strike="noStrike" cap="none" dirty="0">
                <a:solidFill>
                  <a:schemeClr val="dk1"/>
                </a:solidFill>
                <a:latin typeface="Arial"/>
                <a:ea typeface="Arial"/>
                <a:cs typeface="Arial"/>
                <a:sym typeface="Arial"/>
              </a:rPr>
              <a:t>* Qualities of an Entrepreneurial Leader</a:t>
            </a:r>
          </a:p>
          <a:p>
            <a:pPr marL="0" marR="0" lvl="0" indent="0" algn="l" rtl="0">
              <a:lnSpc>
                <a:spcPct val="150000"/>
              </a:lnSpc>
              <a:spcBef>
                <a:spcPts val="0"/>
              </a:spcBef>
              <a:spcAft>
                <a:spcPts val="0"/>
              </a:spcAft>
              <a:buClr>
                <a:srgbClr val="000000"/>
              </a:buClr>
              <a:buSzPts val="2400"/>
              <a:buFont typeface="Arial"/>
              <a:buNone/>
            </a:pPr>
            <a:r>
              <a:rPr lang="en-US" sz="2400" b="1" i="1" dirty="0">
                <a:solidFill>
                  <a:schemeClr val="dk1"/>
                </a:solidFill>
                <a:latin typeface="Arial"/>
                <a:ea typeface="Arial"/>
                <a:cs typeface="Arial"/>
                <a:sym typeface="Arial"/>
              </a:rPr>
              <a:t>* Growing Your Business Leadership</a:t>
            </a:r>
            <a:endParaRPr sz="1400" b="1" i="0" u="none" strike="noStrike" cap="none" dirty="0">
              <a:solidFill>
                <a:srgbClr val="000000"/>
              </a:solidFill>
              <a:latin typeface="Arial"/>
              <a:ea typeface="Arial"/>
              <a:cs typeface="Arial"/>
              <a:sym typeface="Arial"/>
            </a:endParaRPr>
          </a:p>
        </p:txBody>
      </p:sp>
      <p:pic>
        <p:nvPicPr>
          <p:cNvPr id="97" name="Google Shape;97;p1" descr="Logo&#10;&#10;Description automatically generated"/>
          <p:cNvPicPr preferRelativeResize="0"/>
          <p:nvPr/>
        </p:nvPicPr>
        <p:blipFill rotWithShape="1">
          <a:blip r:embed="rId5">
            <a:alphaModFix/>
          </a:blip>
          <a:srcRect/>
          <a:stretch/>
        </p:blipFill>
        <p:spPr>
          <a:xfrm>
            <a:off x="386357" y="1207839"/>
            <a:ext cx="2452414" cy="823858"/>
          </a:xfrm>
          <a:prstGeom prst="rect">
            <a:avLst/>
          </a:prstGeom>
          <a:noFill/>
          <a:ln>
            <a:noFill/>
          </a:ln>
        </p:spPr>
      </p:pic>
    </p:spTree>
    <p:extLst>
      <p:ext uri="{BB962C8B-B14F-4D97-AF65-F5344CB8AC3E}">
        <p14:creationId xmlns:p14="http://schemas.microsoft.com/office/powerpoint/2010/main" val="2987509517"/>
      </p:ext>
    </p:extLst>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6" name="Google Shape;96;p1"/>
          <p:cNvSpPr txBox="1"/>
          <p:nvPr/>
        </p:nvSpPr>
        <p:spPr>
          <a:xfrm>
            <a:off x="868749" y="3943743"/>
            <a:ext cx="10746602" cy="2062063"/>
          </a:xfrm>
          <a:prstGeom prst="rect">
            <a:avLst/>
          </a:prstGeom>
          <a:noFill/>
          <a:ln>
            <a:noFill/>
          </a:ln>
        </p:spPr>
        <p:txBody>
          <a:bodyPr spcFirstLastPara="1" wrap="square" lIns="91425" tIns="45700" rIns="91425" bIns="45700" anchor="ctr" anchorCtr="0">
            <a:spAutoFit/>
          </a:bodyPr>
          <a:lstStyle/>
          <a:p>
            <a:pPr algn="l"/>
            <a:r>
              <a:rPr lang="en-US" sz="2400" b="1" i="1" u="none" strike="noStrike" cap="none" dirty="0">
                <a:solidFill>
                  <a:schemeClr val="dk1"/>
                </a:solidFill>
                <a:latin typeface="Arial"/>
                <a:ea typeface="Arial"/>
                <a:cs typeface="Arial"/>
                <a:sym typeface="Arial"/>
              </a:rPr>
              <a:t>* </a:t>
            </a:r>
            <a:r>
              <a:rPr lang="en-US" sz="2400" b="0" i="0" u="none" strike="noStrike" dirty="0">
                <a:solidFill>
                  <a:srgbClr val="212121"/>
                </a:solidFill>
                <a:effectLst/>
                <a:latin typeface="Calibri" panose="020F0502020204030204" pitchFamily="34" charset="0"/>
              </a:rPr>
              <a:t> </a:t>
            </a:r>
            <a:r>
              <a:rPr lang="en-US" b="1" i="0" u="none" strike="noStrike" dirty="0">
                <a:solidFill>
                  <a:srgbClr val="212121"/>
                </a:solidFill>
                <a:effectLst/>
                <a:cs typeface="Arial" panose="020B0604020202020204" pitchFamily="34" charset="0"/>
              </a:rPr>
              <a:t>Developing a Creative Business- how to develop a creative plan &amp; successfully build a collaborative team </a:t>
            </a:r>
          </a:p>
          <a:p>
            <a:pPr algn="l"/>
            <a:endParaRPr lang="en-US" b="1" i="0" u="none" strike="noStrike" dirty="0">
              <a:solidFill>
                <a:srgbClr val="212121"/>
              </a:solidFill>
              <a:effectLst/>
              <a:cs typeface="Arial" panose="020B0604020202020204" pitchFamily="34" charset="0"/>
            </a:endParaRPr>
          </a:p>
          <a:p>
            <a:pPr algn="l"/>
            <a:r>
              <a:rPr lang="en-US" b="1" i="0" u="none" strike="noStrike" dirty="0">
                <a:solidFill>
                  <a:srgbClr val="212121"/>
                </a:solidFill>
                <a:effectLst/>
                <a:cs typeface="Arial" panose="020B0604020202020204" pitchFamily="34" charset="0"/>
              </a:rPr>
              <a:t>*   Creative Branding and Design- most updated tools and how to use them effectively and effortlessly </a:t>
            </a:r>
          </a:p>
          <a:p>
            <a:pPr algn="l"/>
            <a:endParaRPr lang="en-US" b="1" i="0" u="none" strike="noStrike" dirty="0">
              <a:solidFill>
                <a:srgbClr val="212121"/>
              </a:solidFill>
              <a:effectLst/>
              <a:cs typeface="Arial" panose="020B0604020202020204" pitchFamily="34" charset="0"/>
            </a:endParaRPr>
          </a:p>
          <a:p>
            <a:pPr algn="l"/>
            <a:r>
              <a:rPr lang="en-US" b="1" dirty="0">
                <a:solidFill>
                  <a:srgbClr val="212121"/>
                </a:solidFill>
                <a:cs typeface="Arial" panose="020B0604020202020204" pitchFamily="34" charset="0"/>
              </a:rPr>
              <a:t>*    </a:t>
            </a:r>
            <a:r>
              <a:rPr lang="en-US" b="1" i="0" u="none" strike="noStrike" dirty="0">
                <a:solidFill>
                  <a:srgbClr val="212121"/>
                </a:solidFill>
                <a:effectLst/>
                <a:cs typeface="Arial" panose="020B0604020202020204" pitchFamily="34" charset="0"/>
              </a:rPr>
              <a:t>Growing a Creative Business- how to expand your business beyond its current phase and into a 	sustainable outlook </a:t>
            </a:r>
          </a:p>
          <a:p>
            <a:pPr marL="0" marR="0" lvl="0" indent="0" algn="l" rtl="0">
              <a:lnSpc>
                <a:spcPct val="100000"/>
              </a:lnSpc>
              <a:spcBef>
                <a:spcPts val="0"/>
              </a:spcBef>
              <a:spcAft>
                <a:spcPts val="0"/>
              </a:spcAft>
              <a:buClr>
                <a:srgbClr val="000000"/>
              </a:buClr>
              <a:buSzPts val="2400"/>
              <a:buFont typeface="Arial"/>
              <a:buNone/>
            </a:pPr>
            <a:endParaRPr sz="1400" b="1" i="0" u="none" strike="noStrike" cap="none" dirty="0">
              <a:solidFill>
                <a:srgbClr val="000000"/>
              </a:solidFill>
              <a:latin typeface="Arial"/>
              <a:ea typeface="Arial"/>
              <a:cs typeface="Arial"/>
              <a:sym typeface="Arial"/>
            </a:endParaRPr>
          </a:p>
        </p:txBody>
      </p:sp>
      <p:sp>
        <p:nvSpPr>
          <p:cNvPr id="90" name="Google Shape;90;p1"/>
          <p:cNvSpPr/>
          <p:nvPr/>
        </p:nvSpPr>
        <p:spPr>
          <a:xfrm>
            <a:off x="83127" y="92694"/>
            <a:ext cx="12005954" cy="6676241"/>
          </a:xfrm>
          <a:prstGeom prst="rect">
            <a:avLst/>
          </a:prstGeom>
          <a:noFill/>
          <a:ln w="1905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166255" y="178130"/>
            <a:ext cx="11839698" cy="6495802"/>
          </a:xfrm>
          <a:prstGeom prst="rect">
            <a:avLst/>
          </a:prstGeom>
          <a:noFill/>
          <a:ln w="19050" cap="flat" cmpd="sng">
            <a:solidFill>
              <a:srgbClr val="FFB81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
          <p:cNvSpPr/>
          <p:nvPr/>
        </p:nvSpPr>
        <p:spPr>
          <a:xfrm>
            <a:off x="166255" y="178130"/>
            <a:ext cx="11839698" cy="1249413"/>
          </a:xfrm>
          <a:prstGeom prst="rect">
            <a:avLst/>
          </a:prstGeom>
          <a:solidFill>
            <a:srgbClr val="4A0D66"/>
          </a:solidFill>
          <a:ln w="12700" cap="flat" cmpd="sng">
            <a:solidFill>
              <a:srgbClr val="4A0D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3" name="Google Shape;93;p1" descr="A picture containing text&#10;&#10;Description automatically generated"/>
          <p:cNvPicPr preferRelativeResize="0"/>
          <p:nvPr/>
        </p:nvPicPr>
        <p:blipFill rotWithShape="1">
          <a:blip r:embed="rId3">
            <a:alphaModFix/>
          </a:blip>
          <a:srcRect/>
          <a:stretch/>
        </p:blipFill>
        <p:spPr>
          <a:xfrm>
            <a:off x="3540743" y="193873"/>
            <a:ext cx="5110514" cy="1194045"/>
          </a:xfrm>
          <a:prstGeom prst="rect">
            <a:avLst/>
          </a:prstGeom>
          <a:noFill/>
          <a:ln>
            <a:noFill/>
          </a:ln>
        </p:spPr>
      </p:pic>
      <p:sp>
        <p:nvSpPr>
          <p:cNvPr id="94" name="Google Shape;94;p1"/>
          <p:cNvSpPr txBox="1"/>
          <p:nvPr/>
        </p:nvSpPr>
        <p:spPr>
          <a:xfrm>
            <a:off x="166255" y="2461262"/>
            <a:ext cx="11819906" cy="1200288"/>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dirty="0" err="1">
                <a:effectLst/>
                <a:latin typeface="Arial" panose="020B0604020202020204" pitchFamily="34" charset="0"/>
                <a:cs typeface="Arial" panose="020B0604020202020204" pitchFamily="34" charset="0"/>
              </a:rPr>
              <a:t>HOUMade</a:t>
            </a:r>
            <a:r>
              <a:rPr lang="en-US" sz="3600" b="0" i="0" u="none" strike="noStrike" dirty="0">
                <a:effectLst/>
                <a:latin typeface="Arial" panose="020B0604020202020204" pitchFamily="34" charset="0"/>
                <a:cs typeface="Arial" panose="020B0604020202020204" pitchFamily="34" charset="0"/>
              </a:rPr>
              <a:t>- a local Houston Collaborative </a:t>
            </a:r>
          </a:p>
          <a:p>
            <a:pPr marL="0" marR="0" lvl="0" indent="0" algn="ctr" rtl="0">
              <a:lnSpc>
                <a:spcPct val="100000"/>
              </a:lnSpc>
              <a:spcBef>
                <a:spcPts val="0"/>
              </a:spcBef>
              <a:spcAft>
                <a:spcPts val="0"/>
              </a:spcAft>
              <a:buClr>
                <a:srgbClr val="000000"/>
              </a:buClr>
              <a:buSzPts val="3600"/>
              <a:buFont typeface="Arial"/>
              <a:buNone/>
            </a:pPr>
            <a:r>
              <a:rPr lang="en-US" sz="3600" b="0" i="0" u="none" strike="noStrike" dirty="0">
                <a:effectLst/>
                <a:latin typeface="Arial" panose="020B0604020202020204" pitchFamily="34" charset="0"/>
                <a:cs typeface="Arial" panose="020B0604020202020204" pitchFamily="34" charset="0"/>
              </a:rPr>
              <a:t>for Creatives &amp; Makers </a:t>
            </a:r>
            <a:r>
              <a:rPr lang="en-US" sz="2000" b="0" i="0" u="none" strike="noStrike" dirty="0">
                <a:solidFill>
                  <a:srgbClr val="212121"/>
                </a:solidFill>
                <a:effectLst/>
                <a:latin typeface="Calibri" panose="020F0502020204030204" pitchFamily="34" charset="0"/>
              </a:rPr>
              <a:t>(developed from an EDA Grant) </a:t>
            </a:r>
            <a:endParaRPr sz="3600" b="1" i="0" u="none" strike="noStrike" cap="none" baseline="-25000" dirty="0">
              <a:solidFill>
                <a:schemeClr val="dk1"/>
              </a:solidFill>
              <a:latin typeface="Arial"/>
              <a:ea typeface="Arial"/>
              <a:cs typeface="Arial"/>
              <a:sym typeface="Arial"/>
            </a:endParaRPr>
          </a:p>
        </p:txBody>
      </p:sp>
      <p:pic>
        <p:nvPicPr>
          <p:cNvPr id="95" name="Google Shape;95;p1" descr="Diagram&#10;&#10;Description automatically generated"/>
          <p:cNvPicPr preferRelativeResize="0"/>
          <p:nvPr/>
        </p:nvPicPr>
        <p:blipFill rotWithShape="1">
          <a:blip r:embed="rId4">
            <a:alphaModFix/>
          </a:blip>
          <a:srcRect/>
          <a:stretch/>
        </p:blipFill>
        <p:spPr>
          <a:xfrm>
            <a:off x="10713443" y="222768"/>
            <a:ext cx="1092200" cy="1397000"/>
          </a:xfrm>
          <a:prstGeom prst="rect">
            <a:avLst/>
          </a:prstGeom>
          <a:noFill/>
          <a:ln>
            <a:noFill/>
          </a:ln>
        </p:spPr>
      </p:pic>
      <p:pic>
        <p:nvPicPr>
          <p:cNvPr id="97" name="Google Shape;97;p1" descr="Logo&#10;&#10;Description automatically generated"/>
          <p:cNvPicPr preferRelativeResize="0"/>
          <p:nvPr/>
        </p:nvPicPr>
        <p:blipFill rotWithShape="1">
          <a:blip r:embed="rId5">
            <a:alphaModFix/>
          </a:blip>
          <a:srcRect/>
          <a:stretch/>
        </p:blipFill>
        <p:spPr>
          <a:xfrm>
            <a:off x="386357" y="1207839"/>
            <a:ext cx="2452414" cy="823858"/>
          </a:xfrm>
          <a:prstGeom prst="rect">
            <a:avLst/>
          </a:prstGeom>
          <a:noFill/>
          <a:ln>
            <a:noFill/>
          </a:ln>
        </p:spPr>
      </p:pic>
    </p:spTree>
    <p:extLst>
      <p:ext uri="{BB962C8B-B14F-4D97-AF65-F5344CB8AC3E}">
        <p14:creationId xmlns:p14="http://schemas.microsoft.com/office/powerpoint/2010/main" val="2403000991"/>
      </p:ext>
    </p:extLst>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5730</TotalTime>
  <Words>1405</Words>
  <Application>Microsoft Macintosh PowerPoint</Application>
  <PresentationFormat>Widescreen</PresentationFormat>
  <Paragraphs>248</Paragraphs>
  <Slides>23</Slides>
  <Notes>16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5" baseType="lpstr">
      <vt:lpstr>Arial</vt:lpstr>
      <vt:lpstr>Avenir Black</vt:lpstr>
      <vt:lpstr>Avenir Book</vt:lpstr>
      <vt:lpstr>Avenir LT Std 35 Light</vt:lpstr>
      <vt:lpstr>Avenir LT Std 65 Medium</vt:lpstr>
      <vt:lpstr>Avenir Medium</vt:lpstr>
      <vt:lpstr>Calibri</vt:lpstr>
      <vt:lpstr>Calibri Light</vt:lpstr>
      <vt:lpstr>Univers Condensed</vt:lpstr>
      <vt:lpstr>Wingdings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Process</vt:lpstr>
      <vt:lpstr>PowerPoint Presentation</vt:lpstr>
      <vt:lpstr>PowerPoint Presentation</vt:lpstr>
      <vt:lpstr>PowerPoint Presentation</vt:lpstr>
      <vt:lpstr>What We Do </vt:lpstr>
      <vt:lpstr>Who Should Do It   </vt:lpstr>
      <vt:lpstr>Deadline to Do It! </vt:lpstr>
      <vt:lpstr>PowerPoint Presentation</vt:lpstr>
      <vt:lpstr>Our Mission and Vision (Goals)</vt:lpstr>
      <vt:lpstr>Service we provide (Our Impact) </vt:lpstr>
      <vt:lpstr>Houston MBDA Performance: Our Impact </vt:lpstr>
      <vt:lpstr>Signature Programs/Activities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maya.durnovo</dc:creator>
  <cp:lastModifiedBy>maya.durnovo</cp:lastModifiedBy>
  <cp:revision>22</cp:revision>
  <dcterms:created xsi:type="dcterms:W3CDTF">2024-04-18T19:19:16Z</dcterms:created>
  <dcterms:modified xsi:type="dcterms:W3CDTF">2024-04-23T01:07:18Z</dcterms:modified>
</cp:coreProperties>
</file>